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11.xml" ContentType="application/vnd.openxmlformats-officedocument.presentationml.notesSlide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4"/>
  </p:notesMasterIdLst>
  <p:handoutMasterIdLst>
    <p:handoutMasterId r:id="rId15"/>
  </p:handoutMasterIdLst>
  <p:sldIdLst>
    <p:sldId id="320" r:id="rId2"/>
    <p:sldId id="357" r:id="rId3"/>
    <p:sldId id="355" r:id="rId4"/>
    <p:sldId id="356" r:id="rId5"/>
    <p:sldId id="360" r:id="rId6"/>
    <p:sldId id="353" r:id="rId7"/>
    <p:sldId id="351" r:id="rId8"/>
    <p:sldId id="352" r:id="rId9"/>
    <p:sldId id="362" r:id="rId10"/>
    <p:sldId id="358" r:id="rId11"/>
    <p:sldId id="359" r:id="rId12"/>
    <p:sldId id="354" r:id="rId13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90" autoAdjust="0"/>
    <p:restoredTop sz="86716" autoAdjust="0"/>
  </p:normalViewPr>
  <p:slideViewPr>
    <p:cSldViewPr>
      <p:cViewPr>
        <p:scale>
          <a:sx n="80" d="100"/>
          <a:sy n="80" d="100"/>
        </p:scale>
        <p:origin x="-1771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8 January 2016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1/8/2016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2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625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1224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Muddiest Point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What was the muddiest point? (SE2811)
https://www.polleverywhere.com/free_text_polls/zIp2tH2IVWjXv4H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628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043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251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7752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4599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5574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002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5356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best</a:t>
            </a:r>
            <a:r>
              <a:rPr lang="en-US" baseline="0" dirty="0" smtClean="0"/>
              <a:t> answer this question requires advanced knowledge of writing lock-free code. That will have to wait for another class…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745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5F125-33CE-4280-A2D8-382BBAA78A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93BA9-EED0-4C55-A7BC-486A0027BA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EFCFE5EE-A509-49E6-A5D7-7FDEAE1D54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stackoverflow.com/questions/9218709/multiple-threads-accessing-same-multi-dimensional-array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tima.com/insidejvm/ed2/threadsynch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3, Day 1:</a:t>
            </a:r>
            <a:br>
              <a:rPr lang="en-US" dirty="0" smtClean="0"/>
            </a:br>
            <a:r>
              <a:rPr lang="en-US" dirty="0" smtClean="0"/>
              <a:t>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Muddiest Point</a:t>
            </a:r>
          </a:p>
          <a:p>
            <a:r>
              <a:rPr lang="en-US" dirty="0" smtClean="0"/>
              <a:t>Balancing load</a:t>
            </a:r>
          </a:p>
          <a:p>
            <a:r>
              <a:rPr lang="en-US" dirty="0" smtClean="0"/>
              <a:t>Transferring tasks to the Event Dispatch Thread</a:t>
            </a:r>
          </a:p>
          <a:p>
            <a:r>
              <a:rPr lang="en-US" dirty="0" smtClean="0"/>
              <a:t>Transferring tasks between threads manually?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hlinkClick r:id="rId3"/>
              </a:rPr>
              <a:t>http://stackoverflow.com/questions/9218709/multiple-threads-accessing-same-multi-dimensional-array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11662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I </a:t>
            </a:r>
            <a:r>
              <a:rPr lang="en-US" sz="2000" dirty="0"/>
              <a:t>have been programming </a:t>
            </a:r>
            <a:r>
              <a:rPr lang="en-US" sz="2000" b="1" dirty="0"/>
              <a:t>C#</a:t>
            </a:r>
            <a:r>
              <a:rPr lang="en-US" sz="2000" dirty="0"/>
              <a:t> for 10 months now. I am now learning multi-threading and seems to be working nicely. I have multi-dimension array </a:t>
            </a:r>
            <a:r>
              <a:rPr lang="en-US" sz="2000" dirty="0" smtClean="0"/>
              <a:t>like </a:t>
            </a:r>
          </a:p>
          <a:p>
            <a:pPr marL="0" indent="0">
              <a:buNone/>
            </a:pPr>
            <a:r>
              <a:rPr lang="en-US" sz="2000" b="1" dirty="0" smtClean="0"/>
              <a:t>string</a:t>
            </a:r>
            <a:r>
              <a:rPr lang="en-US" sz="2000" b="1" dirty="0"/>
              <a:t>[,] test = new string[5, 13];</a:t>
            </a:r>
            <a:r>
              <a:rPr lang="en-US" sz="2000" dirty="0"/>
              <a:t>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I </a:t>
            </a:r>
            <a:r>
              <a:rPr lang="en-US" sz="2000" dirty="0"/>
              <a:t>have the threads calling methods that end up saving their outputs to different coordinates inside the array </a:t>
            </a:r>
            <a:r>
              <a:rPr lang="en-US" sz="2000" dirty="0" smtClean="0"/>
              <a:t>above, </a:t>
            </a:r>
            <a:r>
              <a:rPr lang="en-US" sz="2000" dirty="0"/>
              <a:t>without any one thread writing to the same location as another thread.</a:t>
            </a:r>
          </a:p>
          <a:p>
            <a:pPr marL="0" indent="0">
              <a:buNone/>
            </a:pPr>
            <a:r>
              <a:rPr lang="en-US" sz="2000" b="1" dirty="0"/>
              <a:t>So </a:t>
            </a:r>
            <a:r>
              <a:rPr lang="en-US" sz="2000" b="1" i="1" dirty="0"/>
              <a:t>thread1</a:t>
            </a:r>
            <a:r>
              <a:rPr lang="en-US" sz="2000" b="1" dirty="0"/>
              <a:t> might write to test[1,10] but no other thread will ever write to test[1,10]</a:t>
            </a:r>
          </a:p>
          <a:p>
            <a:pPr marL="0" indent="0">
              <a:buNone/>
            </a:pPr>
            <a:r>
              <a:rPr lang="en-US" sz="2000" dirty="0"/>
              <a:t>My question is: I have read about using locks on objects like my array, </a:t>
            </a:r>
            <a:r>
              <a:rPr lang="en-US" sz="2000" b="1" dirty="0"/>
              <a:t>do I have to worry at all about locks</a:t>
            </a:r>
            <a:r>
              <a:rPr lang="en-US" sz="2000" dirty="0"/>
              <a:t> even though my threads might access to the test array at the same time but never write to the same coordinates(memory location)?</a:t>
            </a:r>
          </a:p>
          <a:p>
            <a:pPr marL="0" indent="0">
              <a:buNone/>
            </a:pPr>
            <a:r>
              <a:rPr lang="en-US" sz="2000" dirty="0"/>
              <a:t>So far in my testing I have not had any issues, but if someone more seasoned than myself knows I could have issue then I'll look into use locks.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14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would you answer?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string[,] test = new string[5, 13</a:t>
            </a:r>
            <a:r>
              <a:rPr lang="en-US" sz="3200" b="1" dirty="0" smtClean="0"/>
              <a:t>];</a:t>
            </a:r>
          </a:p>
          <a:p>
            <a:r>
              <a:rPr lang="en-US" sz="3200" b="1" i="1" dirty="0" smtClean="0"/>
              <a:t>thread1</a:t>
            </a:r>
            <a:r>
              <a:rPr lang="en-US" sz="3200" b="1" dirty="0"/>
              <a:t> might write to test[1,10] but no other thread will ever write to test[1,10]</a:t>
            </a:r>
          </a:p>
          <a:p>
            <a:r>
              <a:rPr lang="en-US" sz="3200" b="1" dirty="0" smtClean="0"/>
              <a:t>do </a:t>
            </a:r>
            <a:r>
              <a:rPr lang="en-US" sz="3200" b="1" dirty="0"/>
              <a:t>I have to worry at all about </a:t>
            </a:r>
            <a:r>
              <a:rPr lang="en-US" sz="3200" b="1" dirty="0" smtClean="0"/>
              <a:t>locks?</a:t>
            </a:r>
            <a:endParaRPr lang="en-US" sz="32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34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97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on Lab?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I've received some good ones by email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031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Threading Muddiest Point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2076180"/>
              </p:ext>
            </p:extLst>
          </p:nvPr>
        </p:nvGraphicFramePr>
        <p:xfrm>
          <a:off x="533400" y="1676400"/>
          <a:ext cx="8153400" cy="3695700"/>
        </p:xfrm>
        <a:graphic>
          <a:graphicData uri="http://schemas.openxmlformats.org/drawingml/2006/table">
            <a:tbl>
              <a:tblPr bandRow="1">
                <a:tableStyleId>{5202B0CA-FC54-4496-8BCA-5EF66A818D29}</a:tableStyleId>
              </a:tblPr>
              <a:tblGrid>
                <a:gridCol w="6631806"/>
                <a:gridCol w="1521594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Notify() Is it always the same thread until it has nothing to do?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notify() who?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Why do the threads jump out of order in your example program? Why doesn't it go thread 1 then 2 then 3?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notify() who?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Is there a way to even the load so all 3 threads finish at the same time?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even loading?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More thread examples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more examples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Nothing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925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Threading Muddiest Point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6211712"/>
              </p:ext>
            </p:extLst>
          </p:nvPr>
        </p:nvGraphicFramePr>
        <p:xfrm>
          <a:off x="457200" y="1719263"/>
          <a:ext cx="8153400" cy="4015740"/>
        </p:xfrm>
        <a:graphic>
          <a:graphicData uri="http://schemas.openxmlformats.org/drawingml/2006/table">
            <a:tbl>
              <a:tblPr bandRow="1">
                <a:tableStyleId>{5202B0CA-FC54-4496-8BCA-5EF66A818D29}</a:tableStyleId>
              </a:tblPr>
              <a:tblGrid>
                <a:gridCol w="6823108"/>
                <a:gridCol w="1330292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Everything seemed pretty straightforward today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Will we learn about more ways to use threads?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more examples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What is synchronizing "best practice"?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best practice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None.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How do all three threads know that they can leave the method if another thread doesn't come through and notify() them?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leaving the method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In what other ways can multi threading be used for?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more examples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Have a great weekend!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hope you did too!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867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Synchronizing Best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Unless you KNOW that code will be used multi-threaded, don't synchronize it</a:t>
            </a:r>
          </a:p>
          <a:p>
            <a:pPr marL="344487" lvl="1" indent="0">
              <a:buNone/>
            </a:pPr>
            <a:r>
              <a:rPr lang="en-US" dirty="0" smtClean="0"/>
              <a:t>	(Vector vs </a:t>
            </a:r>
            <a:r>
              <a:rPr lang="en-US" dirty="0" err="1" smtClean="0"/>
              <a:t>ArrayList</a:t>
            </a:r>
            <a:r>
              <a:rPr lang="en-US" dirty="0" smtClean="0"/>
              <a:t>)</a:t>
            </a:r>
          </a:p>
          <a:p>
            <a:r>
              <a:rPr lang="en-US" dirty="0" smtClean="0"/>
              <a:t>If a variable will be accessed by multiple threads, synchronize every access to that variable</a:t>
            </a:r>
          </a:p>
          <a:p>
            <a:r>
              <a:rPr lang="en-US" dirty="0" smtClean="0"/>
              <a:t>If one thread must wait on another thread's result, synchronize that thread.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220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Wait and Notify…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ait() --- stop here until notified</a:t>
            </a:r>
          </a:p>
          <a:p>
            <a:r>
              <a:rPr lang="en-US" dirty="0" smtClean="0"/>
              <a:t>notify() --- notify a waiting thread that it can continue</a:t>
            </a:r>
          </a:p>
          <a:p>
            <a:r>
              <a:rPr lang="en-US" dirty="0" err="1" smtClean="0"/>
              <a:t>notifyAll</a:t>
            </a:r>
            <a:r>
              <a:rPr lang="en-US" dirty="0" smtClean="0"/>
              <a:t>() – wakes up all waiting threads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Like most threading methods notify() does not </a:t>
            </a:r>
            <a:r>
              <a:rPr lang="en-US" b="1" i="1" dirty="0" smtClean="0"/>
              <a:t>guarantee</a:t>
            </a:r>
            <a:r>
              <a:rPr lang="en-US" dirty="0" smtClean="0"/>
              <a:t> that any given thread will start next.</a:t>
            </a:r>
          </a:p>
          <a:p>
            <a:pPr marL="0" indent="0">
              <a:buNone/>
            </a:pPr>
            <a:r>
              <a:rPr lang="en-US" dirty="0"/>
              <a:t>Details: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www.artima.com/insidejvm/ed2/threadsynch.html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154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Multi-threading in Swing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The Single-Thread Rule</a:t>
            </a:r>
          </a:p>
          <a:p>
            <a:pPr lvl="1"/>
            <a:r>
              <a:rPr lang="en-US" i="1" dirty="0" smtClean="0"/>
              <a:t>Once </a:t>
            </a:r>
            <a:r>
              <a:rPr lang="en-US" i="1" dirty="0"/>
              <a:t>a Swing </a:t>
            </a:r>
            <a:r>
              <a:rPr lang="en-US" b="1" i="1" dirty="0"/>
              <a:t>component</a:t>
            </a:r>
            <a:r>
              <a:rPr lang="en-US" i="1" dirty="0"/>
              <a:t> has been </a:t>
            </a:r>
            <a:r>
              <a:rPr lang="en-US" b="1" i="1" dirty="0"/>
              <a:t>realized</a:t>
            </a:r>
            <a:r>
              <a:rPr lang="en-US" i="1" dirty="0"/>
              <a:t>, all code that might affect or depend on </a:t>
            </a:r>
            <a:r>
              <a:rPr lang="en-US" b="1" i="1" dirty="0"/>
              <a:t>the state</a:t>
            </a:r>
            <a:r>
              <a:rPr lang="en-US" i="1" dirty="0"/>
              <a:t> of that component should be executed in </a:t>
            </a:r>
            <a:r>
              <a:rPr lang="en-US" b="1" i="1" dirty="0"/>
              <a:t>the event-dispatching thread</a:t>
            </a:r>
            <a:r>
              <a:rPr lang="en-US" i="1" dirty="0" smtClean="0"/>
              <a:t>.</a:t>
            </a:r>
          </a:p>
          <a:p>
            <a:pPr lvl="2"/>
            <a:r>
              <a:rPr lang="en-US" b="1" i="1" dirty="0"/>
              <a:t> </a:t>
            </a:r>
            <a:r>
              <a:rPr lang="en-US" b="1" i="1" dirty="0" smtClean="0"/>
              <a:t>-- Sun Tutorial “Threads in Swing,” </a:t>
            </a:r>
          </a:p>
          <a:p>
            <a:pPr marL="693737" lvl="2" indent="0">
              <a:buNone/>
            </a:pPr>
            <a:r>
              <a:rPr lang="en-US" b="1" i="1" dirty="0"/>
              <a:t>	</a:t>
            </a:r>
            <a:r>
              <a:rPr lang="en-US" b="1" i="1" dirty="0" smtClean="0"/>
              <a:t>				Way Back Machine</a:t>
            </a:r>
          </a:p>
          <a:p>
            <a:pPr marL="693737" lvl="2" indent="0">
              <a:buNone/>
            </a:pPr>
            <a:r>
              <a:rPr lang="en-US" b="1" i="1" dirty="0" smtClean="0"/>
              <a:t>What events should be handled by the event dispatching thread?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524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Multi-threading in Swing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“A </a:t>
            </a:r>
            <a:r>
              <a:rPr lang="en-US" dirty="0"/>
              <a:t>Swing component that's </a:t>
            </a:r>
            <a:r>
              <a:rPr lang="en-US" b="1" dirty="0"/>
              <a:t>a top-level window</a:t>
            </a:r>
            <a:r>
              <a:rPr lang="en-US" dirty="0"/>
              <a:t> is realized by having one of these methods invoked </a:t>
            </a:r>
            <a:r>
              <a:rPr lang="en-US" dirty="0" smtClean="0"/>
              <a:t>on it: </a:t>
            </a:r>
          </a:p>
          <a:p>
            <a:pPr lvl="1"/>
            <a:r>
              <a:rPr lang="en-US" b="1" dirty="0" err="1" smtClean="0"/>
              <a:t>setVisible</a:t>
            </a:r>
            <a:r>
              <a:rPr lang="en-US" dirty="0" smtClean="0"/>
              <a:t>(true)</a:t>
            </a:r>
          </a:p>
          <a:p>
            <a:pPr lvl="1"/>
            <a:r>
              <a:rPr lang="en-US" b="1" dirty="0" smtClean="0"/>
              <a:t>show</a:t>
            </a:r>
            <a:r>
              <a:rPr lang="en-US" dirty="0" smtClean="0"/>
              <a:t>() /** Deprecated */ </a:t>
            </a:r>
            <a:endParaRPr lang="en-US" dirty="0"/>
          </a:p>
          <a:p>
            <a:pPr lvl="1"/>
            <a:r>
              <a:rPr lang="en-US" b="1" dirty="0" smtClean="0"/>
              <a:t>pack</a:t>
            </a:r>
            <a:r>
              <a:rPr lang="en-US" dirty="0" smtClean="0"/>
              <a:t>()</a:t>
            </a:r>
          </a:p>
          <a:p>
            <a:pPr lvl="1"/>
            <a:endParaRPr lang="en-US" dirty="0"/>
          </a:p>
          <a:p>
            <a:pPr marL="344487" lvl="1" indent="0">
              <a:buNone/>
            </a:pPr>
            <a:endParaRPr lang="en-US" dirty="0"/>
          </a:p>
          <a:p>
            <a:pPr marL="344487" lvl="1" indent="0">
              <a:buNone/>
            </a:pPr>
            <a:r>
              <a:rPr lang="en-US" dirty="0" smtClean="0"/>
              <a:t>From the “Obsolete” Java Swing Tutorial</a:t>
            </a:r>
          </a:p>
          <a:p>
            <a:pPr marL="344487" lvl="1" indent="0">
              <a:buNone/>
            </a:pPr>
            <a:r>
              <a:rPr lang="en-US" dirty="0"/>
              <a:t>http://www.it.cas.cz/manual/java/uiswing/mini/threads.html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417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Lambda Expression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Exercise:</a:t>
            </a:r>
            <a:r>
              <a:rPr lang="en-US" dirty="0" smtClean="0"/>
              <a:t> What parts does a regular method have?</a:t>
            </a:r>
          </a:p>
          <a:p>
            <a:pPr marL="0" indent="0">
              <a:buNone/>
            </a:pPr>
            <a:endParaRPr lang="en-US" sz="500" dirty="0"/>
          </a:p>
          <a:p>
            <a:pPr marL="0" indent="0">
              <a:buNone/>
            </a:pPr>
            <a:r>
              <a:rPr lang="en-US" dirty="0" smtClean="0"/>
              <a:t>Lambda Expression: A </a:t>
            </a:r>
            <a:r>
              <a:rPr lang="en-US" dirty="0"/>
              <a:t>variety of syntaxes are available: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i="1" dirty="0">
                <a:latin typeface="Agency FB" panose="020B0503020202020204" pitchFamily="34" charset="0"/>
              </a:rPr>
              <a:t>&lt;</a:t>
            </a:r>
            <a:r>
              <a:rPr lang="en-US" i="1" dirty="0"/>
              <a:t>arguments</a:t>
            </a:r>
            <a:r>
              <a:rPr lang="en-US" i="1" dirty="0">
                <a:latin typeface="Agency FB" panose="020B0503020202020204" pitchFamily="34" charset="0"/>
              </a:rPr>
              <a:t>&gt;</a:t>
            </a:r>
            <a:r>
              <a:rPr lang="en-US" dirty="0"/>
              <a:t>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-&gt;</a:t>
            </a:r>
            <a:r>
              <a:rPr lang="en-US" dirty="0"/>
              <a:t> </a:t>
            </a:r>
            <a:r>
              <a:rPr lang="en-US" i="1" dirty="0">
                <a:latin typeface="Agency FB" panose="020B0503020202020204" pitchFamily="34" charset="0"/>
              </a:rPr>
              <a:t>&lt;</a:t>
            </a:r>
            <a:r>
              <a:rPr lang="en-US" i="1" dirty="0"/>
              <a:t>method body</a:t>
            </a:r>
            <a:r>
              <a:rPr lang="en-US" i="1" dirty="0">
                <a:latin typeface="Agency FB" panose="020B0503020202020204" pitchFamily="34" charset="0"/>
              </a:rPr>
              <a:t>&gt;</a:t>
            </a:r>
          </a:p>
          <a:p>
            <a:pPr marL="0" indent="0">
              <a:buNone/>
            </a:pPr>
            <a:r>
              <a:rPr lang="en-US" dirty="0"/>
              <a:t> (Scanner in) -&gt; {</a:t>
            </a:r>
            <a:r>
              <a:rPr lang="en-US" dirty="0" err="1"/>
              <a:t>int</a:t>
            </a:r>
            <a:r>
              <a:rPr lang="en-US" dirty="0"/>
              <a:t> x = </a:t>
            </a:r>
            <a:r>
              <a:rPr lang="en-US" dirty="0" err="1"/>
              <a:t>in.nextInt</a:t>
            </a:r>
            <a:r>
              <a:rPr lang="en-US" dirty="0"/>
              <a:t>(); return x+1;}</a:t>
            </a:r>
          </a:p>
          <a:p>
            <a:pPr marL="0" indent="0">
              <a:buNone/>
            </a:pPr>
            <a:r>
              <a:rPr lang="en-US" dirty="0"/>
              <a:t> (</a:t>
            </a:r>
            <a:r>
              <a:rPr lang="en-US" dirty="0" err="1"/>
              <a:t>int</a:t>
            </a:r>
            <a:r>
              <a:rPr lang="en-US" dirty="0"/>
              <a:t> x) -&gt; </a:t>
            </a:r>
            <a:r>
              <a:rPr lang="en-US" dirty="0" smtClean="0"/>
              <a:t>x+1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() -&gt; </a:t>
            </a:r>
            <a:r>
              <a:rPr lang="en-US" dirty="0" err="1" smtClean="0"/>
              <a:t>System.out.println</a:t>
            </a:r>
            <a:r>
              <a:rPr lang="en-US" dirty="0" smtClean="0"/>
              <a:t>(“hi”)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x -&gt; x+1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2674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9d43ed6c-318b-49ab-aecc-b7f16eb6921e"/>
  <p:tag name="__PE_ORIG_SIZE" val="50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29855</TotalTime>
  <Words>701</Words>
  <Application>Microsoft Office PowerPoint</Application>
  <PresentationFormat>On-screen Show (4:3)</PresentationFormat>
  <Paragraphs>163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2_Network</vt:lpstr>
      <vt:lpstr>Week 3, Day 1: Threads</vt:lpstr>
      <vt:lpstr>Questions on Lab?</vt:lpstr>
      <vt:lpstr>Threading Muddiest Point</vt:lpstr>
      <vt:lpstr>Threading Muddiest Point</vt:lpstr>
      <vt:lpstr>Synchronizing Best Practice</vt:lpstr>
      <vt:lpstr>Wait and Notify…</vt:lpstr>
      <vt:lpstr>Multi-threading in Swing</vt:lpstr>
      <vt:lpstr>Multi-threading in Swing</vt:lpstr>
      <vt:lpstr>Lambda Expression Syntax</vt:lpstr>
      <vt:lpstr>http://stackoverflow.com/questions/9218709/multiple-threads-accessing-same-multi-dimensional-array</vt:lpstr>
      <vt:lpstr>What would you answer?</vt:lpstr>
      <vt:lpstr>PowerPoint Presentation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Dr. Yoder</cp:lastModifiedBy>
  <cp:revision>962</cp:revision>
  <cp:lastPrinted>2015-12-11T18:53:09Z</cp:lastPrinted>
  <dcterms:created xsi:type="dcterms:W3CDTF">1999-09-06T21:32:20Z</dcterms:created>
  <dcterms:modified xsi:type="dcterms:W3CDTF">2016-01-08T18:15:59Z</dcterms:modified>
</cp:coreProperties>
</file>