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358" r:id="rId3"/>
    <p:sldId id="355" r:id="rId4"/>
    <p:sldId id="356" r:id="rId5"/>
    <p:sldId id="360" r:id="rId6"/>
    <p:sldId id="361" r:id="rId7"/>
    <p:sldId id="362" r:id="rId8"/>
    <p:sldId id="359" r:id="rId9"/>
    <p:sldId id="363" r:id="rId10"/>
    <p:sldId id="354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8" autoAdjust="0"/>
    <p:restoredTop sz="86716" autoAdjust="0"/>
  </p:normalViewPr>
  <p:slideViewPr>
    <p:cSldViewPr>
      <p:cViewPr>
        <p:scale>
          <a:sx n="80" d="100"/>
          <a:sy n="80" d="100"/>
        </p:scale>
        <p:origin x="-142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December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5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5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35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04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46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2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t.ru/eng/international-cooperation/summer-school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imas@msoe.edu" TargetMode="External"/><Relationship Id="rId4" Type="http://schemas.openxmlformats.org/officeDocument/2006/relationships/hyperlink" Target="http://youtu.be/SFbVtbq67c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3, Day 3:</a:t>
            </a:r>
            <a:br>
              <a:rPr lang="en-US" dirty="0" smtClean="0"/>
            </a:br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Status</a:t>
            </a:r>
          </a:p>
          <a:p>
            <a:r>
              <a:rPr lang="en-US" dirty="0" smtClean="0"/>
              <a:t>Russia Opportunity</a:t>
            </a:r>
          </a:p>
          <a:p>
            <a:r>
              <a:rPr lang="en-US" dirty="0" smtClean="0"/>
              <a:t>Muddiest Points – Patterns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7543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Summer Study Abroad Opportunity in St. Petersburg, </a:t>
            </a:r>
            <a:r>
              <a:rPr lang="en-US" sz="3600" b="1" dirty="0" smtClean="0">
                <a:solidFill>
                  <a:srgbClr val="FF0000"/>
                </a:solidFill>
              </a:rPr>
              <a:t>Russia</a:t>
            </a:r>
            <a:r>
              <a:rPr lang="en-US" dirty="0"/>
              <a:t/>
            </a:r>
            <a:br>
              <a:rPr lang="en-US" dirty="0"/>
            </a:br>
            <a:r>
              <a:rPr lang="en-US" sz="2700" b="1" dirty="0" smtClean="0">
                <a:solidFill>
                  <a:srgbClr val="0000FF"/>
                </a:solidFill>
              </a:rPr>
              <a:t>July </a:t>
            </a:r>
            <a:r>
              <a:rPr lang="en-US" sz="2700" b="1" dirty="0">
                <a:solidFill>
                  <a:srgbClr val="0000FF"/>
                </a:solidFill>
              </a:rPr>
              <a:t>11 – 25, 2016</a:t>
            </a:r>
            <a:endParaRPr lang="en-US" sz="2700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911" y="1825625"/>
            <a:ext cx="8207440" cy="485509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Two-week educational and cultural program in St. Petersburg, Russia. </a:t>
            </a:r>
          </a:p>
          <a:p>
            <a:r>
              <a:rPr lang="en-US" sz="2000" dirty="0" smtClean="0"/>
              <a:t>Curriculum is focused on the “Internet of Things (IOT)” technologies.</a:t>
            </a:r>
          </a:p>
          <a:p>
            <a:r>
              <a:rPr lang="en-US" sz="2000" dirty="0" smtClean="0"/>
              <a:t>Students will earn 3 MSOE transfer credits in CE 498 course.</a:t>
            </a:r>
          </a:p>
          <a:p>
            <a:r>
              <a:rPr lang="en-US" sz="2000" dirty="0" smtClean="0"/>
              <a:t>Online information: </a:t>
            </a:r>
            <a:r>
              <a:rPr lang="en-US" sz="2000" b="1" u="sng" dirty="0">
                <a:hlinkClick r:id="rId3"/>
              </a:rPr>
              <a:t>http://</a:t>
            </a:r>
            <a:r>
              <a:rPr lang="en-US" sz="2000" b="1" u="sng" dirty="0" smtClean="0">
                <a:hlinkClick r:id="rId3"/>
              </a:rPr>
              <a:t>www.sut.ru/eng/international-cooperation/summer-school</a:t>
            </a:r>
            <a:endParaRPr lang="en-US" sz="2000" b="1" u="sng" dirty="0" smtClean="0"/>
          </a:p>
          <a:p>
            <a:r>
              <a:rPr lang="en-US" sz="2000" dirty="0" smtClean="0"/>
              <a:t>Summer 2015 video: </a:t>
            </a:r>
            <a:r>
              <a:rPr lang="en-US" sz="2000" b="1" u="sng" dirty="0">
                <a:hlinkClick r:id="rId4"/>
              </a:rPr>
              <a:t>http://</a:t>
            </a:r>
            <a:r>
              <a:rPr lang="en-US" sz="2000" b="1" u="sng" dirty="0" smtClean="0">
                <a:hlinkClick r:id="rId4"/>
              </a:rPr>
              <a:t>youtu.be/SFbVtbq67cg</a:t>
            </a:r>
            <a:endParaRPr lang="en-US" sz="2000" b="1" u="sng" dirty="0" smtClean="0"/>
          </a:p>
          <a:p>
            <a:r>
              <a:rPr lang="en-US" sz="2000" dirty="0" smtClean="0"/>
              <a:t>Freshmen, sophomores, juniors and even seniors are welcome to apply.</a:t>
            </a:r>
          </a:p>
          <a:p>
            <a:pPr marL="0" indent="0">
              <a:buNone/>
            </a:pPr>
            <a:r>
              <a:rPr lang="en-US" b="1" dirty="0" smtClean="0"/>
              <a:t>Cost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Tuition, room &amp; some board, excursions – </a:t>
            </a:r>
            <a:r>
              <a:rPr lang="en-US" sz="2000" b="1" dirty="0" smtClean="0"/>
              <a:t>1000 Euro </a:t>
            </a:r>
          </a:p>
          <a:p>
            <a:r>
              <a:rPr lang="en-US" sz="2000" dirty="0" smtClean="0"/>
              <a:t>Airfare </a:t>
            </a:r>
            <a:r>
              <a:rPr lang="en-US" sz="2000" b="1" dirty="0" smtClean="0"/>
              <a:t>≈$1100 - $1300            </a:t>
            </a:r>
            <a:r>
              <a:rPr lang="en-US" sz="2000" dirty="0" smtClean="0"/>
              <a:t>Student Visa - </a:t>
            </a:r>
            <a:r>
              <a:rPr lang="en-US" sz="2000" b="1" dirty="0" smtClean="0"/>
              <a:t>$300</a:t>
            </a:r>
          </a:p>
          <a:p>
            <a:r>
              <a:rPr lang="en-US" sz="2000" dirty="0" smtClean="0"/>
              <a:t>Bank Transfer Fee - </a:t>
            </a:r>
            <a:r>
              <a:rPr lang="en-US" sz="2000" b="1" dirty="0" smtClean="0"/>
              <a:t>≈ $45 - $60 </a:t>
            </a:r>
            <a:r>
              <a:rPr lang="en-US" sz="2000" dirty="0" smtClean="0"/>
              <a:t>(may be less)</a:t>
            </a:r>
          </a:p>
          <a:p>
            <a:r>
              <a:rPr lang="en-US" sz="2000" dirty="0" smtClean="0"/>
              <a:t>HIV Test for Student Visa – MSOE or your own doctor’s office (insurance typically covers).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For all information, please email Dr. Olga Imas at </a:t>
            </a:r>
            <a:r>
              <a:rPr lang="en-US" sz="2000" b="1" dirty="0" smtClean="0">
                <a:solidFill>
                  <a:srgbClr val="FF0000"/>
                </a:solidFill>
                <a:hlinkClick r:id="rId5"/>
              </a:rPr>
              <a:t>imas@msoe.edu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116" y="2457450"/>
            <a:ext cx="1602962" cy="119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394" y="4048125"/>
            <a:ext cx="1764506" cy="2231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806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236524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2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84077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r>
                        <a:rPr lang="en-US" sz="1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No, they weren't.</a:t>
                      </a:r>
                      <a:r>
                        <a:rPr lang="en-US" sz="18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see new slide</a:t>
                      </a:r>
                      <a:r>
                        <a:rPr lang="en-US" sz="1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]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6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Exercise:</a:t>
            </a:r>
            <a:r>
              <a:rPr lang="en-US" dirty="0" smtClean="0"/>
              <a:t> What parts does a regular method have?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 smtClean="0"/>
              <a:t>Lambda Expression: A </a:t>
            </a:r>
            <a:r>
              <a:rPr lang="en-US" dirty="0"/>
              <a:t>variety of syntaxes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arguments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method body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/>
              <a:t> (Scanner in) -&gt; {</a:t>
            </a:r>
            <a:r>
              <a:rPr lang="en-US" dirty="0" err="1"/>
              <a:t>int</a:t>
            </a:r>
            <a:r>
              <a:rPr lang="en-US" dirty="0"/>
              <a:t> x = </a:t>
            </a:r>
            <a:r>
              <a:rPr lang="en-US" dirty="0" err="1"/>
              <a:t>in.nextInt</a:t>
            </a:r>
            <a:r>
              <a:rPr lang="en-US" dirty="0"/>
              <a:t>(); return 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</a:t>
            </a:r>
            <a:r>
              <a:rPr lang="en-US" dirty="0" smtClean="0"/>
              <a:t>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() -&gt; </a:t>
            </a:r>
            <a:r>
              <a:rPr lang="en-US" dirty="0" err="1" smtClean="0"/>
              <a:t>System.out.println</a:t>
            </a:r>
            <a:r>
              <a:rPr lang="en-US" dirty="0" smtClean="0"/>
              <a:t>(“hi”)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0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Different Syntax, Same result: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x) </a:t>
            </a:r>
            <a:r>
              <a:rPr lang="en-US" dirty="0"/>
              <a:t>-&gt; </a:t>
            </a:r>
            <a:r>
              <a:rPr lang="en-US" dirty="0" smtClean="0"/>
              <a:t>{return </a:t>
            </a:r>
            <a:r>
              <a:rPr lang="en-US" dirty="0"/>
              <a:t>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</a:t>
            </a:r>
            <a:r>
              <a:rPr lang="en-US" dirty="0" smtClean="0"/>
              <a:t>x+1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new </a:t>
            </a:r>
            <a:r>
              <a:rPr lang="en-US" dirty="0" err="1" smtClean="0"/>
              <a:t>IntInterface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intMethod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return </a:t>
            </a:r>
            <a:r>
              <a:rPr lang="en-US" dirty="0" smtClean="0"/>
              <a:t>x+1;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}  </a:t>
            </a:r>
            <a:br>
              <a:rPr lang="en-US" dirty="0" smtClean="0"/>
            </a:br>
            <a:r>
              <a:rPr lang="en-US" dirty="0" smtClean="0"/>
              <a:t>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9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 ever seen a private Constructor?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Mystery {</a:t>
            </a:r>
          </a:p>
          <a:p>
            <a:pPr marL="0" indent="0">
              <a:buNone/>
            </a:pPr>
            <a:r>
              <a:rPr lang="en-US" dirty="0" smtClean="0"/>
              <a:t>  private Mystery() { /* */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What happens if a constructor is private?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Why would you want this?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1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use a private constructor?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to ensure only one instance is created (Single-threaded)?</a:t>
            </a:r>
          </a:p>
          <a:p>
            <a:endParaRPr lang="en-US" dirty="0"/>
          </a:p>
          <a:p>
            <a:r>
              <a:rPr lang="en-US" dirty="0" smtClean="0"/>
              <a:t>Again, but if multiple threads?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9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kinds of Singletons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Eager</a:t>
            </a:r>
          </a:p>
          <a:p>
            <a:r>
              <a:rPr lang="en-US" dirty="0" smtClean="0"/>
              <a:t>Lazy</a:t>
            </a:r>
          </a:p>
          <a:p>
            <a:endParaRPr lang="en-US" dirty="0"/>
          </a:p>
          <a:p>
            <a:r>
              <a:rPr lang="en-US" dirty="0" smtClean="0"/>
              <a:t>Continue coding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1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d43ed6c-318b-49ab-aecc-b7f16eb6921e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29968</TotalTime>
  <Words>730</Words>
  <Application>Microsoft Office PowerPoint</Application>
  <PresentationFormat>On-screen Show (4:3)</PresentationFormat>
  <Paragraphs>153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3, Day 3: Singleton Pattern</vt:lpstr>
      <vt:lpstr>Summer Study Abroad Opportunity in St. Petersburg, Russia July 11 – 25, 2016</vt:lpstr>
      <vt:lpstr>Patterns Muddiest Point</vt:lpstr>
      <vt:lpstr>Threading Muddiest Point</vt:lpstr>
      <vt:lpstr>Lambda Expression Syntax</vt:lpstr>
      <vt:lpstr>Lambda Expression Syntax</vt:lpstr>
      <vt:lpstr>Have you ever seen a private Constructor?</vt:lpstr>
      <vt:lpstr>Singleton Pattern</vt:lpstr>
      <vt:lpstr>Two kinds of Singletons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968</cp:revision>
  <cp:lastPrinted>2015-12-11T18:53:09Z</cp:lastPrinted>
  <dcterms:created xsi:type="dcterms:W3CDTF">1999-09-06T21:32:20Z</dcterms:created>
  <dcterms:modified xsi:type="dcterms:W3CDTF">2015-12-18T22:36:22Z</dcterms:modified>
</cp:coreProperties>
</file>