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handoutMasterIdLst>
    <p:handoutMasterId r:id="rId27"/>
  </p:handoutMasterIdLst>
  <p:sldIdLst>
    <p:sldId id="320" r:id="rId2"/>
    <p:sldId id="355" r:id="rId3"/>
    <p:sldId id="377" r:id="rId4"/>
    <p:sldId id="376" r:id="rId5"/>
    <p:sldId id="373" r:id="rId6"/>
    <p:sldId id="374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78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54" r:id="rId24"/>
    <p:sldId id="375" r:id="rId2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8" autoAdjust="0"/>
    <p:restoredTop sz="86716" autoAdjust="0"/>
  </p:normalViewPr>
  <p:slideViewPr>
    <p:cSldViewPr>
      <p:cViewPr>
        <p:scale>
          <a:sx n="80" d="100"/>
          <a:sy n="80" d="100"/>
        </p:scale>
        <p:origin x="-142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6" Type="http://schemas.openxmlformats.org/officeDocument/2006/relationships/slide" Target="slides/slide18.xml"/><Relationship Id="rId5" Type="http://schemas.openxmlformats.org/officeDocument/2006/relationships/slide" Target="slides/slide17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4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1/4/2016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10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8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jesusgilhernandez.com/2012/11/28/cohesion-and-coupl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4, Day 1:</a:t>
            </a:r>
            <a:br>
              <a:rPr lang="en-US" dirty="0" smtClean="0"/>
            </a:br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sit in front row</a:t>
            </a:r>
          </a:p>
          <a:p>
            <a:r>
              <a:rPr lang="en-US" dirty="0" smtClean="0"/>
              <a:t>Review Schedule</a:t>
            </a:r>
          </a:p>
          <a:p>
            <a:r>
              <a:rPr lang="en-US" dirty="0" smtClean="0"/>
              <a:t>Return Quiz 2 (I have it with me)</a:t>
            </a:r>
          </a:p>
          <a:p>
            <a:pPr lvl="1"/>
            <a:r>
              <a:rPr lang="en-US" dirty="0" smtClean="0"/>
              <a:t>For next time: Write member variable names on arrows in UML diagrams; reuse code; </a:t>
            </a:r>
          </a:p>
          <a:p>
            <a:r>
              <a:rPr lang="en-US" dirty="0" smtClean="0"/>
              <a:t>Review patterns</a:t>
            </a:r>
          </a:p>
          <a:p>
            <a:r>
              <a:rPr lang="en-US" dirty="0" smtClean="0"/>
              <a:t>Review coupling vs. cohesion</a:t>
            </a:r>
          </a:p>
          <a:p>
            <a:r>
              <a:rPr lang="en-US" dirty="0" smtClean="0"/>
              <a:t>The Observer Pattern</a:t>
            </a:r>
          </a:p>
          <a:p>
            <a:r>
              <a:rPr lang="en-US" dirty="0" smtClean="0"/>
              <a:t>Muddiest Points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Subject class</a:t>
            </a:r>
            <a:endParaRPr lang="en-US" dirty="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467600" cy="33518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</a:t>
            </a:r>
            <a:r>
              <a:rPr lang="en-US" sz="2800" dirty="0" smtClean="0"/>
              <a:t>lass </a:t>
            </a:r>
            <a:r>
              <a:rPr lang="en-US" sz="2800" dirty="0" err="1" smtClean="0"/>
              <a:t>SubjectClass</a:t>
            </a:r>
            <a:r>
              <a:rPr lang="en-US" sz="2800" dirty="0" smtClean="0"/>
              <a:t> </a:t>
            </a:r>
            <a:r>
              <a:rPr lang="en-US" sz="2800" i="1" dirty="0" smtClean="0"/>
              <a:t>implements</a:t>
            </a:r>
            <a:r>
              <a:rPr lang="en-US" sz="2800" dirty="0" smtClean="0"/>
              <a:t> </a:t>
            </a:r>
            <a:r>
              <a:rPr lang="en-US" sz="2800" b="1" dirty="0" smtClean="0"/>
              <a:t>Subject</a:t>
            </a:r>
            <a:r>
              <a:rPr lang="en-US" sz="2800" dirty="0" smtClean="0"/>
              <a:t> {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</a:t>
            </a:r>
            <a:r>
              <a:rPr lang="en-US" sz="2800" dirty="0" err="1" smtClean="0"/>
              <a:t>SubjectClass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attach(Observer </a:t>
            </a:r>
            <a:r>
              <a:rPr lang="en-US" sz="2800" dirty="0" err="1" smtClean="0"/>
              <a:t>obs</a:t>
            </a:r>
            <a:r>
              <a:rPr lang="en-US" sz="2800" dirty="0" smtClean="0"/>
              <a:t>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detach(Observer </a:t>
            </a:r>
            <a:r>
              <a:rPr lang="en-US" sz="2800" dirty="0" err="1" smtClean="0"/>
              <a:t>obs</a:t>
            </a:r>
            <a:r>
              <a:rPr lang="en-US" sz="2800" dirty="0" smtClean="0"/>
              <a:t>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</a:t>
            </a:r>
            <a:r>
              <a:rPr lang="en-US" sz="2800" i="1" dirty="0" err="1" smtClean="0"/>
              <a:t>notifyObservers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private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 </a:t>
            </a:r>
            <a:r>
              <a:rPr lang="en-US" sz="2800" dirty="0"/>
              <a:t>&lt;</a:t>
            </a:r>
            <a:r>
              <a:rPr lang="en-US" sz="2800" dirty="0" smtClean="0"/>
              <a:t>Observer&gt; observers;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600AC"/>
                </a:solidFill>
              </a:rPr>
              <a:t>Note: </a:t>
            </a:r>
            <a:r>
              <a:rPr lang="en-US" dirty="0" smtClean="0">
                <a:solidFill>
                  <a:srgbClr val="5600AC"/>
                </a:solidFill>
              </a:rPr>
              <a:t>Some texts define a </a:t>
            </a:r>
            <a:r>
              <a:rPr lang="en-US" i="1" dirty="0" smtClean="0">
                <a:solidFill>
                  <a:srgbClr val="5600AC"/>
                </a:solidFill>
              </a:rPr>
              <a:t>notify</a:t>
            </a:r>
            <a:r>
              <a:rPr lang="en-US" dirty="0" smtClean="0">
                <a:solidFill>
                  <a:srgbClr val="5600AC"/>
                </a:solidFill>
              </a:rPr>
              <a:t>() instead of </a:t>
            </a:r>
            <a:r>
              <a:rPr lang="en-US" dirty="0" err="1" smtClean="0">
                <a:solidFill>
                  <a:srgbClr val="5600AC"/>
                </a:solidFill>
              </a:rPr>
              <a:t>notifyObservers</a:t>
            </a:r>
            <a:r>
              <a:rPr lang="en-US" dirty="0" smtClean="0">
                <a:solidFill>
                  <a:srgbClr val="5600AC"/>
                </a:solidFill>
              </a:rPr>
              <a:t>() method. However, Java’s Object class already has a notify() method, which we don’t want to override.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38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Observer</a:t>
            </a:r>
            <a:endParaRPr lang="en-US" dirty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7467600" cy="1600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 smtClean="0"/>
              <a:t>ObserverClass</a:t>
            </a:r>
            <a:r>
              <a:rPr lang="en-US" sz="2800" dirty="0" smtClean="0"/>
              <a:t> </a:t>
            </a:r>
            <a:r>
              <a:rPr lang="en-US" sz="2800" i="1" dirty="0" smtClean="0"/>
              <a:t>implements</a:t>
            </a:r>
            <a:r>
              <a:rPr lang="en-US" sz="2800" dirty="0" smtClean="0"/>
              <a:t> </a:t>
            </a:r>
            <a:r>
              <a:rPr lang="en-US" sz="2800" b="1" dirty="0" smtClean="0"/>
              <a:t>Observer</a:t>
            </a:r>
            <a:r>
              <a:rPr lang="en-US" sz="2800" dirty="0" smtClean="0"/>
              <a:t> {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</a:t>
            </a:r>
            <a:r>
              <a:rPr lang="en-US" sz="2800" dirty="0" err="1" smtClean="0"/>
              <a:t>ObserverClass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update(???); 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appropriate argument for the update() method?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8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228600" y="1447800"/>
            <a:ext cx="2667000" cy="1600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876800" y="1752600"/>
            <a:ext cx="1905000" cy="1219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D3AFCAF-D0C7-4332-90ED-126CCE02C029}" type="slidenum">
              <a:rPr lang="en-US"/>
              <a:pPr/>
              <a:t>12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class relationships</a:t>
            </a:r>
            <a:endParaRPr lang="en-US" dirty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2514600" cy="1477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Subject</a:t>
            </a:r>
          </a:p>
          <a:p>
            <a:r>
              <a:rPr lang="en-US" dirty="0" smtClean="0"/>
              <a:t>------------------------------</a:t>
            </a:r>
          </a:p>
          <a:p>
            <a:r>
              <a:rPr lang="en-US" dirty="0" smtClean="0"/>
              <a:t>attach():void</a:t>
            </a:r>
            <a:br>
              <a:rPr lang="en-US" dirty="0" smtClean="0"/>
            </a:br>
            <a:r>
              <a:rPr lang="en-US" dirty="0" smtClean="0"/>
              <a:t>detach():void</a:t>
            </a:r>
            <a:br>
              <a:rPr lang="en-US" dirty="0" smtClean="0"/>
            </a:br>
            <a:r>
              <a:rPr lang="en-US" dirty="0" err="1" smtClean="0"/>
              <a:t>notifyObservers</a:t>
            </a:r>
            <a:r>
              <a:rPr lang="en-US" dirty="0" smtClean="0"/>
              <a:t>():void</a:t>
            </a:r>
            <a:endParaRPr lang="en-US" dirty="0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2057400" y="3048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876800" y="1905000"/>
            <a:ext cx="1915909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</a:t>
            </a:r>
            <a:br>
              <a:rPr lang="en-US" dirty="0" smtClean="0"/>
            </a:br>
            <a:r>
              <a:rPr lang="en-US" dirty="0" smtClean="0"/>
              <a:t>----------------</a:t>
            </a:r>
          </a:p>
          <a:p>
            <a:r>
              <a:rPr lang="en-US" dirty="0" smtClean="0"/>
              <a:t>update(???):void</a:t>
            </a:r>
            <a:endParaRPr lang="en-US" dirty="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191000" y="4191000"/>
            <a:ext cx="1981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214813" y="42322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ObserverClass1</a:t>
            </a:r>
            <a:endParaRPr lang="en-US" dirty="0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6019800" y="4648200"/>
            <a:ext cx="2362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049963" y="468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ObserverClass2</a:t>
            </a:r>
            <a:endParaRPr lang="en-US" dirty="0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4800600" y="2971800"/>
            <a:ext cx="6858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 flipV="1">
            <a:off x="5867400" y="2971800"/>
            <a:ext cx="106680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5400" y="4114800"/>
            <a:ext cx="16002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SubjectClass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33" idx="1"/>
          </p:cNvCxnSpPr>
          <p:nvPr/>
        </p:nvCxnSpPr>
        <p:spPr>
          <a:xfrm flipV="1">
            <a:off x="2895600" y="2362200"/>
            <a:ext cx="1981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14724" y="1943160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-observers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230469" y="2576810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..*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895600" y="4800600"/>
            <a:ext cx="3124200" cy="381000"/>
          </a:xfrm>
          <a:prstGeom prst="straightConnector1">
            <a:avLst/>
          </a:prstGeom>
          <a:ln w="158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2895600" y="4353699"/>
            <a:ext cx="1295400" cy="43934"/>
          </a:xfrm>
          <a:prstGeom prst="straightConnector1">
            <a:avLst/>
          </a:prstGeom>
          <a:ln w="158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7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13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between objects in the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105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10525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438400" y="41910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953000" y="51816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295400" y="51816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1295400" y="6096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5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LinearSubject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[write notes on back page, see code online]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86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Program example</a:t>
            </a:r>
            <a:endParaRPr lang="en-US" dirty="0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6248400" cy="4355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//private data attributes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List&lt;Observer&gt; observers;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getWindSpeed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attach(Observer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detach(Observer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116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8001000" cy="1877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acquireDataFromSensors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acquire updated weather data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……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// notify observers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153400" cy="24006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wd){...}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{...}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{...}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74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57200" y="1471910"/>
            <a:ext cx="8229600" cy="3677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wd)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wdSubject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wdSubject.attach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// What do we pass to update()?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// How do we get data from the Subject?</a:t>
            </a:r>
            <a:br>
              <a:rPr lang="en-US" dirty="0" smtClean="0">
                <a:cs typeface="Times New Roman" pitchFamily="18" charset="0"/>
              </a:rPr>
            </a:br>
            <a:endParaRPr lang="en-US" dirty="0" smtClean="0"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(???); //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class 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79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should be the arguments of the update method? Should we send the Subject as the argument?</a:t>
            </a:r>
          </a:p>
          <a:p>
            <a:r>
              <a:rPr lang="en-US" dirty="0" smtClean="0"/>
              <a:t>Should each instance of the Observer store the “concrete subject” as a data attribute, or just an Interface  reference?</a:t>
            </a:r>
          </a:p>
          <a:p>
            <a:r>
              <a:rPr lang="en-US" dirty="0" smtClean="0"/>
              <a:t>Can Subject be an abstract class instead of an Interface?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422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236524"/>
              </p:ext>
            </p:extLst>
          </p:nvPr>
        </p:nvGraphicFramePr>
        <p:xfrm>
          <a:off x="533400" y="1676400"/>
          <a:ext cx="8077200" cy="47472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/>
                <a:gridCol w="1066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really didn't cover any sorting algorithms and what each's benefits are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we do an example???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 to the quiz for below question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we need to implement code versions of the strategy and factory method patterns?? If so how extensive and will it be similar to how we implemented 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Implementing the methods needed for the factory method pattern.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 flowchart/checklist to determine which pattern is more appropriate to use?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Choosing the correct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are Coupling and Cohesion and is it better to have high or low coupling or cohesion?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a quiz/test would you ask us to draw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a particular general pattern, or would you just ask us to write the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would we use Factory Pattern?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use what pattern to solve a problem?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Diagrams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High/Low Cohesion/Coupling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 Diagram for Factory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2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</a:t>
            </a:r>
            <a:r>
              <a:rPr lang="en-US" dirty="0" smtClean="0"/>
              <a:t>Subject </a:t>
            </a:r>
            <a:r>
              <a:rPr lang="en-US" dirty="0"/>
              <a:t>and </a:t>
            </a:r>
            <a:r>
              <a:rPr lang="en-US" dirty="0" smtClean="0"/>
              <a:t>Observers:</a:t>
            </a:r>
            <a:endParaRPr lang="en-US" dirty="0"/>
          </a:p>
          <a:p>
            <a:pPr lvl="1"/>
            <a:r>
              <a:rPr lang="en-US" dirty="0"/>
              <a:t>Subject knows it has a list of </a:t>
            </a:r>
            <a:r>
              <a:rPr lang="en-US" dirty="0" smtClean="0"/>
              <a:t>Observers, </a:t>
            </a:r>
            <a:r>
              <a:rPr lang="en-US" i="1" dirty="0" smtClean="0">
                <a:solidFill>
                  <a:srgbClr val="5600AC"/>
                </a:solidFill>
              </a:rPr>
              <a:t>but not specific classes</a:t>
            </a:r>
            <a:endParaRPr lang="en-US" i="1" dirty="0">
              <a:solidFill>
                <a:srgbClr val="5600AC"/>
              </a:solidFill>
            </a:endParaRPr>
          </a:p>
          <a:p>
            <a:pPr lvl="1"/>
            <a:r>
              <a:rPr lang="en-US" dirty="0"/>
              <a:t>Each </a:t>
            </a:r>
            <a:r>
              <a:rPr lang="en-US" dirty="0" smtClean="0"/>
              <a:t>Observer </a:t>
            </a:r>
            <a:r>
              <a:rPr lang="en-US" dirty="0"/>
              <a:t>conforms to the simple </a:t>
            </a:r>
            <a:r>
              <a:rPr lang="en-US" i="1" dirty="0"/>
              <a:t>interface</a:t>
            </a:r>
            <a:r>
              <a:rPr lang="en-US" dirty="0"/>
              <a:t> of the abstract </a:t>
            </a:r>
            <a:r>
              <a:rPr lang="en-US" dirty="0" smtClean="0"/>
              <a:t>Observer Interface.</a:t>
            </a:r>
            <a:endParaRPr lang="en-US" dirty="0"/>
          </a:p>
          <a:p>
            <a:pPr lvl="1"/>
            <a:r>
              <a:rPr lang="en-US" dirty="0"/>
              <a:t>Hence, coupling </a:t>
            </a:r>
            <a:r>
              <a:rPr lang="en-US" dirty="0" smtClean="0"/>
              <a:t>is</a:t>
            </a:r>
          </a:p>
          <a:p>
            <a:pPr lvl="2"/>
            <a:r>
              <a:rPr lang="en-US" dirty="0" smtClean="0"/>
              <a:t>Minimal</a:t>
            </a:r>
          </a:p>
          <a:p>
            <a:pPr lvl="2"/>
            <a:r>
              <a:rPr lang="en-US" dirty="0"/>
              <a:t>Abstract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46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Cohesion is increased from single-class implementation</a:t>
            </a:r>
            <a:endParaRPr lang="en-US" dirty="0"/>
          </a:p>
          <a:p>
            <a:pPr lvl="1"/>
            <a:r>
              <a:rPr lang="en-US" dirty="0" smtClean="0"/>
              <a:t>State management and display/response are separated</a:t>
            </a:r>
          </a:p>
          <a:p>
            <a:pPr lvl="1"/>
            <a:r>
              <a:rPr lang="en-US" dirty="0" smtClean="0"/>
              <a:t>E.g. GUI innards separated from “your code”</a:t>
            </a:r>
          </a:p>
          <a:p>
            <a:pPr lvl="1"/>
            <a:r>
              <a:rPr lang="en-US" dirty="0" smtClean="0"/>
              <a:t>E.g. Web access separated from display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398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</a:t>
            </a:r>
            <a:r>
              <a:rPr lang="en-US" dirty="0" smtClean="0"/>
              <a:t>(negative)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Unexpected updates</a:t>
            </a:r>
          </a:p>
          <a:p>
            <a:pPr lvl="1"/>
            <a:r>
              <a:rPr lang="en-US" dirty="0" smtClean="0"/>
              <a:t>Observers have no knowledge </a:t>
            </a:r>
          </a:p>
          <a:p>
            <a:pPr lvl="2"/>
            <a:r>
              <a:rPr lang="en-US" dirty="0" smtClean="0"/>
              <a:t>Of each other’s presence.</a:t>
            </a:r>
          </a:p>
          <a:p>
            <a:pPr lvl="2"/>
            <a:r>
              <a:rPr lang="en-US" dirty="0" smtClean="0"/>
              <a:t>About the cost of “state change of subject”</a:t>
            </a:r>
          </a:p>
          <a:p>
            <a:pPr lvl="1"/>
            <a:r>
              <a:rPr lang="en-US" dirty="0" smtClean="0"/>
              <a:t>Cascade of updates.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98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 [To be revisited in a future lecture]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034675"/>
              </p:ext>
            </p:extLst>
          </p:nvPr>
        </p:nvGraphicFramePr>
        <p:xfrm>
          <a:off x="457200" y="1719263"/>
          <a:ext cx="8153400" cy="41757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/>
                <a:gridCol w="133029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lambda examples the same code?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would you use a Lambda expression over an anonymous class and vice versa?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vs. Anon inner syntax 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Lambda is a Java thing, not an intelliJ thing right?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whens the next quiz?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examples of using lambdas (didn't get exposure in software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Effectively Final?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"Effectively Final"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assigned groups,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Strategy, Singleton, Factory Method, multithreading</a:t>
            </a:r>
          </a:p>
          <a:p>
            <a:r>
              <a:rPr lang="en-US" dirty="0" smtClean="0"/>
              <a:t>Brainstorm what you've learned</a:t>
            </a:r>
          </a:p>
          <a:p>
            <a:r>
              <a:rPr lang="en-US" dirty="0" smtClean="0"/>
              <a:t>Pick three most important things to know about that pattern/subject to share with rest of the class</a:t>
            </a:r>
          </a:p>
          <a:p>
            <a:r>
              <a:rPr lang="en-US" dirty="0" smtClean="0"/>
              <a:t>3 minutes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This exercise recommended by Dr. Hasker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5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vs.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 4 shows what we are trying to avoid: low cohesion and high coupling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685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</a:p>
          <a:p>
            <a:pPr>
              <a:defRPr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://www.jesusgilhernandez.com/2012/11/28/cohesion-and-coupling/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1026" name="Picture 2" descr="Cohesion and Coup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743200"/>
            <a:ext cx="572176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93292" y="4059793"/>
            <a:ext cx="2879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(more circles==lower)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83766" y="4419600"/>
            <a:ext cx="273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(more lines==higher)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311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application:</a:t>
            </a:r>
            <a:br>
              <a:rPr lang="en-US" dirty="0" smtClean="0"/>
            </a:br>
            <a:r>
              <a:rPr lang="en-US" dirty="0" smtClean="0"/>
              <a:t>Microsoft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update toolbars every time user clicks somewhere different in the document?</a:t>
            </a:r>
          </a:p>
          <a:p>
            <a:pPr marL="0" indent="0">
              <a:buNone/>
            </a:pPr>
            <a:r>
              <a:rPr lang="en-US" dirty="0" smtClean="0"/>
              <a:t>[Demo]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03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1: (What can be improved?)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onClick</a:t>
            </a:r>
            <a:r>
              <a:rPr lang="en-US" dirty="0" smtClean="0"/>
              <a:t>(</a:t>
            </a:r>
            <a:r>
              <a:rPr lang="en-US" dirty="0" err="1" smtClean="0"/>
              <a:t>ClickEvent</a:t>
            </a:r>
            <a:r>
              <a:rPr lang="en-US" dirty="0" smtClean="0"/>
              <a:t> e) {</a:t>
            </a:r>
          </a:p>
          <a:p>
            <a:pPr marL="0" indent="0">
              <a:buNone/>
            </a:pPr>
            <a:r>
              <a:rPr lang="en-US" dirty="0" smtClean="0"/>
              <a:t>  if(</a:t>
            </a:r>
            <a:r>
              <a:rPr lang="en-US" dirty="0" err="1" smtClean="0"/>
              <a:t>cursorInBoldText</a:t>
            </a:r>
            <a:r>
              <a:rPr lang="en-US" dirty="0" smtClean="0"/>
              <a:t>())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boldButton.setHighlight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styleDialog.setStyle</a:t>
            </a:r>
            <a:r>
              <a:rPr lang="en-US" dirty="0" smtClean="0"/>
              <a:t>(</a:t>
            </a:r>
            <a:r>
              <a:rPr lang="en-US" dirty="0" err="1" smtClean="0"/>
              <a:t>getCurrentCursorStyle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  if(</a:t>
            </a:r>
            <a:r>
              <a:rPr lang="en-US" dirty="0" err="1" smtClean="0"/>
              <a:t>selection.isActive</a:t>
            </a:r>
            <a:r>
              <a:rPr lang="en-US" dirty="0" smtClean="0"/>
              <a:t>())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copyButton.setActive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 /*… etc. … */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9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</a:t>
            </a:r>
            <a:r>
              <a:rPr lang="en-US" dirty="0" smtClean="0"/>
              <a:t>Pattern Context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334000" cy="44116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system contains objects exhibiting: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One-to-many dependency between </a:t>
            </a:r>
            <a:r>
              <a:rPr lang="en-US" dirty="0" smtClean="0">
                <a:solidFill>
                  <a:srgbClr val="00B050"/>
                </a:solidFill>
              </a:rPr>
              <a:t>objects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5600AC"/>
                </a:solidFill>
              </a:rPr>
              <a:t>One object changes </a:t>
            </a:r>
            <a:r>
              <a:rPr lang="en-US" dirty="0" smtClean="0">
                <a:solidFill>
                  <a:srgbClr val="5600AC"/>
                </a:solidFill>
              </a:rPr>
              <a:t>state</a:t>
            </a:r>
            <a:endParaRPr lang="en-US" dirty="0">
              <a:solidFill>
                <a:srgbClr val="5600AC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All dependents are notified and updated </a:t>
            </a:r>
            <a:r>
              <a:rPr lang="en-US" dirty="0" smtClean="0">
                <a:solidFill>
                  <a:srgbClr val="C00000"/>
                </a:solidFill>
              </a:rPr>
              <a:t>automatically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3087306" cy="2057400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4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trying to achieve with the Observer </a:t>
            </a:r>
            <a:r>
              <a:rPr lang="en-US" dirty="0"/>
              <a:t>Pattern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Separation </a:t>
            </a:r>
            <a:r>
              <a:rPr lang="en-US" dirty="0"/>
              <a:t>of software subsystems</a:t>
            </a:r>
          </a:p>
          <a:p>
            <a:pPr lvl="1"/>
            <a:r>
              <a:rPr lang="en-US" dirty="0"/>
              <a:t>Separation between GUI &amp; </a:t>
            </a:r>
            <a:r>
              <a:rPr lang="en-US" dirty="0" smtClean="0"/>
              <a:t>Domain objects</a:t>
            </a:r>
            <a:endParaRPr lang="en-US" dirty="0"/>
          </a:p>
          <a:p>
            <a:r>
              <a:rPr lang="en-US" dirty="0"/>
              <a:t>Loosely-coupled </a:t>
            </a:r>
            <a:r>
              <a:rPr lang="en-US" dirty="0" smtClean="0"/>
              <a:t>classes to …</a:t>
            </a:r>
            <a:endParaRPr lang="en-US" dirty="0"/>
          </a:p>
          <a:p>
            <a:pPr lvl="1"/>
            <a:r>
              <a:rPr lang="en-US" dirty="0" smtClean="0"/>
              <a:t>Avoid editing code in multiple places</a:t>
            </a:r>
          </a:p>
          <a:p>
            <a:pPr lvl="1"/>
            <a:r>
              <a:rPr lang="en-US" dirty="0" smtClean="0"/>
              <a:t>Increase reusability</a:t>
            </a:r>
          </a:p>
          <a:p>
            <a:pPr lvl="1"/>
            <a:r>
              <a:rPr lang="en-US" dirty="0" smtClean="0"/>
              <a:t>Increase understanding</a:t>
            </a:r>
          </a:p>
          <a:p>
            <a:r>
              <a:rPr lang="en-US" dirty="0" smtClean="0"/>
              <a:t>Avoid polling</a:t>
            </a:r>
            <a:endParaRPr lang="en-US" dirty="0"/>
          </a:p>
          <a:p>
            <a:r>
              <a:rPr lang="en-US" dirty="0" smtClean="0"/>
              <a:t>A generic/elegant </a:t>
            </a:r>
            <a:r>
              <a:rPr lang="en-US" dirty="0"/>
              <a:t>way for the classes to </a:t>
            </a:r>
            <a:r>
              <a:rPr lang="en-US" dirty="0" smtClean="0"/>
              <a:t>communicate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84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 in the Observer Pattern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791200" cy="4411662"/>
          </a:xfrm>
        </p:spPr>
        <p:txBody>
          <a:bodyPr/>
          <a:lstStyle/>
          <a:p>
            <a:r>
              <a:rPr lang="en-US" dirty="0" smtClean="0"/>
              <a:t>Subject</a:t>
            </a:r>
          </a:p>
          <a:p>
            <a:pPr lvl="1"/>
            <a:r>
              <a:rPr lang="en-US" dirty="0" smtClean="0"/>
              <a:t>Subject has dependent observers.</a:t>
            </a:r>
          </a:p>
          <a:p>
            <a:pPr lvl="1"/>
            <a:endParaRPr lang="en-US" dirty="0"/>
          </a:p>
          <a:p>
            <a:r>
              <a:rPr lang="en-US" dirty="0" smtClean="0"/>
              <a:t>Observer(s)</a:t>
            </a:r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state of the subject changes, each dependent observer is notified.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3468" y="51816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14478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068" y="4267200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1868" y="53340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61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d43ed6c-318b-49ab-aecc-b7f16eb6921e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30305</TotalTime>
  <Words>1144</Words>
  <Application>Microsoft Office PowerPoint</Application>
  <PresentationFormat>On-screen Show (4:3)</PresentationFormat>
  <Paragraphs>292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2_Network</vt:lpstr>
      <vt:lpstr>Week 4, Day 1: Observer</vt:lpstr>
      <vt:lpstr>Patterns Muddiest Point</vt:lpstr>
      <vt:lpstr>In your assigned groups, discuss</vt:lpstr>
      <vt:lpstr>Coupling vs. Cohesion</vt:lpstr>
      <vt:lpstr>Motivating application: Microsoft Word</vt:lpstr>
      <vt:lpstr>Solution 1: (What can be improved?)</vt:lpstr>
      <vt:lpstr>Observer Pattern Context</vt:lpstr>
      <vt:lpstr>What are we trying to achieve with the Observer Pattern ?</vt:lpstr>
      <vt:lpstr>Key components in the Observer Pattern</vt:lpstr>
      <vt:lpstr>Generic Subject class</vt:lpstr>
      <vt:lpstr>Generic Observer</vt:lpstr>
      <vt:lpstr>Basic class relationships</vt:lpstr>
      <vt:lpstr>Collaborations between objects in the Observer pattern</vt:lpstr>
      <vt:lpstr>LinearSubject example</vt:lpstr>
      <vt:lpstr>Weather Program example</vt:lpstr>
      <vt:lpstr>Example (contd.)</vt:lpstr>
      <vt:lpstr>Example (contd.)</vt:lpstr>
      <vt:lpstr>Example (contd.)</vt:lpstr>
      <vt:lpstr>Implementation Questions</vt:lpstr>
      <vt:lpstr>Consequences (positive)</vt:lpstr>
      <vt:lpstr>Consequences (positive)</vt:lpstr>
      <vt:lpstr>Consequences (negative)</vt:lpstr>
      <vt:lpstr>PowerPoint Presentation</vt:lpstr>
      <vt:lpstr>Threading Muddiest Point [To be revisited in a future lecture]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988</cp:revision>
  <cp:lastPrinted>2015-12-11T18:53:09Z</cp:lastPrinted>
  <dcterms:created xsi:type="dcterms:W3CDTF">1999-09-06T21:32:20Z</dcterms:created>
  <dcterms:modified xsi:type="dcterms:W3CDTF">2016-01-04T22:28:03Z</dcterms:modified>
</cp:coreProperties>
</file>