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8"/>
  </p:notesMasterIdLst>
  <p:handoutMasterIdLst>
    <p:handoutMasterId r:id="rId19"/>
  </p:handoutMasterIdLst>
  <p:sldIdLst>
    <p:sldId id="320" r:id="rId2"/>
    <p:sldId id="390" r:id="rId3"/>
    <p:sldId id="388" r:id="rId4"/>
    <p:sldId id="387" r:id="rId5"/>
    <p:sldId id="391" r:id="rId6"/>
    <p:sldId id="392" r:id="rId7"/>
    <p:sldId id="393" r:id="rId8"/>
    <p:sldId id="397" r:id="rId9"/>
    <p:sldId id="394" r:id="rId10"/>
    <p:sldId id="395" r:id="rId11"/>
    <p:sldId id="396" r:id="rId12"/>
    <p:sldId id="398" r:id="rId13"/>
    <p:sldId id="399" r:id="rId14"/>
    <p:sldId id="389" r:id="rId15"/>
    <p:sldId id="375" r:id="rId16"/>
    <p:sldId id="379" r:id="rId1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8" autoAdjust="0"/>
    <p:restoredTop sz="86716" autoAdjust="0"/>
  </p:normalViewPr>
  <p:slideViewPr>
    <p:cSldViewPr>
      <p:cViewPr>
        <p:scale>
          <a:sx n="80" d="100"/>
          <a:sy n="80" d="100"/>
        </p:scale>
        <p:origin x="-142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8 January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to be confused</a:t>
            </a:r>
            <a:r>
              <a:rPr lang="en-US" baseline="0" dirty="0" smtClean="0"/>
              <a:t> with "pole" or "polling"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77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37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859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775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39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51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4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15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61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07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71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78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80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to be confused</a:t>
            </a:r>
            <a:r>
              <a:rPr lang="en-US" baseline="0" dirty="0" smtClean="0"/>
              <a:t> with "pole" or </a:t>
            </a:r>
            <a:r>
              <a:rPr lang="en-US" baseline="0" smtClean="0"/>
              <a:t>"polling"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77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34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yoder/se2811/slides/se2811-2-2-MultiThreading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aculty-web.msoe.edu/yoder/se2811/slides/se2811-3-3-SingletonPattern.ppt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4, Day </a:t>
            </a:r>
            <a:r>
              <a:rPr lang="en-US" dirty="0" smtClean="0"/>
              <a:t>3: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Principles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Observer </a:t>
            </a:r>
            <a:r>
              <a:rPr lang="en-US" dirty="0" smtClean="0"/>
              <a:t>Pattern</a:t>
            </a:r>
            <a:endParaRPr lang="en-US" dirty="0" smtClean="0"/>
          </a:p>
          <a:p>
            <a:r>
              <a:rPr lang="en-US" dirty="0" smtClean="0"/>
              <a:t>Muddiest Point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237213"/>
            <a:ext cx="2133600" cy="457200"/>
          </a:xfrm>
        </p:spPr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10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 in Observer Pattern</a:t>
            </a:r>
            <a:endParaRPr lang="en-US" dirty="0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s:SubjectClass</a:t>
            </a:r>
            <a:endParaRPr lang="en-US" sz="2000" b="1" dirty="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 smtClean="0"/>
              <a:t>o1:ObserverClass1</a:t>
            </a:r>
            <a:endParaRPr lang="en-US" sz="2000" b="1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o2:ObserverClass2</a:t>
            </a:r>
            <a:endParaRPr lang="en-US" sz="2000" b="1" dirty="0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438400" y="2590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attach()</a:t>
            </a:r>
            <a:endParaRPr lang="en-US" dirty="0"/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800600" y="2971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2954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295400" y="4114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362200" y="3733800"/>
            <a:ext cx="19543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/>
              <a:t>notifyObservers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1492190" y="4204256"/>
            <a:ext cx="10438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update()</a:t>
            </a:r>
            <a:endParaRPr lang="en-US" dirty="0"/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4412059" y="5183189"/>
            <a:ext cx="10438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update()</a:t>
            </a:r>
            <a:endParaRPr lang="en-US" dirty="0"/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4343400" y="57150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1295400" y="2970211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295400" y="3429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45720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1409700" y="5183188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56388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1409700" y="6096000"/>
            <a:ext cx="57531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371600" y="48006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219200" y="2667000"/>
            <a:ext cx="85725" cy="3733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098131" y="2667000"/>
            <a:ext cx="92869" cy="46116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304925" y="2975769"/>
            <a:ext cx="9525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262062" y="4181475"/>
            <a:ext cx="109537" cy="2286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098131" y="4572000"/>
            <a:ext cx="92869" cy="9519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164557" y="5594071"/>
            <a:ext cx="109537" cy="8717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363265" y="5144054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354762" y="6084332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304925" y="3444083"/>
            <a:ext cx="9525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46131" y="2666999"/>
            <a:ext cx="92869" cy="9294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04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Push and Pull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teams of 2 or 3</a:t>
            </a:r>
          </a:p>
          <a:p>
            <a:r>
              <a:rPr lang="en-US" dirty="0" smtClean="0"/>
              <a:t>Write two lists, one containing the advantages of push, the other, of pull.</a:t>
            </a:r>
          </a:p>
          <a:p>
            <a:r>
              <a:rPr lang="en-US" dirty="0" smtClean="0"/>
              <a:t>Write as many advantages as you can in </a:t>
            </a:r>
            <a:r>
              <a:rPr lang="en-US" dirty="0"/>
              <a:t>2 </a:t>
            </a:r>
            <a:r>
              <a:rPr lang="en-US" dirty="0" smtClean="0"/>
              <a:t>minutes.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39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Java’s </a:t>
            </a:r>
            <a:r>
              <a:rPr lang="en-US" dirty="0" smtClean="0"/>
              <a:t>Observer </a:t>
            </a:r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has multiple implementations of the Observable/Observer pattern</a:t>
            </a:r>
          </a:p>
          <a:p>
            <a:pPr lvl="1"/>
            <a:r>
              <a:rPr lang="en-US" dirty="0" err="1" smtClean="0"/>
              <a:t>java.util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Observable</a:t>
            </a:r>
            <a:endParaRPr lang="en-US" dirty="0"/>
          </a:p>
          <a:p>
            <a:pPr lvl="2"/>
            <a:r>
              <a:rPr lang="en-US" dirty="0" smtClean="0"/>
              <a:t>Observer</a:t>
            </a:r>
          </a:p>
          <a:p>
            <a:pPr lvl="1"/>
            <a:r>
              <a:rPr lang="en-US" dirty="0" err="1" smtClean="0"/>
              <a:t>javax.swing</a:t>
            </a:r>
            <a:endParaRPr lang="en-US" dirty="0" smtClean="0"/>
          </a:p>
          <a:p>
            <a:pPr lvl="2"/>
            <a:r>
              <a:rPr lang="en-US" dirty="0" err="1" smtClean="0"/>
              <a:t>javax.swing.AbstractButton</a:t>
            </a:r>
            <a:endParaRPr lang="en-US" dirty="0" smtClean="0"/>
          </a:p>
          <a:p>
            <a:pPr lvl="2"/>
            <a:r>
              <a:rPr lang="en-US" dirty="0" err="1"/>
              <a:t>j</a:t>
            </a:r>
            <a:r>
              <a:rPr lang="en-US" dirty="0" err="1" smtClean="0"/>
              <a:t>ava.awt.EventListener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16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</a:t>
            </a:r>
            <a:r>
              <a:rPr lang="en-US" dirty="0" err="1" smtClean="0"/>
              <a:t>ava.util.Observable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“Subject” is a class</a:t>
            </a:r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Generic implementation (can’t implement in interface)</a:t>
            </a:r>
          </a:p>
          <a:p>
            <a:pPr lvl="1"/>
            <a:r>
              <a:rPr lang="en-US" dirty="0" smtClean="0"/>
              <a:t>Generic methods available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If you want to inherit from a different class… you can’t</a:t>
            </a:r>
          </a:p>
          <a:p>
            <a:pPr lvl="1"/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64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99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Threading Muddiest Point [To be revisited in a future lecture]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034675"/>
              </p:ext>
            </p:extLst>
          </p:nvPr>
        </p:nvGraphicFramePr>
        <p:xfrm>
          <a:off x="457200" y="1719263"/>
          <a:ext cx="8153400" cy="417576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823108"/>
                <a:gridCol w="1330292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lambda examples the same code? 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When would you use a Lambda expression over an anonymous class and vice versa?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vs. Anon inner syntax 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Lambda is a Java thing, not an intelliJ thing right?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Java 8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whens the next quiz?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Quiz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Agree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More examples of using lambdas (didn't get exposure in software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Effectively Final?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"Effectively Final"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34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Muddiest Point [To be revisited in a future </a:t>
            </a:r>
            <a:r>
              <a:rPr lang="en-US" dirty="0" err="1" smtClean="0"/>
              <a:t>leture</a:t>
            </a:r>
            <a:r>
              <a:rPr lang="en-US" dirty="0" smtClean="0"/>
              <a:t>]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066941"/>
              </p:ext>
            </p:extLst>
          </p:nvPr>
        </p:nvGraphicFramePr>
        <p:xfrm>
          <a:off x="533400" y="1676400"/>
          <a:ext cx="8077200" cy="474726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7010400"/>
                <a:gridCol w="10668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 really didn't cover any sorting algorithms and what each's benefits are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 we do an example???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Related to the quiz for below question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 we need to implement code versions of the strategy and factory method patterns?? If so how extensive and will it be similar to how we implemented in class?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Implementing the methods needed for the factory method pattern.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there a flowchart/checklist to determine which pattern is more appropriate to use?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Choosing the correct design pattern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 are Coupling and Cohesion and is it better to have high or low coupling or cohesion?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a quiz/test would you ask us to draw the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a particular general pattern, or would you just ask us to write the code?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Why would we use Factory Pattern?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do you know when to use what pattern to solve a problem?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Diagrams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High/Low Cohesion/Coupling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Class Diagram for Factory Design Pattern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Nothing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5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Lab4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slide on Timer in</a:t>
            </a:r>
            <a:r>
              <a:rPr lang="en-US" dirty="0"/>
              <a:t>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faculty-web.msoe.edu/yoder/se2811/slides/se2811-2-2-MultiThreading.pptx</a:t>
            </a:r>
            <a:endParaRPr lang="en-US" dirty="0" smtClean="0"/>
          </a:p>
          <a:p>
            <a:r>
              <a:rPr lang="en-US" dirty="0" smtClean="0"/>
              <a:t>See notes on Lambda </a:t>
            </a:r>
            <a:r>
              <a:rPr lang="en-US" dirty="0"/>
              <a:t>Expressions in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faculty-web.msoe.edu/yoder/se2811/slides/se2811-3-3-SingletonPattern.pptx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Good chance to practice Lambda expressions. Could also use anon inner class.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81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Reuse code</a:t>
            </a:r>
          </a:p>
          <a:p>
            <a:r>
              <a:rPr lang="en-US" dirty="0" smtClean="0"/>
              <a:t>Favor composition over inheritance</a:t>
            </a:r>
          </a:p>
          <a:p>
            <a:r>
              <a:rPr lang="en-US" dirty="0" smtClean="0"/>
              <a:t>Program to interfaces, not implementations</a:t>
            </a:r>
          </a:p>
          <a:p>
            <a:r>
              <a:rPr lang="en-US" dirty="0" smtClean="0"/>
              <a:t>Reduce coupling</a:t>
            </a:r>
          </a:p>
          <a:p>
            <a:r>
              <a:rPr lang="en-US" dirty="0" smtClean="0"/>
              <a:t>Increase cohesion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20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Reuse code</a:t>
            </a:r>
          </a:p>
          <a:p>
            <a:r>
              <a:rPr lang="en-US" dirty="0"/>
              <a:t>Favor composition over inheritance</a:t>
            </a:r>
          </a:p>
          <a:p>
            <a:r>
              <a:rPr lang="en-US" dirty="0"/>
              <a:t>Program to interfaces, not implementations</a:t>
            </a:r>
          </a:p>
          <a:p>
            <a:r>
              <a:rPr lang="en-US" dirty="0"/>
              <a:t>Reduce coupling</a:t>
            </a:r>
          </a:p>
          <a:p>
            <a:r>
              <a:rPr lang="en-US" dirty="0"/>
              <a:t>Increase </a:t>
            </a:r>
            <a:r>
              <a:rPr lang="en-US" dirty="0" smtClean="0"/>
              <a:t>cohesion</a:t>
            </a:r>
          </a:p>
          <a:p>
            <a:r>
              <a:rPr lang="en-US" b="1" dirty="0" smtClean="0"/>
              <a:t>Encapsulate what varies</a:t>
            </a:r>
          </a:p>
          <a:p>
            <a:r>
              <a:rPr lang="en-US" b="1" dirty="0" smtClean="0"/>
              <a:t>Be open for extension and closed for modification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3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Encapsulate what varies</a:t>
            </a:r>
            <a:br>
              <a:rPr lang="en-US" dirty="0" smtClean="0"/>
            </a:br>
            <a:r>
              <a:rPr lang="en-US" sz="4000" dirty="0"/>
              <a:t>e.g. Quiz </a:t>
            </a:r>
            <a:r>
              <a:rPr lang="en-US" sz="4000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</a:t>
            </a:r>
            <a:r>
              <a:rPr lang="en-US" sz="2400" dirty="0"/>
              <a:t>String </a:t>
            </a:r>
            <a:r>
              <a:rPr lang="en-US" sz="2400" dirty="0" err="1"/>
              <a:t>getLine</a:t>
            </a:r>
            <a:r>
              <a:rPr lang="en-US" sz="2400" dirty="0"/>
              <a:t>(</a:t>
            </a:r>
            <a:r>
              <a:rPr lang="en-US" sz="2400" dirty="0" err="1"/>
              <a:t>TcpConnection</a:t>
            </a:r>
            <a:r>
              <a:rPr lang="en-US" sz="2400" dirty="0"/>
              <a:t> connection) {</a:t>
            </a:r>
          </a:p>
          <a:p>
            <a:pPr marL="0" indent="0">
              <a:buNone/>
            </a:pPr>
            <a:r>
              <a:rPr lang="en-US" sz="2400" dirty="0" smtClean="0"/>
              <a:t>     char decrypted = (encrypted + KEY)%256;</a:t>
            </a:r>
          </a:p>
          <a:p>
            <a:pPr marL="0" indent="0">
              <a:buNone/>
            </a:pPr>
            <a:r>
              <a:rPr lang="en-US" sz="2400" dirty="0" smtClean="0"/>
              <a:t>     while(decrypted </a:t>
            </a:r>
            <a:r>
              <a:rPr lang="en-US" sz="2400" dirty="0"/>
              <a:t>!= '\r') {</a:t>
            </a:r>
          </a:p>
          <a:p>
            <a:pPr marL="0" indent="0">
              <a:buNone/>
            </a:pPr>
            <a:r>
              <a:rPr lang="en-US" sz="2400" dirty="0"/>
              <a:t>            line += decrypted;</a:t>
            </a:r>
          </a:p>
          <a:p>
            <a:pPr marL="0" indent="0">
              <a:buNone/>
            </a:pPr>
            <a:r>
              <a:rPr lang="en-US" sz="2400" dirty="0"/>
              <a:t>            encrypted = </a:t>
            </a:r>
            <a:r>
              <a:rPr lang="en-US" sz="2400" dirty="0" err="1"/>
              <a:t>connection.nextByte</a:t>
            </a:r>
            <a:r>
              <a:rPr lang="en-US" sz="2400" dirty="0" smtClean="0"/>
              <a:t>();</a:t>
            </a:r>
          </a:p>
          <a:p>
            <a:pPr marL="0" indent="0">
              <a:buNone/>
            </a:pPr>
            <a:r>
              <a:rPr lang="en-US" sz="2400" dirty="0" smtClean="0"/>
              <a:t> </a:t>
            </a:r>
          </a:p>
          <a:p>
            <a:pPr marL="0" indent="0">
              <a:buNone/>
            </a:pPr>
            <a:r>
              <a:rPr lang="en-US" sz="2400" dirty="0" smtClean="0"/>
              <a:t>            decrypted = (encrypted + KEY)%256;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/>
              <a:t>connection.nextByte</a:t>
            </a:r>
            <a:r>
              <a:rPr lang="en-US" sz="2400" dirty="0"/>
              <a:t>(); // Get encrypted LF</a:t>
            </a:r>
            <a:br>
              <a:rPr lang="en-US" sz="2400" dirty="0"/>
            </a:br>
            <a:r>
              <a:rPr lang="en-US" sz="2400" dirty="0"/>
              <a:t>     return line;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" name="Oval 5"/>
          <p:cNvSpPr/>
          <p:nvPr/>
        </p:nvSpPr>
        <p:spPr bwMode="auto">
          <a:xfrm>
            <a:off x="1447800" y="4267200"/>
            <a:ext cx="5410200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38200" y="2057400"/>
            <a:ext cx="6096000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14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Encapsulate what varies</a:t>
            </a:r>
            <a:br>
              <a:rPr lang="en-US" dirty="0"/>
            </a:br>
            <a:r>
              <a:rPr lang="en-US" sz="4000" dirty="0"/>
              <a:t>e.g. Quiz </a:t>
            </a:r>
            <a:r>
              <a:rPr lang="en-US" sz="4000" dirty="0" smtClean="0"/>
              <a:t>2				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grpSp>
        <p:nvGrpSpPr>
          <p:cNvPr id="6" name="Canvas 2"/>
          <p:cNvGrpSpPr/>
          <p:nvPr/>
        </p:nvGrpSpPr>
        <p:grpSpPr>
          <a:xfrm>
            <a:off x="237149" y="1457697"/>
            <a:ext cx="8268675" cy="4345305"/>
            <a:chOff x="0" y="0"/>
            <a:chExt cx="5516880" cy="1906905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5516880" cy="1906905"/>
            </a:xfrm>
            <a:prstGeom prst="rect">
              <a:avLst/>
            </a:prstGeom>
          </p:spPr>
        </p:sp>
        <p:sp>
          <p:nvSpPr>
            <p:cNvPr id="8" name="Text Box 10"/>
            <p:cNvSpPr txBox="1"/>
            <p:nvPr/>
          </p:nvSpPr>
          <p:spPr>
            <a:xfrm>
              <a:off x="1848780" y="403860"/>
              <a:ext cx="675300" cy="2667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ea typeface="Cambria"/>
                  <a:cs typeface="Times New Roman"/>
                </a:rPr>
                <a:t>-fetcher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27900" y="312420"/>
              <a:ext cx="2928960" cy="92202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Times New Roman"/>
                  <a:cs typeface="Times New Roman"/>
                </a:rPr>
                <a:t> </a:t>
              </a:r>
              <a:endParaRPr lang="en-US" sz="1600">
                <a:effectLst/>
                <a:ea typeface="Cambria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Times New Roman"/>
                  <a:cs typeface="Times New Roman"/>
                </a:rPr>
                <a:t>+fetch</a:t>
              </a:r>
              <a:endParaRPr lang="en-US" sz="1600">
                <a:effectLst/>
                <a:ea typeface="Cambria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Times New Roman"/>
                  <a:cs typeface="Times New Roman"/>
                </a:rPr>
                <a:t> </a:t>
              </a:r>
              <a:endParaRPr lang="en-US" sz="1600">
                <a:effectLst/>
                <a:ea typeface="Cambria"/>
                <a:cs typeface="Times New Roman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4320" y="274320"/>
              <a:ext cx="1356360" cy="868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1" name="Text Box 4"/>
            <p:cNvSpPr txBox="1"/>
            <p:nvPr/>
          </p:nvSpPr>
          <p:spPr>
            <a:xfrm>
              <a:off x="335280" y="297180"/>
              <a:ext cx="1219200" cy="2667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Cambria"/>
                  <a:cs typeface="Times New Roman"/>
                </a:rPr>
                <a:t>BrowserWindow</a:t>
              </a:r>
            </a:p>
          </p:txBody>
        </p:sp>
        <p:sp>
          <p:nvSpPr>
            <p:cNvPr id="12" name="Text Box 7"/>
            <p:cNvSpPr txBox="1"/>
            <p:nvPr/>
          </p:nvSpPr>
          <p:spPr>
            <a:xfrm>
              <a:off x="2824140" y="358140"/>
              <a:ext cx="1219200" cy="2667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Cambria"/>
                  <a:cs typeface="Times New Roman"/>
                </a:rPr>
                <a:t>ContentFetcher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1630680" y="712470"/>
              <a:ext cx="797220" cy="6477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 Box 11"/>
            <p:cNvSpPr txBox="1"/>
            <p:nvPr/>
          </p:nvSpPr>
          <p:spPr>
            <a:xfrm>
              <a:off x="2524080" y="777240"/>
              <a:ext cx="1885020" cy="2667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Cambria"/>
                  <a:cs typeface="Times New Roman"/>
                </a:rPr>
                <a:t>+fetch(url:String):String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Cambria"/>
                  <a:cs typeface="Times New Roman"/>
                </a:rPr>
                <a:t/>
              </a:r>
              <a:br>
                <a:rPr lang="en-US" sz="1600">
                  <a:effectLst/>
                  <a:ea typeface="Cambria"/>
                  <a:cs typeface="Times New Roman"/>
                </a:rPr>
              </a:br>
              <a:endParaRPr lang="en-US" sz="1600">
                <a:effectLst/>
                <a:ea typeface="Cambria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Cambria"/>
                  <a:cs typeface="Times New Roman"/>
                </a:rPr>
                <a:t> </a:t>
              </a:r>
            </a:p>
          </p:txBody>
        </p:sp>
        <p:cxnSp>
          <p:nvCxnSpPr>
            <p:cNvPr id="15" name="Straight Connector 14"/>
            <p:cNvCxnSpPr>
              <a:stCxn id="9" idx="1"/>
            </p:cNvCxnSpPr>
            <p:nvPr/>
          </p:nvCxnSpPr>
          <p:spPr>
            <a:xfrm flipV="1">
              <a:off x="2427900" y="708660"/>
              <a:ext cx="2014560" cy="647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 Box 12"/>
            <p:cNvSpPr txBox="1"/>
            <p:nvPr/>
          </p:nvSpPr>
          <p:spPr>
            <a:xfrm>
              <a:off x="2524080" y="967740"/>
              <a:ext cx="2726100" cy="2667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ea typeface="Cambria"/>
                  <a:cs typeface="Times New Roman"/>
                </a:rPr>
                <a:t>+</a:t>
              </a:r>
              <a:r>
                <a:rPr lang="en-US" sz="1600" dirty="0" err="1">
                  <a:effectLst/>
                  <a:ea typeface="Cambria"/>
                  <a:cs typeface="Times New Roman"/>
                </a:rPr>
                <a:t>getLine</a:t>
              </a:r>
              <a:r>
                <a:rPr lang="en-US" sz="1600" dirty="0">
                  <a:effectLst/>
                  <a:ea typeface="Cambria"/>
                  <a:cs typeface="Times New Roman"/>
                </a:rPr>
                <a:t>(</a:t>
              </a:r>
              <a:r>
                <a:rPr lang="en-US" sz="1600" dirty="0" err="1">
                  <a:effectLst/>
                  <a:ea typeface="Cambria"/>
                  <a:cs typeface="Times New Roman"/>
                </a:rPr>
                <a:t>TcpConnection</a:t>
              </a:r>
              <a:r>
                <a:rPr lang="en-US" sz="1600" dirty="0">
                  <a:effectLst/>
                  <a:ea typeface="Cambria"/>
                  <a:cs typeface="Times New Roman"/>
                </a:rPr>
                <a:t>):String </a:t>
              </a:r>
              <a:br>
                <a:rPr lang="en-US" sz="1600" dirty="0">
                  <a:effectLst/>
                  <a:ea typeface="Cambria"/>
                  <a:cs typeface="Times New Roman"/>
                </a:rPr>
              </a:br>
              <a:endParaRPr lang="en-US" sz="1600" dirty="0">
                <a:effectLst/>
                <a:ea typeface="Cambria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ea typeface="Cambria"/>
                  <a:cs typeface="Times New Roman"/>
                </a:rPr>
                <a:t> 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427900" y="670560"/>
              <a:ext cx="2928960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49580" y="1234440"/>
              <a:ext cx="1569720" cy="60198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Times New Roman"/>
                  <a:cs typeface="Times New Roman"/>
                </a:rPr>
                <a:t> </a:t>
              </a:r>
              <a:endParaRPr lang="en-US" sz="1600">
                <a:effectLst/>
                <a:ea typeface="Cambria"/>
                <a:cs typeface="Times New Roman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2019300" y="1143000"/>
              <a:ext cx="408600" cy="24384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 Box 16"/>
            <p:cNvSpPr txBox="1"/>
            <p:nvPr/>
          </p:nvSpPr>
          <p:spPr>
            <a:xfrm>
              <a:off x="629580" y="1254183"/>
              <a:ext cx="1219200" cy="24245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Cambria"/>
                  <a:cs typeface="Times New Roman"/>
                </a:rPr>
                <a:t>Encrypter</a:t>
              </a:r>
            </a:p>
          </p:txBody>
        </p:sp>
        <p:sp>
          <p:nvSpPr>
            <p:cNvPr id="21" name="Text Box 17"/>
            <p:cNvSpPr txBox="1"/>
            <p:nvPr/>
          </p:nvSpPr>
          <p:spPr>
            <a:xfrm>
              <a:off x="463800" y="1496638"/>
              <a:ext cx="1555500" cy="2667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ea typeface="Cambria"/>
                  <a:cs typeface="Times New Roman"/>
                </a:rPr>
                <a:t>+decrypt(</a:t>
              </a:r>
              <a:r>
                <a:rPr lang="en-US" sz="1600" dirty="0" err="1">
                  <a:effectLst/>
                  <a:ea typeface="Cambria"/>
                  <a:cs typeface="Times New Roman"/>
                </a:rPr>
                <a:t>c:char</a:t>
              </a:r>
              <a:r>
                <a:rPr lang="en-US" sz="1600" dirty="0">
                  <a:effectLst/>
                  <a:ea typeface="Cambria"/>
                  <a:cs typeface="Times New Roman"/>
                </a:rPr>
                <a:t>):char </a:t>
              </a:r>
              <a:br>
                <a:rPr lang="en-US" sz="1600" dirty="0">
                  <a:effectLst/>
                  <a:ea typeface="Cambria"/>
                  <a:cs typeface="Times New Roman"/>
                </a:rPr>
              </a:br>
              <a:endParaRPr lang="en-US" sz="1600" dirty="0">
                <a:effectLst/>
                <a:ea typeface="Cambria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ea typeface="Cambria"/>
                  <a:cs typeface="Times New Roman"/>
                </a:rPr>
                <a:t> 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463800" y="1440180"/>
              <a:ext cx="15555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2354580" y="1283278"/>
              <a:ext cx="1569720" cy="60198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Times New Roman"/>
                  <a:cs typeface="Times New Roman"/>
                </a:rPr>
                <a:t> </a:t>
              </a:r>
              <a:endParaRPr lang="en-US" sz="1600">
                <a:effectLst/>
                <a:ea typeface="Cambria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Cambria"/>
                  <a:cs typeface="Times New Roman"/>
                </a:rPr>
                <a:t> 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2354580" y="1440180"/>
              <a:ext cx="15697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 Box 16"/>
            <p:cNvSpPr txBox="1"/>
            <p:nvPr/>
          </p:nvSpPr>
          <p:spPr>
            <a:xfrm>
              <a:off x="2473620" y="1305855"/>
              <a:ext cx="1219200" cy="12096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latin typeface="Times New Roman"/>
                  <a:ea typeface="Cambria"/>
                </a:rPr>
                <a:t>CaesarEncrypter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6" name="Text Box 20"/>
            <p:cNvSpPr txBox="1"/>
            <p:nvPr/>
          </p:nvSpPr>
          <p:spPr>
            <a:xfrm>
              <a:off x="2427900" y="1569720"/>
              <a:ext cx="1482180" cy="2667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ea typeface="Cambria"/>
                  <a:cs typeface="Times New Roman"/>
                </a:rPr>
                <a:t>+decrypt(</a:t>
              </a:r>
              <a:r>
                <a:rPr lang="en-US" sz="1600" dirty="0" err="1">
                  <a:effectLst/>
                  <a:ea typeface="Cambria"/>
                  <a:cs typeface="Times New Roman"/>
                </a:rPr>
                <a:t>c:char</a:t>
              </a:r>
              <a:r>
                <a:rPr lang="en-US" sz="1600" dirty="0">
                  <a:effectLst/>
                  <a:ea typeface="Cambria"/>
                  <a:cs typeface="Times New Roman"/>
                </a:rPr>
                <a:t>):char </a:t>
              </a:r>
              <a:br>
                <a:rPr lang="en-US" sz="1600" dirty="0">
                  <a:effectLst/>
                  <a:ea typeface="Cambria"/>
                  <a:cs typeface="Times New Roman"/>
                </a:rPr>
              </a:br>
              <a:endParaRPr lang="en-US" sz="1600" dirty="0">
                <a:effectLst/>
                <a:ea typeface="Cambria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ea typeface="Cambria"/>
                  <a:cs typeface="Times New Roman"/>
                </a:rPr>
                <a:t> </a:t>
              </a:r>
            </a:p>
          </p:txBody>
        </p:sp>
        <p:cxnSp>
          <p:nvCxnSpPr>
            <p:cNvPr id="27" name="Straight Arrow Connector 26"/>
            <p:cNvCxnSpPr>
              <a:stCxn id="26" idx="1"/>
              <a:endCxn id="18" idx="3"/>
            </p:cNvCxnSpPr>
            <p:nvPr/>
          </p:nvCxnSpPr>
          <p:spPr>
            <a:xfrm flipH="1" flipV="1">
              <a:off x="2019299" y="1535430"/>
              <a:ext cx="408601" cy="16764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Isosceles Triangle 27"/>
            <p:cNvSpPr/>
            <p:nvPr/>
          </p:nvSpPr>
          <p:spPr>
            <a:xfrm rot="17724350">
              <a:off x="1973899" y="1498492"/>
              <a:ext cx="238313" cy="135475"/>
            </a:xfrm>
            <a:prstGeom prst="triangl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9" name="Text Box 23"/>
            <p:cNvSpPr txBox="1"/>
            <p:nvPr/>
          </p:nvSpPr>
          <p:spPr>
            <a:xfrm>
              <a:off x="1630680" y="1005014"/>
              <a:ext cx="893400" cy="2667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solidFill>
                    <a:srgbClr val="FF0000"/>
                  </a:solidFill>
                  <a:effectLst/>
                  <a:ea typeface="Cambria"/>
                  <a:cs typeface="Times New Roman"/>
                </a:rPr>
                <a:t>-encrypter</a:t>
              </a:r>
              <a:endParaRPr lang="en-US" sz="1600">
                <a:effectLst/>
                <a:ea typeface="Cambria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772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for extension, closed for modification (</a:t>
            </a:r>
            <a:r>
              <a:rPr lang="en-US" dirty="0" err="1" smtClean="0"/>
              <a:t>e.g</a:t>
            </a:r>
            <a:r>
              <a:rPr lang="en-US" dirty="0" smtClean="0"/>
              <a:t> Quiz 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</a:t>
            </a:r>
            <a:r>
              <a:rPr lang="en-US" sz="2400" dirty="0"/>
              <a:t>String </a:t>
            </a:r>
            <a:r>
              <a:rPr lang="en-US" sz="2400" dirty="0" err="1"/>
              <a:t>getLine</a:t>
            </a:r>
            <a:r>
              <a:rPr lang="en-US" sz="2400" dirty="0"/>
              <a:t>(</a:t>
            </a:r>
            <a:r>
              <a:rPr lang="en-US" sz="2400" dirty="0" err="1"/>
              <a:t>TcpConnection</a:t>
            </a:r>
            <a:r>
              <a:rPr lang="en-US" sz="2400" dirty="0"/>
              <a:t> connection) {</a:t>
            </a:r>
          </a:p>
          <a:p>
            <a:pPr marL="0" indent="0">
              <a:buNone/>
            </a:pPr>
            <a:r>
              <a:rPr lang="en-US" sz="2400" dirty="0" smtClean="0"/>
              <a:t>     char </a:t>
            </a:r>
            <a:r>
              <a:rPr lang="en-US" sz="2400" dirty="0"/>
              <a:t>decrypted = </a:t>
            </a:r>
            <a:r>
              <a:rPr lang="en-US" sz="2400" dirty="0" err="1"/>
              <a:t>encrypter.decrypt</a:t>
            </a:r>
            <a:r>
              <a:rPr lang="en-US" sz="2400" dirty="0"/>
              <a:t>(</a:t>
            </a:r>
            <a:r>
              <a:rPr lang="en-US" sz="2400" dirty="0" err="1"/>
              <a:t>encrypted,KEY</a:t>
            </a:r>
            <a:r>
              <a:rPr lang="en-US" sz="2400" dirty="0"/>
              <a:t>);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while(decrypted </a:t>
            </a:r>
            <a:r>
              <a:rPr lang="en-US" sz="2400" dirty="0"/>
              <a:t>!= '\r') {</a:t>
            </a:r>
          </a:p>
          <a:p>
            <a:pPr marL="0" indent="0">
              <a:buNone/>
            </a:pPr>
            <a:r>
              <a:rPr lang="en-US" sz="2400" dirty="0"/>
              <a:t>            line += decrypted;</a:t>
            </a:r>
          </a:p>
          <a:p>
            <a:pPr marL="0" indent="0">
              <a:buNone/>
            </a:pPr>
            <a:r>
              <a:rPr lang="en-US" sz="2400" dirty="0"/>
              <a:t>            encrypted = </a:t>
            </a:r>
            <a:r>
              <a:rPr lang="en-US" sz="2400" dirty="0" err="1"/>
              <a:t>connection.nextByte</a:t>
            </a:r>
            <a:r>
              <a:rPr lang="en-US" sz="2400" dirty="0" smtClean="0"/>
              <a:t>();</a:t>
            </a:r>
          </a:p>
          <a:p>
            <a:pPr marL="0" indent="0">
              <a:buNone/>
            </a:pPr>
            <a:r>
              <a:rPr lang="en-US" sz="2400" dirty="0" smtClean="0"/>
              <a:t> </a:t>
            </a:r>
          </a:p>
          <a:p>
            <a:pPr marL="0" indent="0">
              <a:buNone/>
            </a:pPr>
            <a:r>
              <a:rPr lang="en-US" sz="2400" dirty="0" smtClean="0"/>
              <a:t>            </a:t>
            </a:r>
            <a:r>
              <a:rPr lang="en-US" sz="2400" dirty="0"/>
              <a:t>decrypted = </a:t>
            </a:r>
            <a:r>
              <a:rPr lang="en-US" sz="2400" dirty="0" err="1"/>
              <a:t>encrypter.decrypt</a:t>
            </a:r>
            <a:r>
              <a:rPr lang="en-US" sz="2400" dirty="0"/>
              <a:t>(</a:t>
            </a:r>
            <a:r>
              <a:rPr lang="en-US" sz="2400" dirty="0" err="1"/>
              <a:t>encrypted,KEY</a:t>
            </a:r>
            <a:r>
              <a:rPr lang="en-US" sz="2400" dirty="0"/>
              <a:t>);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/>
              <a:t>connection.nextByte</a:t>
            </a:r>
            <a:r>
              <a:rPr lang="en-US" sz="2400" dirty="0"/>
              <a:t>(); // Get encrypted LF</a:t>
            </a:r>
            <a:br>
              <a:rPr lang="en-US" sz="2400" dirty="0"/>
            </a:br>
            <a:r>
              <a:rPr lang="en-US" sz="2400" dirty="0"/>
              <a:t>     return line;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7" name="Oval 6"/>
          <p:cNvSpPr/>
          <p:nvPr/>
        </p:nvSpPr>
        <p:spPr bwMode="auto">
          <a:xfrm>
            <a:off x="1447800" y="4267200"/>
            <a:ext cx="6858000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838200" y="2057400"/>
            <a:ext cx="7620000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0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237213"/>
            <a:ext cx="2133600" cy="457200"/>
          </a:xfrm>
        </p:spPr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8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Polling without Observer pattern</a:t>
            </a:r>
            <a:endParaRPr lang="en-US" dirty="0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s:SubjectClass</a:t>
            </a:r>
            <a:endParaRPr lang="en-US" sz="2000" b="1" dirty="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 smtClean="0"/>
              <a:t>o1:ObserverClass1</a:t>
            </a:r>
            <a:endParaRPr lang="en-US" sz="2000" b="1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o2:ObserverClass2</a:t>
            </a:r>
            <a:endParaRPr lang="en-US" sz="2000" b="1" dirty="0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303735" y="2976286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94335" y="2976286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2317415" y="2968349"/>
            <a:ext cx="16337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/>
              <a:t>changeState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1333500" y="4438931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295400" y="4056343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219200" y="2667000"/>
            <a:ext cx="85725" cy="3733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270397" y="3423961"/>
            <a:ext cx="109538" cy="2000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287065" y="4399797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 flipH="1">
            <a:off x="1303735" y="3357286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1363265" y="5196132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1325165" y="4813544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1316830" y="5156998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1363265" y="5953646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1325165" y="5571058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316830" y="5914512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14800" y="3827743"/>
            <a:ext cx="92869" cy="235771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29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9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 in Observer Pattern</a:t>
            </a:r>
            <a:endParaRPr lang="en-US" dirty="0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s:SubjectClass</a:t>
            </a:r>
            <a:endParaRPr lang="en-US" sz="2000" b="1" dirty="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 smtClean="0"/>
              <a:t>o1:ObserverClass1</a:t>
            </a:r>
            <a:endParaRPr lang="en-US" sz="2000" b="1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o2:ObserverClass2</a:t>
            </a:r>
            <a:endParaRPr lang="en-US" sz="2000" b="1" dirty="0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438400" y="2590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attach()</a:t>
            </a:r>
            <a:endParaRPr lang="en-US" dirty="0"/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800600" y="2971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2954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295400" y="4114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362200" y="3733800"/>
            <a:ext cx="19543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/>
              <a:t>notifyObservers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1492190" y="4204256"/>
            <a:ext cx="254011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update(</a:t>
            </a:r>
            <a:r>
              <a:rPr lang="en-US" dirty="0" smtClean="0">
                <a:solidFill>
                  <a:srgbClr val="5600AC"/>
                </a:solidFill>
              </a:rPr>
              <a:t>State </a:t>
            </a:r>
            <a:r>
              <a:rPr lang="en-US" dirty="0" err="1" smtClean="0">
                <a:solidFill>
                  <a:srgbClr val="5600AC"/>
                </a:solidFill>
              </a:rPr>
              <a:t>coolStuff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4412059" y="5183189"/>
            <a:ext cx="254011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update(</a:t>
            </a:r>
            <a:r>
              <a:rPr lang="en-US" dirty="0" smtClean="0">
                <a:solidFill>
                  <a:srgbClr val="5600AC"/>
                </a:solidFill>
              </a:rPr>
              <a:t>State </a:t>
            </a:r>
            <a:r>
              <a:rPr lang="en-US" dirty="0" err="1" smtClean="0">
                <a:solidFill>
                  <a:srgbClr val="5600AC"/>
                </a:solidFill>
              </a:rPr>
              <a:t>coolStuff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1295400" y="2970211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295400" y="3429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45720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56388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 bwMode="auto">
          <a:xfrm>
            <a:off x="1219200" y="2667000"/>
            <a:ext cx="85725" cy="3733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667000"/>
            <a:ext cx="76200" cy="46116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162801" y="2667000"/>
            <a:ext cx="9525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304925" y="4114800"/>
            <a:ext cx="109537" cy="2286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07031" y="4533900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153275" y="5607804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304925" y="2970211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295400" y="3430589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36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f14b089-25d1-4869-8470-72eab831b959"/>
  <p:tag name="__PE_ORIG_SIZE" val="50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34510</TotalTime>
  <Words>850</Words>
  <Application>Microsoft Office PowerPoint</Application>
  <PresentationFormat>On-screen Show (4:3)</PresentationFormat>
  <Paragraphs>258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2_Network</vt:lpstr>
      <vt:lpstr>Week 4, Day 3: Observer</vt:lpstr>
      <vt:lpstr>Notes on Lab4</vt:lpstr>
      <vt:lpstr>Design Principles so Far</vt:lpstr>
      <vt:lpstr>New Design Principles</vt:lpstr>
      <vt:lpstr>Encapsulate what varies e.g. Quiz 2</vt:lpstr>
      <vt:lpstr>Encapsulate what varies e.g. Quiz 2    (2)</vt:lpstr>
      <vt:lpstr>Open for extension, closed for modification (e.g Quiz 2)</vt:lpstr>
      <vt:lpstr>Polling without Observer pattern</vt:lpstr>
      <vt:lpstr>Push in Observer Pattern</vt:lpstr>
      <vt:lpstr>Pull in Observer Pattern</vt:lpstr>
      <vt:lpstr>Comparing Push and Pull</vt:lpstr>
      <vt:lpstr>Java’s Observer Patterns</vt:lpstr>
      <vt:lpstr>java.util.Observable</vt:lpstr>
      <vt:lpstr>PowerPoint Presentation</vt:lpstr>
      <vt:lpstr>Threading Muddiest Point [To be revisited in a future lecture]</vt:lpstr>
      <vt:lpstr>Patterns Muddiest Point [To be revisited in a future leture]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1005</cp:revision>
  <cp:lastPrinted>2016-01-06T20:54:49Z</cp:lastPrinted>
  <dcterms:created xsi:type="dcterms:W3CDTF">1999-09-06T21:32:20Z</dcterms:created>
  <dcterms:modified xsi:type="dcterms:W3CDTF">2016-01-11T13:57:48Z</dcterms:modified>
</cp:coreProperties>
</file>