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12.xml" ContentType="application/vnd.openxmlformats-officedocument.presentationml.notesSlide+xml"/>
  <Override PartName="/ppt/tags/tag13.xml" ContentType="application/vnd.openxmlformats-officedocument.presentationml.tags+xml"/>
  <Override PartName="/ppt/notesSlides/notesSlide13.xml" ContentType="application/vnd.openxmlformats-officedocument.presentationml.notesSlide+xml"/>
  <Override PartName="/ppt/tags/tag14.xml" ContentType="application/vnd.openxmlformats-officedocument.presentationml.tags+xml"/>
  <Override PartName="/ppt/notesSlides/notesSlide14.xml" ContentType="application/vnd.openxmlformats-officedocument.presentationml.notesSlide+xml"/>
  <Override PartName="/ppt/tags/tag15.xml" ContentType="application/vnd.openxmlformats-officedocument.presentationml.tags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7"/>
  </p:notesMasterIdLst>
  <p:handoutMasterIdLst>
    <p:handoutMasterId r:id="rId18"/>
  </p:handoutMasterIdLst>
  <p:sldIdLst>
    <p:sldId id="320" r:id="rId2"/>
    <p:sldId id="411" r:id="rId3"/>
    <p:sldId id="416" r:id="rId4"/>
    <p:sldId id="400" r:id="rId5"/>
    <p:sldId id="412" r:id="rId6"/>
    <p:sldId id="413" r:id="rId7"/>
    <p:sldId id="418" r:id="rId8"/>
    <p:sldId id="419" r:id="rId9"/>
    <p:sldId id="415" r:id="rId10"/>
    <p:sldId id="414" r:id="rId11"/>
    <p:sldId id="420" r:id="rId12"/>
    <p:sldId id="403" r:id="rId13"/>
    <p:sldId id="375" r:id="rId14"/>
    <p:sldId id="379" r:id="rId15"/>
    <p:sldId id="417" r:id="rId1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8" autoAdjust="0"/>
    <p:restoredTop sz="73852" autoAdjust="0"/>
  </p:normalViewPr>
  <p:slideViewPr>
    <p:cSldViewPr>
      <p:cViewPr>
        <p:scale>
          <a:sx n="41" d="100"/>
          <a:sy n="41" d="100"/>
        </p:scale>
        <p:origin x="-754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20 January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580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Large number of small classes overwhelming to new developers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Problem</a:t>
            </a:r>
            <a:r>
              <a:rPr lang="en-US" baseline="0" dirty="0" smtClean="0"/>
              <a:t> when people rely on specific types without thinking through [TODO: Study &amp; find example</a:t>
            </a:r>
            <a:r>
              <a:rPr lang="en-US" baseline="0" dirty="0" smtClean="0"/>
              <a:t>]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e.g. Consider the mess if the interface does not already exist for the class</a:t>
            </a:r>
            <a:endParaRPr lang="en-US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Complexity of </a:t>
            </a:r>
            <a:r>
              <a:rPr lang="en-US" baseline="0" dirty="0" smtClean="0"/>
              <a:t>wrapping many to construct a new one</a:t>
            </a:r>
            <a:endParaRPr lang="en-US" baseline="0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697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393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251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43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176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2731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2850" y="706438"/>
            <a:ext cx="4706938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answer to question 1: Given that the decorator has the same super-type as the object it decorates, </a:t>
            </a:r>
            <a:r>
              <a:rPr lang="en-US" b="1" dirty="0" smtClean="0">
                <a:solidFill>
                  <a:srgbClr val="FF0000"/>
                </a:solidFill>
              </a:rPr>
              <a:t>we can pass around a decorated object in place of the original (wrapped) object</a:t>
            </a:r>
            <a:r>
              <a:rPr lang="en-US" b="1" dirty="0" smtClean="0"/>
              <a:t>.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One answer</a:t>
            </a:r>
            <a:r>
              <a:rPr lang="en-US" b="1" baseline="0" dirty="0" smtClean="0"/>
              <a:t> to question 2: </a:t>
            </a:r>
            <a:r>
              <a:rPr lang="en-US" dirty="0" smtClean="0"/>
              <a:t>Objects can be decorated at any time, so </a:t>
            </a:r>
            <a:r>
              <a:rPr lang="en-US" b="1" dirty="0" smtClean="0">
                <a:solidFill>
                  <a:srgbClr val="FF0000"/>
                </a:solidFill>
              </a:rPr>
              <a:t>we can decorate objects at runtime </a:t>
            </a:r>
            <a:r>
              <a:rPr lang="en-US" dirty="0" smtClean="0"/>
              <a:t>with as many decorators as we like.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Helps organize: e.g., can put all beverage objects in the same data-structure</a:t>
            </a:r>
          </a:p>
          <a:p>
            <a:pPr lvl="1"/>
            <a:r>
              <a:rPr lang="en-US" dirty="0" smtClean="0"/>
              <a:t>Used when initializing super-class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Why is this useful?</a:t>
            </a:r>
          </a:p>
          <a:p>
            <a:pPr lvl="1"/>
            <a:r>
              <a:rPr lang="en-US" dirty="0" smtClean="0"/>
              <a:t>Can still get to specific &amp; useful method</a:t>
            </a:r>
          </a:p>
          <a:p>
            <a:pPr lvl="2"/>
            <a:r>
              <a:rPr lang="en-US" dirty="0" smtClean="0"/>
              <a:t>When creating the object</a:t>
            </a:r>
          </a:p>
          <a:p>
            <a:pPr lvl="2"/>
            <a:r>
              <a:rPr lang="en-US" dirty="0" smtClean="0"/>
              <a:t>By casting back to cream (leaves open question: Is it cream?)</a:t>
            </a:r>
          </a:p>
          <a:p>
            <a:pPr lvl="2"/>
            <a:r>
              <a:rPr lang="en-US" dirty="0" smtClean="0"/>
              <a:t>Test using </a:t>
            </a:r>
            <a:r>
              <a:rPr lang="en-US" dirty="0" err="1" smtClean="0"/>
              <a:t>instanceof</a:t>
            </a:r>
            <a:endParaRPr lang="en-US" dirty="0" smtClean="0"/>
          </a:p>
          <a:p>
            <a:pPr lvl="1"/>
            <a:r>
              <a:rPr lang="en-US" dirty="0" smtClean="0"/>
              <a:t>Can get more &amp; more specific about the object with multiple </a:t>
            </a:r>
            <a:r>
              <a:rPr lang="en-US" dirty="0" err="1" smtClean="0"/>
              <a:t>decos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Don’t need all the classes for all combinations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CS-1020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Mark L. Hornick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5520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charset="0"/>
              <a:buChar char="•"/>
            </a:pPr>
            <a:r>
              <a:rPr lang="en-US" dirty="0" smtClean="0"/>
              <a:t>Large number of small classes overwhelming to new developers</a:t>
            </a:r>
          </a:p>
          <a:p>
            <a:pPr marL="171450" indent="-171450">
              <a:buFont typeface="Arial" charset="0"/>
              <a:buChar char="•"/>
            </a:pPr>
            <a:r>
              <a:rPr lang="en-US" dirty="0" smtClean="0"/>
              <a:t>Problem</a:t>
            </a:r>
            <a:r>
              <a:rPr lang="en-US" baseline="0" dirty="0" smtClean="0"/>
              <a:t> when people rely on specific types without thinking through [TODO: Study &amp; find example</a:t>
            </a:r>
            <a:r>
              <a:rPr lang="en-US" baseline="0" dirty="0" smtClean="0"/>
              <a:t>]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 smtClean="0"/>
              <a:t>e.g. Consider the mess if the interface does not already exist for the class</a:t>
            </a:r>
            <a:endParaRPr lang="en-US" baseline="0" dirty="0" smtClean="0"/>
          </a:p>
          <a:p>
            <a:pPr marL="171450" indent="-171450">
              <a:buFont typeface="Arial" charset="0"/>
              <a:buChar char="•"/>
            </a:pPr>
            <a:r>
              <a:rPr lang="en-US" baseline="0" dirty="0" smtClean="0"/>
              <a:t>Complexity of </a:t>
            </a:r>
            <a:r>
              <a:rPr lang="en-US" baseline="0" dirty="0" smtClean="0"/>
              <a:t>wrapping many to construct a new one</a:t>
            </a:r>
            <a:endParaRPr lang="en-US" baseline="0" dirty="0" smtClean="0"/>
          </a:p>
          <a:p>
            <a:pPr marL="0" indent="0">
              <a:buFont typeface="Arial" charset="0"/>
              <a:buNone/>
            </a:pPr>
            <a:endParaRPr lang="en-US" dirty="0" smtClean="0"/>
          </a:p>
          <a:p>
            <a:pPr marL="0" indent="0">
              <a:buFont typeface="Arial" charset="0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69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465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3188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586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571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8076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yoder/se2811/slides/se2811-6-2-MuddiestPoint.xls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D:\LocalWeb\MyWeb\se2811\slides\se2811-6-2-MuddiestPoint.xls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6, Day 2:</a:t>
            </a:r>
            <a:br>
              <a:rPr lang="en-US" dirty="0" smtClean="0"/>
            </a:br>
            <a:r>
              <a:rPr lang="en-US" dirty="0" smtClean="0"/>
              <a:t>Decorator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Muddiest Points for Quarter</a:t>
            </a:r>
          </a:p>
          <a:p>
            <a:r>
              <a:rPr lang="en-US" dirty="0" smtClean="0"/>
              <a:t>Decorators</a:t>
            </a:r>
          </a:p>
          <a:p>
            <a:r>
              <a:rPr lang="en-US" dirty="0" smtClean="0"/>
              <a:t>Muddiest </a:t>
            </a:r>
            <a:r>
              <a:rPr lang="en-US" dirty="0" smtClean="0"/>
              <a:t>Point</a:t>
            </a:r>
          </a:p>
          <a:p>
            <a:r>
              <a:rPr lang="en-US" dirty="0" smtClean="0"/>
              <a:t>Tomorrow:</a:t>
            </a:r>
          </a:p>
          <a:p>
            <a:pPr lvl="1"/>
            <a:r>
              <a:rPr lang="en-US" dirty="0" smtClean="0"/>
              <a:t>Direct Supply tour with Kent Newbury</a:t>
            </a:r>
            <a:endParaRPr lang="en-US" dirty="0" smtClean="0"/>
          </a:p>
          <a:p>
            <a:pPr lvl="1"/>
            <a:r>
              <a:rPr lang="en-US" dirty="0" smtClean="0"/>
              <a:t>Demos of (hopefully working) labs</a:t>
            </a:r>
          </a:p>
          <a:p>
            <a:pPr lvl="1"/>
            <a:r>
              <a:rPr lang="en-US" dirty="0" smtClean="0"/>
              <a:t>Lab due in the evening</a:t>
            </a:r>
          </a:p>
          <a:p>
            <a:pPr lvl="1"/>
            <a:r>
              <a:rPr lang="en-US" dirty="0" smtClean="0"/>
              <a:t>No new lab this week.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Decorator vs. Array of Add-ons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0" y="1524000"/>
            <a:ext cx="9144000" cy="5334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494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disadvantages of decorators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See interview drama on p. 104 in the text (Head First)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14160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08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Threading Muddiest Point [To be revisited in a future lecture]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1034675"/>
              </p:ext>
            </p:extLst>
          </p:nvPr>
        </p:nvGraphicFramePr>
        <p:xfrm>
          <a:off x="457200" y="1719263"/>
          <a:ext cx="8153400" cy="417576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823108"/>
                <a:gridCol w="1330292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All lambda examples the same code? </a:t>
                      </a:r>
                      <a:endParaRPr lang="en-US" sz="18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When would you use a Lambda expression over an anonymous class and vice versa?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vs. Anon inner syntax 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The Lambda is a Java thing, not an intelliJ thing right?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Java 8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whens the next quiz?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Quiz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Agree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More examples of using lambdas (didn't get exposure in software </a:t>
                      </a:r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dev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Lambda examples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Effectively Final?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"Effectively Final"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834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Patterns Muddiest Point [To be revisited in a </a:t>
            </a:r>
            <a:r>
              <a:rPr lang="en-US" smtClean="0"/>
              <a:t>future lecture</a:t>
            </a:r>
            <a:r>
              <a:rPr lang="en-US" dirty="0" smtClean="0"/>
              <a:t>]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8066941"/>
              </p:ext>
            </p:extLst>
          </p:nvPr>
        </p:nvGraphicFramePr>
        <p:xfrm>
          <a:off x="533400" y="1676400"/>
          <a:ext cx="8077200" cy="474726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7010400"/>
                <a:gridCol w="1066800"/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 really didn't cover any sorting algorithms and what each's benefits are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Can we do an example???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Related to the quiz for below question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 we need to implement code versions of the strategy and factory method patterns?? If so how extensive and will it be similar to how we implemented in class?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Implementing the methods needed for the factory method pattern.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Is there a flowchart/checklist to determine which pattern is more appropriate to use?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Choosing the correct design pattern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What are Coupling and Cohesion and is it better to have high or low coupling or cohesion?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On a quiz/test would you ask us to draw the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of a particular general pattern, or would you just ask us to write the code?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Why would we use Factory Pattern?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do you know when to use what pattern to solve a problem?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Diagrams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High/Low Cohesion/Coupling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Class Diagram for Factory Design Pattern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Nothing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55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Decorator vs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9923" y="2133600"/>
            <a:ext cx="3971724" cy="2745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95889" y="2281734"/>
            <a:ext cx="4321674" cy="24492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664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See Muddiest Point </a:t>
            </a:r>
            <a:r>
              <a:rPr lang="en-US" dirty="0" smtClean="0"/>
              <a:t>Table online: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hlinkClick r:id="rId3"/>
              </a:rPr>
              <a:t>slides/se2811-6-2-MuddiestPoint.xlsx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(and on </a:t>
            </a:r>
            <a:r>
              <a:rPr lang="en-US" dirty="0" smtClean="0">
                <a:hlinkClick r:id="rId4" action="ppaction://hlinkfile"/>
              </a:rPr>
              <a:t>my machine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67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are decorators useful?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Decorators </a:t>
            </a:r>
            <a:r>
              <a:rPr lang="en-US" b="1" dirty="0" smtClean="0">
                <a:solidFill>
                  <a:srgbClr val="FF0000"/>
                </a:solidFill>
              </a:rPr>
              <a:t>have the same super-type </a:t>
            </a:r>
            <a:r>
              <a:rPr lang="en-US" dirty="0" smtClean="0"/>
              <a:t>as the objects they decorate.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One or more </a:t>
            </a:r>
            <a:r>
              <a:rPr lang="en-US" dirty="0" smtClean="0"/>
              <a:t>decorators can be used to wrap an object.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88843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Downsides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disadvantages of decorators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See interview drama on p. 104 in the text (Head First)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0528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Forced selection: Do you like Java's I/O? Yes / No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428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 those who agree with you in defending your position!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like Java's I/O decorators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 don't like Java's I/O decorators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169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Decorator Designs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7467600" cy="4352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35" t="297" r="49081" b="85480"/>
          <a:stretch/>
        </p:blipFill>
        <p:spPr bwMode="auto">
          <a:xfrm>
            <a:off x="594049" y="1676400"/>
            <a:ext cx="2331096" cy="1712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674" t="275" r="47839" b="86228"/>
          <a:stretch/>
        </p:blipFill>
        <p:spPr bwMode="auto">
          <a:xfrm>
            <a:off x="594049" y="3510163"/>
            <a:ext cx="2541037" cy="160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 bwMode="auto">
          <a:xfrm>
            <a:off x="1864567" y="3276600"/>
            <a:ext cx="678803" cy="57598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 flipH="1">
            <a:off x="1143000" y="1676400"/>
            <a:ext cx="1782145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flipH="1">
            <a:off x="2034072" y="3048000"/>
            <a:ext cx="1775928" cy="2065176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833906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create a car with a sunroof and radio?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7467600" cy="4352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4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Decorator vs. Array of Add-ons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advantage of using your pattern?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876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f14b089-25d1-4869-8470-72eab831b959"/>
  <p:tag name="__PE_ORIG_SIZE" val="50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38090</TotalTime>
  <Words>821</Words>
  <Application>Microsoft Office PowerPoint</Application>
  <PresentationFormat>On-screen Show (4:3)</PresentationFormat>
  <Paragraphs>201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2_Network</vt:lpstr>
      <vt:lpstr>Week 6, Day 2: Decorator</vt:lpstr>
      <vt:lpstr>Muddiest Point</vt:lpstr>
      <vt:lpstr>How are decorators useful?</vt:lpstr>
      <vt:lpstr>Downsides</vt:lpstr>
      <vt:lpstr>Forced selection: Do you like Java's I/O? Yes / No</vt:lpstr>
      <vt:lpstr>Join those who agree with you in defending your position!</vt:lpstr>
      <vt:lpstr>Alternative Decorator Designs</vt:lpstr>
      <vt:lpstr>How to create a car with a sunroof and radio?</vt:lpstr>
      <vt:lpstr>Decorator vs. Array of Add-ons</vt:lpstr>
      <vt:lpstr>Decorator vs. Array of Add-ons</vt:lpstr>
      <vt:lpstr>Downsides</vt:lpstr>
      <vt:lpstr>PowerPoint Presentation</vt:lpstr>
      <vt:lpstr>Threading Muddiest Point [To be revisited in a future lecture]</vt:lpstr>
      <vt:lpstr>Patterns Muddiest Point [To be revisited in a future lecture]</vt:lpstr>
      <vt:lpstr>Decorator vs Strategy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1039</cp:revision>
  <cp:lastPrinted>2016-01-20T20:53:27Z</cp:lastPrinted>
  <dcterms:created xsi:type="dcterms:W3CDTF">1999-09-06T21:32:20Z</dcterms:created>
  <dcterms:modified xsi:type="dcterms:W3CDTF">2016-01-21T02:49:35Z</dcterms:modified>
</cp:coreProperties>
</file>