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9"/>
  </p:notesMasterIdLst>
  <p:handoutMasterIdLst>
    <p:handoutMasterId r:id="rId30"/>
  </p:handoutMasterIdLst>
  <p:sldIdLst>
    <p:sldId id="320" r:id="rId2"/>
    <p:sldId id="422" r:id="rId3"/>
    <p:sldId id="423" r:id="rId4"/>
    <p:sldId id="424" r:id="rId5"/>
    <p:sldId id="425" r:id="rId6"/>
    <p:sldId id="426" r:id="rId7"/>
    <p:sldId id="427" r:id="rId8"/>
    <p:sldId id="428" r:id="rId9"/>
    <p:sldId id="429" r:id="rId10"/>
    <p:sldId id="435" r:id="rId11"/>
    <p:sldId id="436" r:id="rId12"/>
    <p:sldId id="437" r:id="rId13"/>
    <p:sldId id="438" r:id="rId14"/>
    <p:sldId id="439" r:id="rId15"/>
    <p:sldId id="442" r:id="rId16"/>
    <p:sldId id="443" r:id="rId17"/>
    <p:sldId id="444" r:id="rId18"/>
    <p:sldId id="445" r:id="rId19"/>
    <p:sldId id="446" r:id="rId20"/>
    <p:sldId id="447" r:id="rId21"/>
    <p:sldId id="440" r:id="rId22"/>
    <p:sldId id="430" r:id="rId23"/>
    <p:sldId id="431" r:id="rId24"/>
    <p:sldId id="432" r:id="rId25"/>
    <p:sldId id="433" r:id="rId26"/>
    <p:sldId id="434" r:id="rId27"/>
    <p:sldId id="441" r:id="rId28"/>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8" autoAdjust="0"/>
    <p:restoredTop sz="73852" autoAdjust="0"/>
  </p:normalViewPr>
  <p:slideViewPr>
    <p:cSldViewPr>
      <p:cViewPr>
        <p:scale>
          <a:sx n="41" d="100"/>
          <a:sy n="41" d="100"/>
        </p:scale>
        <p:origin x="-307" y="-55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6"/>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defTabSz="945905">
              <a:defRPr sz="1200">
                <a:latin typeface="Tahoma" pitchFamily="34" charset="0"/>
              </a:defRPr>
            </a:lvl1pPr>
          </a:lstStyle>
          <a:p>
            <a:pPr>
              <a:defRPr/>
            </a:pPr>
            <a:r>
              <a:rPr lang="en-US" smtClean="0"/>
              <a:t>SE-2811</a:t>
            </a:r>
            <a:endParaRPr lang="en-US"/>
          </a:p>
        </p:txBody>
      </p:sp>
      <p:sp>
        <p:nvSpPr>
          <p:cNvPr id="33795" name="Rectangle 3"/>
          <p:cNvSpPr>
            <a:spLocks noGrp="1" noChangeArrowheads="1"/>
          </p:cNvSpPr>
          <p:nvPr>
            <p:ph type="dt" sz="quarter" idx="1"/>
          </p:nvPr>
        </p:nvSpPr>
        <p:spPr bwMode="auto">
          <a:xfrm>
            <a:off x="4043067"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algn="r" defTabSz="945905">
              <a:defRPr sz="1200">
                <a:latin typeface="Tahoma" pitchFamily="34" charset="0"/>
              </a:defRPr>
            </a:lvl1pPr>
          </a:lstStyle>
          <a:p>
            <a:pPr>
              <a:defRPr/>
            </a:pPr>
            <a:fld id="{32B32498-105D-4F90-A7F2-EF83F66561A3}" type="datetime3">
              <a:rPr lang="en-US"/>
              <a:pPr>
                <a:defRPr/>
              </a:pPr>
              <a:t>22 January 2016</a:t>
            </a:fld>
            <a:endParaRPr lang="en-US"/>
          </a:p>
        </p:txBody>
      </p:sp>
      <p:sp>
        <p:nvSpPr>
          <p:cNvPr id="33796" name="Rectangle 4"/>
          <p:cNvSpPr>
            <a:spLocks noGrp="1" noChangeArrowheads="1"/>
          </p:cNvSpPr>
          <p:nvPr>
            <p:ph type="ftr" sz="quarter" idx="2"/>
          </p:nvPr>
        </p:nvSpPr>
        <p:spPr bwMode="auto">
          <a:xfrm>
            <a:off x="0"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defTabSz="945905">
              <a:defRPr sz="1200">
                <a:latin typeface="Tahoma" pitchFamily="34" charset="0"/>
              </a:defRPr>
            </a:lvl1pPr>
          </a:lstStyle>
          <a:p>
            <a:pPr>
              <a:defRPr/>
            </a:pPr>
            <a:r>
              <a:rPr lang="en-US" smtClean="0"/>
              <a:t>Dr. Yoder</a:t>
            </a:r>
            <a:endParaRPr lang="en-US"/>
          </a:p>
        </p:txBody>
      </p:sp>
      <p:sp>
        <p:nvSpPr>
          <p:cNvPr id="33797" name="Rectangle 5"/>
          <p:cNvSpPr>
            <a:spLocks noGrp="1" noChangeArrowheads="1"/>
          </p:cNvSpPr>
          <p:nvPr>
            <p:ph type="sldNum" sz="quarter" idx="3"/>
          </p:nvPr>
        </p:nvSpPr>
        <p:spPr bwMode="auto">
          <a:xfrm>
            <a:off x="4043067"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algn="r" defTabSz="945905">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122077"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defRPr sz="1200" b="1">
                <a:latin typeface="Times New Roman" pitchFamily="18" charset="0"/>
              </a:defRPr>
            </a:lvl1pPr>
          </a:lstStyle>
          <a:p>
            <a:pPr>
              <a:defRPr/>
            </a:pPr>
            <a:r>
              <a:rPr lang="en-US" smtClean="0"/>
              <a:t>SE-2811</a:t>
            </a:r>
            <a:endParaRPr lang="en-US"/>
          </a:p>
        </p:txBody>
      </p:sp>
      <p:sp>
        <p:nvSpPr>
          <p:cNvPr id="770051" name="Rectangle 3"/>
          <p:cNvSpPr>
            <a:spLocks noGrp="1" noChangeArrowheads="1"/>
          </p:cNvSpPr>
          <p:nvPr>
            <p:ph type="dt" idx="1"/>
          </p:nvPr>
        </p:nvSpPr>
        <p:spPr bwMode="auto">
          <a:xfrm>
            <a:off x="4013657" y="0"/>
            <a:ext cx="3118981"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1/22/2016</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8970131"/>
            <a:ext cx="3122077"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defRPr sz="1200" b="1">
                <a:latin typeface="Times New Roman" pitchFamily="18" charset="0"/>
              </a:defRPr>
            </a:lvl1pPr>
          </a:lstStyle>
          <a:p>
            <a:pPr>
              <a:defRPr/>
            </a:pPr>
            <a:r>
              <a:rPr lang="en-US" smtClean="0"/>
              <a:t>Dr.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5" y="672760"/>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03362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585902-EB07-402E-AA25-6C5D284CF062}" type="slidenum">
              <a:rPr lang="en-US"/>
              <a:pPr/>
              <a:t>10</a:t>
            </a:fld>
            <a:endParaRPr lang="en-US"/>
          </a:p>
        </p:txBody>
      </p:sp>
      <p:sp>
        <p:nvSpPr>
          <p:cNvPr id="302082" name="Rectangle 2"/>
          <p:cNvSpPr>
            <a:spLocks noGrp="1" noRot="1" noChangeAspect="1" noChangeArrowheads="1"/>
          </p:cNvSpPr>
          <p:nvPr>
            <p:ph type="sldImg"/>
            <p:custDataLst>
              <p:tags r:id="rId1"/>
            </p:custDataLst>
          </p:nvPr>
        </p:nvSpPr>
        <p:spPr bwMode="auto">
          <a:xfrm>
            <a:off x="1233488" y="744538"/>
            <a:ext cx="4662487" cy="3498850"/>
          </a:xfrm>
          <a:prstGeom prst="rect">
            <a:avLst/>
          </a:prstGeom>
          <a:noFill/>
          <a:ln w="12700" cap="flat">
            <a:solidFill>
              <a:schemeClr val="tx1"/>
            </a:solidFill>
            <a:miter lim="800000"/>
            <a:headEnd/>
            <a:tailEnd/>
          </a:ln>
        </p:spPr>
      </p:sp>
      <p:sp>
        <p:nvSpPr>
          <p:cNvPr id="302083" name="Rectangle 3"/>
          <p:cNvSpPr>
            <a:spLocks noGrp="1" noChangeArrowheads="1"/>
          </p:cNvSpPr>
          <p:nvPr>
            <p:ph type="body" idx="1"/>
          </p:nvPr>
        </p:nvSpPr>
        <p:spPr bwMode="auto">
          <a:xfrm>
            <a:off x="979810" y="4478836"/>
            <a:ext cx="5173020" cy="4200078"/>
          </a:xfrm>
          <a:prstGeom prst="rect">
            <a:avLst/>
          </a:prstGeom>
          <a:noFill/>
          <a:ln>
            <a:miter lim="800000"/>
            <a:headEnd/>
            <a:tailEnd/>
          </a:ln>
        </p:spPr>
        <p:txBody>
          <a:bodyPr lIns="93209" tIns="46605" rIns="93209" bIns="46605"/>
          <a:lstStyle/>
          <a:p>
            <a:pPr>
              <a:buNone/>
            </a:pPr>
            <a:r>
              <a:rPr lang="en-US" dirty="0" smtClean="0"/>
              <a:t>File</a:t>
            </a:r>
            <a:r>
              <a:rPr lang="en-US" baseline="0" dirty="0" smtClean="0"/>
              <a:t> System – A folder is mostly like a file (has name, permissions, etc.)</a:t>
            </a:r>
          </a:p>
          <a:p>
            <a:pPr>
              <a:buNone/>
            </a:pPr>
            <a:endParaRPr lang="en-US" dirty="0" smtClean="0"/>
          </a:p>
          <a:p>
            <a:pPr>
              <a:buNone/>
            </a:pPr>
            <a:r>
              <a:rPr lang="en-US" dirty="0" smtClean="0">
                <a:solidFill>
                  <a:srgbClr val="0070C0"/>
                </a:solidFill>
              </a:rPr>
              <a:t>User-Interface Menus</a:t>
            </a:r>
          </a:p>
          <a:p>
            <a:pPr lvl="1"/>
            <a:r>
              <a:rPr lang="en-US" dirty="0" smtClean="0">
                <a:solidFill>
                  <a:srgbClr val="0070C0"/>
                </a:solidFill>
              </a:rPr>
              <a:t>A </a:t>
            </a:r>
            <a:r>
              <a:rPr lang="en-US" b="1" dirty="0" smtClean="0">
                <a:solidFill>
                  <a:srgbClr val="0070C0"/>
                </a:solidFill>
              </a:rPr>
              <a:t>menu</a:t>
            </a:r>
            <a:r>
              <a:rPr lang="en-US" dirty="0" smtClean="0">
                <a:solidFill>
                  <a:srgbClr val="0070C0"/>
                </a:solidFill>
              </a:rPr>
              <a:t> can have </a:t>
            </a:r>
            <a:r>
              <a:rPr lang="en-US" b="1" dirty="0" smtClean="0">
                <a:solidFill>
                  <a:srgbClr val="0070C0"/>
                </a:solidFill>
              </a:rPr>
              <a:t>menu-items</a:t>
            </a:r>
            <a:r>
              <a:rPr lang="en-US" dirty="0" smtClean="0">
                <a:solidFill>
                  <a:srgbClr val="0070C0"/>
                </a:solidFill>
              </a:rPr>
              <a:t>.</a:t>
            </a:r>
          </a:p>
          <a:p>
            <a:pPr lvl="1"/>
            <a:r>
              <a:rPr lang="en-US" dirty="0" smtClean="0">
                <a:solidFill>
                  <a:srgbClr val="0070C0"/>
                </a:solidFill>
              </a:rPr>
              <a:t>Each </a:t>
            </a:r>
            <a:r>
              <a:rPr lang="en-US" b="1" dirty="0" smtClean="0">
                <a:solidFill>
                  <a:srgbClr val="0070C0"/>
                </a:solidFill>
              </a:rPr>
              <a:t>menu-item</a:t>
            </a:r>
            <a:r>
              <a:rPr lang="en-US" dirty="0" smtClean="0">
                <a:solidFill>
                  <a:srgbClr val="0070C0"/>
                </a:solidFill>
              </a:rPr>
              <a:t> can in turn be a </a:t>
            </a:r>
            <a:r>
              <a:rPr lang="en-US" b="1" dirty="0" smtClean="0">
                <a:solidFill>
                  <a:srgbClr val="0070C0"/>
                </a:solidFill>
              </a:rPr>
              <a:t>menu</a:t>
            </a:r>
            <a:r>
              <a:rPr lang="en-US" dirty="0" smtClean="0">
                <a:solidFill>
                  <a:srgbClr val="0070C0"/>
                </a:solidFill>
              </a:rPr>
              <a:t> (sub-menu).</a:t>
            </a:r>
            <a:endParaRPr lang="en-US" dirty="0" smtClean="0"/>
          </a:p>
          <a:p>
            <a:pPr>
              <a:buNone/>
            </a:pPr>
            <a:endParaRPr lang="en-US" dirty="0" smtClean="0"/>
          </a:p>
          <a:p>
            <a:pPr>
              <a:buNone/>
            </a:pPr>
            <a:r>
              <a:rPr lang="en-US" dirty="0" smtClean="0"/>
              <a:t>Generally, any app implementing a hierarchical structure</a:t>
            </a:r>
          </a:p>
          <a:p>
            <a:pPr lvl="1"/>
            <a:r>
              <a:rPr lang="en-US" dirty="0" smtClean="0"/>
              <a:t>A object can contain many sub-objects</a:t>
            </a:r>
          </a:p>
          <a:p>
            <a:pPr lvl="1"/>
            <a:r>
              <a:rPr lang="en-US" dirty="0" smtClean="0"/>
              <a:t>Each sub-object can in turn contain an object.</a:t>
            </a:r>
          </a:p>
          <a:p>
            <a:pPr lvl="1"/>
            <a:r>
              <a:rPr lang="en-US" b="1" dirty="0" smtClean="0">
                <a:solidFill>
                  <a:srgbClr val="00B050"/>
                </a:solidFill>
              </a:rPr>
              <a:t>Q</a:t>
            </a:r>
            <a:r>
              <a:rPr lang="en-US" dirty="0" smtClean="0">
                <a:solidFill>
                  <a:srgbClr val="00B050"/>
                </a:solidFill>
              </a:rPr>
              <a:t>: Do any Swing classes implement a similar hierarchy???</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39647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7B103E-279E-471F-B520-05A8BF38EBF5}" type="slidenum">
              <a:rPr lang="en-US"/>
              <a:pPr/>
              <a:t>12</a:t>
            </a:fld>
            <a:endParaRPr lang="en-US"/>
          </a:p>
        </p:txBody>
      </p:sp>
      <p:sp>
        <p:nvSpPr>
          <p:cNvPr id="300034" name="Rectangle 2"/>
          <p:cNvSpPr>
            <a:spLocks noGrp="1" noRot="1" noChangeAspect="1" noChangeArrowheads="1"/>
          </p:cNvSpPr>
          <p:nvPr>
            <p:ph type="sldImg"/>
            <p:custDataLst>
              <p:tags r:id="rId1"/>
            </p:custDataLst>
          </p:nvPr>
        </p:nvSpPr>
        <p:spPr bwMode="auto">
          <a:xfrm>
            <a:off x="1233488" y="744538"/>
            <a:ext cx="4662487" cy="3498850"/>
          </a:xfrm>
          <a:prstGeom prst="rect">
            <a:avLst/>
          </a:prstGeom>
          <a:noFill/>
          <a:ln w="12700" cap="flat">
            <a:solidFill>
              <a:schemeClr val="tx1"/>
            </a:solidFill>
            <a:miter lim="800000"/>
            <a:headEnd/>
            <a:tailEnd/>
          </a:ln>
        </p:spPr>
      </p:sp>
      <p:sp>
        <p:nvSpPr>
          <p:cNvPr id="300035" name="Rectangle 3"/>
          <p:cNvSpPr>
            <a:spLocks noGrp="1" noChangeArrowheads="1"/>
          </p:cNvSpPr>
          <p:nvPr>
            <p:ph type="body" idx="1"/>
          </p:nvPr>
        </p:nvSpPr>
        <p:spPr bwMode="auto">
          <a:xfrm>
            <a:off x="979810" y="4478836"/>
            <a:ext cx="5173020" cy="4200078"/>
          </a:xfrm>
          <a:prstGeom prst="rect">
            <a:avLst/>
          </a:prstGeom>
          <a:noFill/>
          <a:ln>
            <a:miter lim="800000"/>
            <a:headEnd/>
            <a:tailEnd/>
          </a:ln>
        </p:spPr>
        <p:txBody>
          <a:bodyPr lIns="93209" tIns="46605" rIns="93209" bIns="46605"/>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49710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74941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27132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585858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78517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262238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13492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98458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(Avoid coupling)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Strive for loosely coupled designs between objects that interact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r>
              <a:rPr lang="en-US"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194533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Muddiest Point</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21</a:t>
            </a:fld>
            <a:endParaRPr lang="en-US"/>
          </a:p>
        </p:txBody>
      </p:sp>
      <p:sp>
        <p:nvSpPr>
          <p:cNvPr id="8" name="TextBox 7"/>
          <p:cNvSpPr txBox="1"/>
          <p:nvPr>
            <p:custDataLst>
              <p:tags r:id="rId1"/>
            </p:custDataLst>
          </p:nvPr>
        </p:nvSpPr>
        <p:spPr>
          <a:xfrm>
            <a:off x="0" y="0"/>
            <a:ext cx="3810000" cy="1477328"/>
          </a:xfrm>
          <a:prstGeom prst="rect">
            <a:avLst/>
          </a:prstGeom>
          <a:noFill/>
        </p:spPr>
        <p:txBody>
          <a:bodyPr vert="horz" rtlCol="0">
            <a:spAutoFit/>
          </a:bodyPr>
          <a:lstStyle/>
          <a:p>
            <a:r>
              <a:rPr lang="en-US" smtClean="0"/>
              <a:t>
Poll Title: What was the muddiest point? (SE2811)
https://www.polleverywhere.com/free_text_polls/zIp2tH2IVWjXv4H</a:t>
            </a:r>
            <a:endParaRPr lang="en-US"/>
          </a:p>
        </p:txBody>
      </p:sp>
    </p:spTree>
    <p:extLst>
      <p:ext uri="{BB962C8B-B14F-4D97-AF65-F5344CB8AC3E}">
        <p14:creationId xmlns:p14="http://schemas.microsoft.com/office/powerpoint/2010/main" val="2652539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Muddiest Point</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27</a:t>
            </a:fld>
            <a:endParaRPr lang="en-US"/>
          </a:p>
        </p:txBody>
      </p:sp>
      <p:sp>
        <p:nvSpPr>
          <p:cNvPr id="8" name="TextBox 7"/>
          <p:cNvSpPr txBox="1"/>
          <p:nvPr>
            <p:custDataLst>
              <p:tags r:id="rId1"/>
            </p:custDataLst>
          </p:nvPr>
        </p:nvSpPr>
        <p:spPr>
          <a:xfrm>
            <a:off x="0" y="0"/>
            <a:ext cx="3810000" cy="1477328"/>
          </a:xfrm>
          <a:prstGeom prst="rect">
            <a:avLst/>
          </a:prstGeom>
          <a:noFill/>
        </p:spPr>
        <p:txBody>
          <a:bodyPr vert="horz" rtlCol="0">
            <a:spAutoFit/>
          </a:bodyPr>
          <a:lstStyle/>
          <a:p>
            <a:r>
              <a:rPr lang="en-US" smtClean="0"/>
              <a:t>
Poll Title: What was the muddiest point? (SE2811)
https://www.polleverywhere.com/free_text_polls/zIp2tH2IVWjXv4H</a:t>
            </a:r>
            <a:endParaRPr lang="en-US"/>
          </a:p>
        </p:txBody>
      </p:sp>
    </p:spTree>
    <p:extLst>
      <p:ext uri="{BB962C8B-B14F-4D97-AF65-F5344CB8AC3E}">
        <p14:creationId xmlns:p14="http://schemas.microsoft.com/office/powerpoint/2010/main" val="2652539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74466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025452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09584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87948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 Fine print: c2.com is a wiki, now frozen but maintained</a:t>
            </a:r>
            <a:r>
              <a:rPr lang="en-US" baseline="0" dirty="0" smtClean="0"/>
              <a:t> for historical purposes</a:t>
            </a:r>
            <a:r>
              <a:rPr lang="en-US" dirty="0" smtClean="0"/>
              <a:t>. Some material</a:t>
            </a:r>
            <a:r>
              <a:rPr lang="en-US" baseline="0" dirty="0" smtClean="0"/>
              <a:t> is better than others.</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84126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172962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1/22/2016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30441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C4F5F125-33CE-4280-A2D8-382BBAA78A24}"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7F893BA9-EED0-4C55-A7BC-486A0027BAD0}"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a:t>SE-2811</a:t>
            </a:r>
          </a:p>
          <a:p>
            <a:pPr>
              <a:defRPr/>
            </a:pPr>
            <a:r>
              <a:rPr lang="en-US" altLang="en-US"/>
              <a:t>Dr. Mark L. Hornick</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userDrawn="1"/>
        </p:nvPicPr>
        <p:blipFill>
          <a:blip r:embed="rId13"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23.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c2.com/cgi/wiki?ErichGamma" TargetMode="External"/><Relationship Id="rId7" Type="http://schemas.openxmlformats.org/officeDocument/2006/relationships/hyperlink" Target="http://c2.com/cgi/wik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c2.com/cgi/wiki?JohnVlissides" TargetMode="External"/><Relationship Id="rId5" Type="http://schemas.openxmlformats.org/officeDocument/2006/relationships/hyperlink" Target="http://c2.com/cgi/wiki?RalphJohnson" TargetMode="External"/><Relationship Id="rId4" Type="http://schemas.openxmlformats.org/officeDocument/2006/relationships/hyperlink" Target="http://c2.com/cgi/wiki?RichardHel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2.com/cgi/wiki" TargetMode="External"/><Relationship Id="rId7" Type="http://schemas.openxmlformats.org/officeDocument/2006/relationships/hyperlink" Target="http://c2.com/cgi/wiki?LockPatter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c2.com/cgi/wiki?ExternalizeTheStack" TargetMode="External"/><Relationship Id="rId5" Type="http://schemas.openxmlformats.org/officeDocument/2006/relationships/hyperlink" Target="http://c2.com/cgi/wiki?ObjectPoolPattern" TargetMode="External"/><Relationship Id="rId4" Type="http://schemas.openxmlformats.org/officeDocument/2006/relationships/hyperlink" Target="http://c2.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6, Day </a:t>
            </a:r>
            <a:r>
              <a:rPr lang="en-US" dirty="0" smtClean="0"/>
              <a:t>3</a:t>
            </a:r>
            <a:endParaRPr lang="en-US" dirty="0"/>
          </a:p>
        </p:txBody>
      </p:sp>
      <p:sp>
        <p:nvSpPr>
          <p:cNvPr id="3" name="Content Placeholder 2"/>
          <p:cNvSpPr>
            <a:spLocks noGrp="1"/>
          </p:cNvSpPr>
          <p:nvPr>
            <p:ph idx="1"/>
          </p:nvPr>
        </p:nvSpPr>
        <p:spPr/>
        <p:txBody>
          <a:bodyPr/>
          <a:lstStyle/>
          <a:p>
            <a:r>
              <a:rPr lang="en-US" dirty="0" smtClean="0">
                <a:sym typeface="Wingdings" panose="05000000000000000000" pitchFamily="2" charset="2"/>
              </a:rPr>
              <a:t>The </a:t>
            </a:r>
            <a:r>
              <a:rPr lang="en-US" dirty="0">
                <a:sym typeface="Wingdings" panose="05000000000000000000" pitchFamily="2" charset="2"/>
              </a:rPr>
              <a:t>Gang of Four</a:t>
            </a:r>
          </a:p>
          <a:p>
            <a:pPr lvl="1"/>
            <a:r>
              <a:rPr lang="en-US" dirty="0">
                <a:sym typeface="Wingdings" panose="05000000000000000000" pitchFamily="2" charset="2"/>
              </a:rPr>
              <a:t>and more </a:t>
            </a:r>
            <a:r>
              <a:rPr lang="en-US" dirty="0" smtClean="0">
                <a:sym typeface="Wingdings" panose="05000000000000000000" pitchFamily="2" charset="2"/>
              </a:rPr>
              <a:t>…</a:t>
            </a:r>
          </a:p>
          <a:p>
            <a:r>
              <a:rPr lang="en-US" dirty="0" smtClean="0">
                <a:sym typeface="Wingdings" panose="05000000000000000000" pitchFamily="2" charset="2"/>
              </a:rPr>
              <a:t>A new design pattern</a:t>
            </a:r>
            <a:endParaRPr lang="en-US" dirty="0">
              <a:sym typeface="Wingdings" panose="05000000000000000000" pitchFamily="2" charset="2"/>
            </a:endParaRPr>
          </a:p>
          <a:p>
            <a:pPr marL="0" indent="0">
              <a:buNone/>
            </a:pPr>
            <a:endParaRPr lang="en-US" dirty="0" smtClean="0"/>
          </a:p>
          <a:p>
            <a:endParaRPr lang="en-US" dirty="0" smtClean="0"/>
          </a:p>
          <a:p>
            <a:pPr marL="0" indent="0">
              <a:buNone/>
            </a:pPr>
            <a:endParaRPr lang="en-US" dirty="0" smtClean="0"/>
          </a:p>
          <a:p>
            <a:endParaRPr lang="en-US" dirty="0" smtClean="0"/>
          </a:p>
        </p:txBody>
      </p:sp>
      <p:sp>
        <p:nvSpPr>
          <p:cNvPr id="4" name="Footer Placeholder 3"/>
          <p:cNvSpPr>
            <a:spLocks noGrp="1"/>
          </p:cNvSpPr>
          <p:nvPr>
            <p:ph type="ftr" sz="quarter" idx="11"/>
          </p:nvPr>
        </p:nvSpPr>
        <p:spPr>
          <a:xfrm>
            <a:off x="31242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pic>
        <p:nvPicPr>
          <p:cNvPr id="6" name="Picture 2" descr="http://www.laputan.org/images/pictures/gof-c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733800"/>
            <a:ext cx="3857626" cy="23145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noFill/>
          <a:ln/>
        </p:spPr>
        <p:txBody>
          <a:bodyPr lIns="92075" tIns="46038" rIns="92075" bIns="46038"/>
          <a:lstStyle/>
          <a:p>
            <a:r>
              <a:rPr lang="en-US" dirty="0" smtClean="0"/>
              <a:t>Applications of a new pattern…</a:t>
            </a:r>
            <a:endParaRPr lang="en-US" dirty="0"/>
          </a:p>
        </p:txBody>
      </p:sp>
      <p:sp>
        <p:nvSpPr>
          <p:cNvPr id="301059" name="Rectangle 3"/>
          <p:cNvSpPr>
            <a:spLocks noGrp="1" noChangeArrowheads="1"/>
          </p:cNvSpPr>
          <p:nvPr>
            <p:ph type="body" idx="1"/>
          </p:nvPr>
        </p:nvSpPr>
        <p:spPr>
          <a:xfrm>
            <a:off x="457200" y="1719262"/>
            <a:ext cx="8229600" cy="4986337"/>
          </a:xfrm>
          <a:noFill/>
          <a:ln/>
        </p:spPr>
        <p:txBody>
          <a:bodyPr lIns="92075" tIns="46038" rIns="92075" bIns="46038">
            <a:normAutofit/>
          </a:bodyPr>
          <a:lstStyle/>
          <a:p>
            <a:pPr>
              <a:buNone/>
            </a:pPr>
            <a:r>
              <a:rPr lang="en-US" dirty="0"/>
              <a:t>Graphics drawing </a:t>
            </a:r>
            <a:r>
              <a:rPr lang="en-US" dirty="0" smtClean="0"/>
              <a:t>applications</a:t>
            </a:r>
            <a:endParaRPr lang="en-US" dirty="0"/>
          </a:p>
          <a:p>
            <a:pPr lvl="1"/>
            <a:r>
              <a:rPr lang="en-US" dirty="0"/>
              <a:t>Renders graphic </a:t>
            </a:r>
            <a:r>
              <a:rPr lang="en-US" dirty="0" smtClean="0"/>
              <a:t>primitives</a:t>
            </a:r>
            <a:endParaRPr lang="en-US" dirty="0"/>
          </a:p>
          <a:p>
            <a:pPr lvl="1"/>
            <a:r>
              <a:rPr lang="en-US" dirty="0"/>
              <a:t>But also </a:t>
            </a:r>
            <a:r>
              <a:rPr lang="en-US" b="1" dirty="0" smtClean="0"/>
              <a:t>“groups” </a:t>
            </a:r>
            <a:r>
              <a:rPr lang="en-US" dirty="0" smtClean="0"/>
              <a:t>(this week’s lab)</a:t>
            </a:r>
            <a:endParaRPr lang="en-US" b="1" dirty="0" smtClean="0"/>
          </a:p>
          <a:p>
            <a:pPr marL="344487" lvl="1" indent="0">
              <a:buNone/>
            </a:pPr>
            <a:endParaRPr lang="en-US" dirty="0" smtClean="0">
              <a:solidFill>
                <a:srgbClr val="0070C0"/>
              </a:solidFill>
            </a:endParaRPr>
          </a:p>
          <a:p>
            <a:pPr marL="0" indent="0">
              <a:buNone/>
            </a:pPr>
            <a:r>
              <a:rPr lang="en-US" dirty="0" smtClean="0">
                <a:solidFill>
                  <a:srgbClr val="0070C0"/>
                </a:solidFill>
              </a:rPr>
              <a:t>Tablet Communication tool for kiddos</a:t>
            </a:r>
          </a:p>
          <a:p>
            <a:pPr lvl="1"/>
            <a:r>
              <a:rPr lang="en-US" dirty="0" smtClean="0">
                <a:solidFill>
                  <a:srgbClr val="0070C0"/>
                </a:solidFill>
              </a:rPr>
              <a:t>Child selects general topic (e.g. “fruit”) from first screen</a:t>
            </a:r>
          </a:p>
          <a:p>
            <a:pPr lvl="1"/>
            <a:r>
              <a:rPr lang="en-US" dirty="0" smtClean="0">
                <a:solidFill>
                  <a:srgbClr val="0070C0"/>
                </a:solidFill>
              </a:rPr>
              <a:t>Zooms in to select more specific  topic (e.g. “banana”) </a:t>
            </a:r>
            <a:endParaRPr lang="en-US" dirty="0" smtClean="0"/>
          </a:p>
          <a:p>
            <a:pPr marL="344487" lvl="1" indent="0">
              <a:buNone/>
            </a:pPr>
            <a:endParaRPr lang="en-US" dirty="0" smtClean="0"/>
          </a:p>
        </p:txBody>
      </p:sp>
    </p:spTree>
    <p:extLst>
      <p:ext uri="{BB962C8B-B14F-4D97-AF65-F5344CB8AC3E}">
        <p14:creationId xmlns:p14="http://schemas.microsoft.com/office/powerpoint/2010/main" val="3678376718"/>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How many program structures can you think of where different “parts” are grouped together to become a “part” themselves?</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11</a:t>
            </a:fld>
            <a:endParaRPr lang="en-US" altLang="en-US" dirty="0"/>
          </a:p>
        </p:txBody>
      </p:sp>
    </p:spTree>
    <p:extLst>
      <p:ext uri="{BB962C8B-B14F-4D97-AF65-F5344CB8AC3E}">
        <p14:creationId xmlns:p14="http://schemas.microsoft.com/office/powerpoint/2010/main" val="3196333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9022" name="Rectangle 14"/>
          <p:cNvSpPr>
            <a:spLocks noGrp="1" noChangeArrowheads="1"/>
          </p:cNvSpPr>
          <p:nvPr>
            <p:ph type="title"/>
          </p:nvPr>
        </p:nvSpPr>
        <p:spPr>
          <a:xfrm>
            <a:off x="381000" y="228600"/>
            <a:ext cx="7543800" cy="1295400"/>
          </a:xfrm>
          <a:noFill/>
          <a:ln/>
        </p:spPr>
        <p:txBody>
          <a:bodyPr lIns="92075" tIns="46038" rIns="92075" bIns="46038"/>
          <a:lstStyle/>
          <a:p>
            <a:r>
              <a:rPr lang="en-US" sz="3200" dirty="0" smtClean="0"/>
              <a:t>The Composite Pattern is applied in situations involving object hierarchies</a:t>
            </a:r>
            <a:endParaRPr lang="en-US" sz="3200" dirty="0"/>
          </a:p>
        </p:txBody>
      </p:sp>
      <p:sp>
        <p:nvSpPr>
          <p:cNvPr id="299023" name="Rectangle 15"/>
          <p:cNvSpPr>
            <a:spLocks noGrp="1" noChangeArrowheads="1"/>
          </p:cNvSpPr>
          <p:nvPr>
            <p:ph type="body" idx="1"/>
          </p:nvPr>
        </p:nvSpPr>
        <p:spPr>
          <a:xfrm>
            <a:off x="612648" y="1600200"/>
            <a:ext cx="6169152" cy="4343400"/>
          </a:xfrm>
          <a:noFill/>
          <a:ln/>
        </p:spPr>
        <p:txBody>
          <a:bodyPr lIns="92075" tIns="46038" rIns="92075" bIns="46038">
            <a:normAutofit fontScale="92500" lnSpcReduction="10000"/>
          </a:bodyPr>
          <a:lstStyle/>
          <a:p>
            <a:pPr marL="228600" indent="-228600">
              <a:buNone/>
            </a:pPr>
            <a:r>
              <a:rPr lang="en-US" sz="2800" b="1" dirty="0"/>
              <a:t>The problem</a:t>
            </a:r>
          </a:p>
          <a:p>
            <a:pPr marL="565150" lvl="1" indent="-222250"/>
            <a:r>
              <a:rPr lang="en-US" sz="2400" dirty="0" smtClean="0"/>
              <a:t>A collection of objects forms a hierarchy</a:t>
            </a:r>
            <a:endParaRPr lang="en-US" sz="2400" dirty="0"/>
          </a:p>
          <a:p>
            <a:pPr marL="565150" lvl="1" indent="-222250"/>
            <a:r>
              <a:rPr lang="en-US" sz="2400" dirty="0"/>
              <a:t>Each object may be</a:t>
            </a:r>
          </a:p>
          <a:p>
            <a:pPr marL="900113" lvl="2" indent="-220663"/>
            <a:r>
              <a:rPr lang="en-US" sz="2000" dirty="0">
                <a:solidFill>
                  <a:srgbClr val="00B050"/>
                </a:solidFill>
              </a:rPr>
              <a:t>An </a:t>
            </a:r>
            <a:r>
              <a:rPr lang="en-US" sz="2000" dirty="0" smtClean="0">
                <a:solidFill>
                  <a:srgbClr val="00B050"/>
                </a:solidFill>
              </a:rPr>
              <a:t>individual (primitive, leaf, or </a:t>
            </a:r>
            <a:r>
              <a:rPr lang="en-US" sz="2000" b="1" dirty="0" smtClean="0">
                <a:solidFill>
                  <a:srgbClr val="00B050"/>
                </a:solidFill>
              </a:rPr>
              <a:t>part</a:t>
            </a:r>
            <a:r>
              <a:rPr lang="en-US" sz="2000" dirty="0" smtClean="0">
                <a:solidFill>
                  <a:srgbClr val="00B050"/>
                </a:solidFill>
              </a:rPr>
              <a:t>) </a:t>
            </a:r>
            <a:r>
              <a:rPr lang="en-US" sz="2000" dirty="0">
                <a:solidFill>
                  <a:srgbClr val="00B050"/>
                </a:solidFill>
              </a:rPr>
              <a:t>object</a:t>
            </a:r>
          </a:p>
          <a:p>
            <a:pPr marL="900113" lvl="2" indent="-220663"/>
            <a:r>
              <a:rPr lang="en-US" sz="2000" dirty="0">
                <a:solidFill>
                  <a:srgbClr val="00B050"/>
                </a:solidFill>
              </a:rPr>
              <a:t>A composition of other </a:t>
            </a:r>
            <a:r>
              <a:rPr lang="en-US" sz="2000" dirty="0" smtClean="0">
                <a:solidFill>
                  <a:srgbClr val="00B050"/>
                </a:solidFill>
              </a:rPr>
              <a:t>objects (</a:t>
            </a:r>
            <a:r>
              <a:rPr lang="en-US" sz="2000" b="1" dirty="0" smtClean="0">
                <a:solidFill>
                  <a:srgbClr val="00B050"/>
                </a:solidFill>
              </a:rPr>
              <a:t>composite</a:t>
            </a:r>
            <a:r>
              <a:rPr lang="en-US" sz="2000" dirty="0" smtClean="0">
                <a:solidFill>
                  <a:srgbClr val="00B050"/>
                </a:solidFill>
              </a:rPr>
              <a:t>)</a:t>
            </a:r>
            <a:endParaRPr lang="en-US" sz="2000" dirty="0">
              <a:solidFill>
                <a:srgbClr val="00B050"/>
              </a:solidFill>
            </a:endParaRPr>
          </a:p>
          <a:p>
            <a:pPr lvl="1"/>
            <a:r>
              <a:rPr lang="en-US" dirty="0" smtClean="0">
                <a:solidFill>
                  <a:srgbClr val="0070C0"/>
                </a:solidFill>
              </a:rPr>
              <a:t>We want to treat all objects uniformly</a:t>
            </a:r>
          </a:p>
          <a:p>
            <a:pPr lvl="2"/>
            <a:r>
              <a:rPr lang="en-US" i="1" dirty="0" smtClean="0">
                <a:solidFill>
                  <a:srgbClr val="FF0000"/>
                </a:solidFill>
              </a:rPr>
              <a:t>No special treatment </a:t>
            </a:r>
            <a:r>
              <a:rPr lang="en-US" dirty="0" smtClean="0">
                <a:solidFill>
                  <a:srgbClr val="FF0000"/>
                </a:solidFill>
              </a:rPr>
              <a:t>(</a:t>
            </a:r>
            <a:r>
              <a:rPr lang="en-US" b="1" dirty="0" smtClean="0">
                <a:solidFill>
                  <a:srgbClr val="FF0000"/>
                </a:solidFill>
              </a:rPr>
              <a:t>if, </a:t>
            </a:r>
            <a:r>
              <a:rPr lang="en-US" b="1" dirty="0" err="1" smtClean="0">
                <a:solidFill>
                  <a:srgbClr val="FF0000"/>
                </a:solidFill>
              </a:rPr>
              <a:t>instanceof</a:t>
            </a:r>
            <a:r>
              <a:rPr lang="en-US" dirty="0" smtClean="0">
                <a:solidFill>
                  <a:srgbClr val="FF0000"/>
                </a:solidFill>
              </a:rPr>
              <a:t>) for sub-composite objects</a:t>
            </a:r>
          </a:p>
          <a:p>
            <a:pPr marL="565150" lvl="1" indent="-222250"/>
            <a:endParaRPr lang="en-US" sz="2400" dirty="0"/>
          </a:p>
          <a:p>
            <a:pPr marL="228600" indent="-228600">
              <a:buNone/>
            </a:pPr>
            <a:r>
              <a:rPr lang="en-US" sz="2800" b="1" dirty="0"/>
              <a:t>Solution</a:t>
            </a:r>
          </a:p>
          <a:p>
            <a:pPr marL="565150" lvl="1" indent="-222250"/>
            <a:r>
              <a:rPr lang="en-US" sz="2400" dirty="0"/>
              <a:t>Compose objects </a:t>
            </a:r>
            <a:r>
              <a:rPr lang="en-US" sz="2400" dirty="0" smtClean="0"/>
              <a:t>into </a:t>
            </a:r>
            <a:r>
              <a:rPr lang="en-US" sz="2400" i="1" dirty="0"/>
              <a:t>recursive tree </a:t>
            </a:r>
            <a:r>
              <a:rPr lang="en-US" sz="2400" dirty="0" smtClean="0"/>
              <a:t>structures via the </a:t>
            </a:r>
            <a:r>
              <a:rPr lang="en-US" sz="2400" b="1" dirty="0" smtClean="0"/>
              <a:t>Composite Pattern</a:t>
            </a:r>
            <a:endParaRPr lang="en-US" sz="2400" b="1" dirty="0"/>
          </a:p>
        </p:txBody>
      </p:sp>
      <p:pic>
        <p:nvPicPr>
          <p:cNvPr id="1027" name="Picture 3" descr="C:\Documents and Settings\hornick\Local Settings\Temporary Internet Files\Content.IE5\ZA2K08IP\MCj04348220000[1].png"/>
          <p:cNvPicPr>
            <a:picLocks noChangeAspect="1" noChangeArrowheads="1"/>
          </p:cNvPicPr>
          <p:nvPr/>
        </p:nvPicPr>
        <p:blipFill>
          <a:blip r:embed="rId3" cstate="print"/>
          <a:srcRect/>
          <a:stretch>
            <a:fillRect/>
          </a:stretch>
        </p:blipFill>
        <p:spPr bwMode="auto">
          <a:xfrm>
            <a:off x="6781800" y="1981200"/>
            <a:ext cx="1981200" cy="1981200"/>
          </a:xfrm>
          <a:prstGeom prst="rect">
            <a:avLst/>
          </a:prstGeom>
          <a:noFill/>
        </p:spPr>
      </p:pic>
    </p:spTree>
    <p:extLst>
      <p:ext uri="{BB962C8B-B14F-4D97-AF65-F5344CB8AC3E}">
        <p14:creationId xmlns:p14="http://schemas.microsoft.com/office/powerpoint/2010/main" val="1426738388"/>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517525" y="220663"/>
            <a:ext cx="7254875" cy="1403350"/>
          </a:xfrm>
        </p:spPr>
        <p:txBody>
          <a:bodyPr/>
          <a:lstStyle/>
          <a:p>
            <a:r>
              <a:rPr lang="en-US" sz="2800" dirty="0" smtClean="0">
                <a:solidFill>
                  <a:srgbClr val="C00000"/>
                </a:solidFill>
              </a:rPr>
              <a:t>The Composite Pattern allows you to compose objects into tree structures to represent part-whole hierarchies</a:t>
            </a:r>
            <a:endParaRPr lang="en-US" sz="2800" dirty="0"/>
          </a:p>
        </p:txBody>
      </p:sp>
      <p:sp>
        <p:nvSpPr>
          <p:cNvPr id="323587" name="AutoShape 3"/>
          <p:cNvSpPr>
            <a:spLocks noChangeArrowheads="1"/>
          </p:cNvSpPr>
          <p:nvPr/>
        </p:nvSpPr>
        <p:spPr bwMode="auto">
          <a:xfrm>
            <a:off x="4646613" y="2492375"/>
            <a:ext cx="1455737" cy="423863"/>
          </a:xfrm>
          <a:prstGeom prst="roundRect">
            <a:avLst>
              <a:gd name="adj" fmla="val 16667"/>
            </a:avLst>
          </a:prstGeom>
          <a:noFill/>
          <a:ln w="25400">
            <a:solidFill>
              <a:srgbClr val="FF0000"/>
            </a:solidFill>
            <a:round/>
            <a:headEnd/>
            <a:tailEnd/>
          </a:ln>
          <a:effectLst/>
        </p:spPr>
        <p:txBody>
          <a:bodyPr wrap="none" anchor="ctr">
            <a:spAutoFit/>
          </a:bodyPr>
          <a:lstStyle/>
          <a:p>
            <a:r>
              <a:rPr lang="en-US" dirty="0" err="1"/>
              <a:t>aComposite</a:t>
            </a:r>
            <a:endParaRPr lang="en-US" dirty="0"/>
          </a:p>
        </p:txBody>
      </p:sp>
      <p:sp>
        <p:nvSpPr>
          <p:cNvPr id="323589" name="AutoShape 5"/>
          <p:cNvSpPr>
            <a:spLocks noChangeArrowheads="1"/>
          </p:cNvSpPr>
          <p:nvPr/>
        </p:nvSpPr>
        <p:spPr bwMode="auto">
          <a:xfrm>
            <a:off x="5783263" y="3767138"/>
            <a:ext cx="1455737" cy="423862"/>
          </a:xfrm>
          <a:prstGeom prst="roundRect">
            <a:avLst>
              <a:gd name="adj" fmla="val 16667"/>
            </a:avLst>
          </a:prstGeom>
          <a:noFill/>
          <a:ln w="25400">
            <a:solidFill>
              <a:srgbClr val="FF0000"/>
            </a:solidFill>
            <a:round/>
            <a:headEnd/>
            <a:tailEnd/>
          </a:ln>
          <a:effectLst/>
        </p:spPr>
        <p:txBody>
          <a:bodyPr wrap="none" anchor="ctr">
            <a:spAutoFit/>
          </a:bodyPr>
          <a:lstStyle/>
          <a:p>
            <a:r>
              <a:rPr lang="en-US"/>
              <a:t>aComposite</a:t>
            </a:r>
          </a:p>
        </p:txBody>
      </p:sp>
      <p:sp>
        <p:nvSpPr>
          <p:cNvPr id="323590" name="AutoShape 6"/>
          <p:cNvSpPr>
            <a:spLocks noChangeArrowheads="1"/>
          </p:cNvSpPr>
          <p:nvPr/>
        </p:nvSpPr>
        <p:spPr bwMode="auto">
          <a:xfrm>
            <a:off x="4110038" y="3817620"/>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1" name="AutoShape 7"/>
          <p:cNvSpPr>
            <a:spLocks noChangeArrowheads="1"/>
          </p:cNvSpPr>
          <p:nvPr/>
        </p:nvSpPr>
        <p:spPr bwMode="auto">
          <a:xfrm>
            <a:off x="2743200" y="3817620"/>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2" name="AutoShape 8"/>
          <p:cNvSpPr>
            <a:spLocks noChangeArrowheads="1"/>
          </p:cNvSpPr>
          <p:nvPr/>
        </p:nvSpPr>
        <p:spPr bwMode="auto">
          <a:xfrm>
            <a:off x="8075613" y="3741420"/>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3" name="AutoShape 9"/>
          <p:cNvSpPr>
            <a:spLocks noChangeArrowheads="1"/>
          </p:cNvSpPr>
          <p:nvPr/>
        </p:nvSpPr>
        <p:spPr bwMode="auto">
          <a:xfrm>
            <a:off x="5332413" y="5070158"/>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4" name="AutoShape 10"/>
          <p:cNvSpPr>
            <a:spLocks noChangeArrowheads="1"/>
          </p:cNvSpPr>
          <p:nvPr/>
        </p:nvSpPr>
        <p:spPr bwMode="auto">
          <a:xfrm>
            <a:off x="6400800" y="5070158"/>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5" name="AutoShape 11"/>
          <p:cNvSpPr>
            <a:spLocks noChangeArrowheads="1"/>
          </p:cNvSpPr>
          <p:nvPr/>
        </p:nvSpPr>
        <p:spPr bwMode="auto">
          <a:xfrm>
            <a:off x="7542213" y="5070158"/>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6" name="Line 12"/>
          <p:cNvSpPr>
            <a:spLocks noChangeShapeType="1"/>
          </p:cNvSpPr>
          <p:nvPr/>
        </p:nvSpPr>
        <p:spPr bwMode="auto">
          <a:xfrm flipH="1">
            <a:off x="3048000" y="2895600"/>
            <a:ext cx="2209800" cy="914400"/>
          </a:xfrm>
          <a:prstGeom prst="line">
            <a:avLst/>
          </a:prstGeom>
          <a:noFill/>
          <a:ln w="25400">
            <a:solidFill>
              <a:schemeClr val="tx1"/>
            </a:solidFill>
            <a:round/>
            <a:headEnd/>
            <a:tailEnd type="none" w="med" len="med"/>
          </a:ln>
          <a:effectLst/>
        </p:spPr>
        <p:txBody>
          <a:bodyPr wrap="none" anchor="ctr">
            <a:spAutoFit/>
          </a:bodyPr>
          <a:lstStyle/>
          <a:p>
            <a:endParaRPr lang="en-US"/>
          </a:p>
        </p:txBody>
      </p:sp>
      <p:sp>
        <p:nvSpPr>
          <p:cNvPr id="323597" name="Line 13"/>
          <p:cNvSpPr>
            <a:spLocks noChangeShapeType="1"/>
          </p:cNvSpPr>
          <p:nvPr/>
        </p:nvSpPr>
        <p:spPr bwMode="auto">
          <a:xfrm flipH="1">
            <a:off x="4495800" y="2895600"/>
            <a:ext cx="762000" cy="914400"/>
          </a:xfrm>
          <a:prstGeom prst="line">
            <a:avLst/>
          </a:prstGeom>
          <a:noFill/>
          <a:ln w="25400">
            <a:solidFill>
              <a:schemeClr val="tx1"/>
            </a:solidFill>
            <a:round/>
            <a:headEnd/>
            <a:tailEnd type="none" w="med" len="med"/>
          </a:ln>
          <a:effectLst/>
        </p:spPr>
        <p:txBody>
          <a:bodyPr wrap="none" anchor="ctr">
            <a:spAutoFit/>
          </a:bodyPr>
          <a:lstStyle/>
          <a:p>
            <a:endParaRPr lang="en-US"/>
          </a:p>
        </p:txBody>
      </p:sp>
      <p:sp>
        <p:nvSpPr>
          <p:cNvPr id="323598" name="Line 14"/>
          <p:cNvSpPr>
            <a:spLocks noChangeShapeType="1"/>
          </p:cNvSpPr>
          <p:nvPr/>
        </p:nvSpPr>
        <p:spPr bwMode="auto">
          <a:xfrm>
            <a:off x="5562600" y="2895600"/>
            <a:ext cx="990600" cy="838200"/>
          </a:xfrm>
          <a:prstGeom prst="line">
            <a:avLst/>
          </a:prstGeom>
          <a:noFill/>
          <a:ln w="25400">
            <a:solidFill>
              <a:schemeClr val="tx1"/>
            </a:solidFill>
            <a:round/>
            <a:headEnd/>
            <a:tailEnd type="none" w="med" len="med"/>
          </a:ln>
          <a:effectLst/>
        </p:spPr>
        <p:txBody>
          <a:bodyPr wrap="none" anchor="ctr">
            <a:spAutoFit/>
          </a:bodyPr>
          <a:lstStyle/>
          <a:p>
            <a:endParaRPr lang="en-US"/>
          </a:p>
        </p:txBody>
      </p:sp>
      <p:sp>
        <p:nvSpPr>
          <p:cNvPr id="323599" name="Line 15"/>
          <p:cNvSpPr>
            <a:spLocks noChangeShapeType="1"/>
          </p:cNvSpPr>
          <p:nvPr/>
        </p:nvSpPr>
        <p:spPr bwMode="auto">
          <a:xfrm>
            <a:off x="5638800" y="2895600"/>
            <a:ext cx="2895600" cy="838200"/>
          </a:xfrm>
          <a:prstGeom prst="line">
            <a:avLst/>
          </a:prstGeom>
          <a:noFill/>
          <a:ln w="25400">
            <a:solidFill>
              <a:schemeClr val="tx1"/>
            </a:solidFill>
            <a:round/>
            <a:headEnd/>
            <a:tailEnd type="none" w="med" len="med"/>
          </a:ln>
          <a:effectLst/>
        </p:spPr>
        <p:txBody>
          <a:bodyPr wrap="none" anchor="ctr">
            <a:spAutoFit/>
          </a:bodyPr>
          <a:lstStyle/>
          <a:p>
            <a:endParaRPr lang="en-US"/>
          </a:p>
        </p:txBody>
      </p:sp>
      <p:sp>
        <p:nvSpPr>
          <p:cNvPr id="323600" name="Line 16"/>
          <p:cNvSpPr>
            <a:spLocks noChangeShapeType="1"/>
          </p:cNvSpPr>
          <p:nvPr/>
        </p:nvSpPr>
        <p:spPr bwMode="auto">
          <a:xfrm flipH="1">
            <a:off x="5715000" y="4191000"/>
            <a:ext cx="609600" cy="914400"/>
          </a:xfrm>
          <a:prstGeom prst="line">
            <a:avLst/>
          </a:prstGeom>
          <a:noFill/>
          <a:ln w="25400">
            <a:solidFill>
              <a:schemeClr val="tx1"/>
            </a:solidFill>
            <a:round/>
            <a:headEnd/>
            <a:tailEnd type="none" w="med" len="med"/>
          </a:ln>
          <a:effectLst/>
        </p:spPr>
        <p:txBody>
          <a:bodyPr wrap="none" anchor="ctr">
            <a:spAutoFit/>
          </a:bodyPr>
          <a:lstStyle/>
          <a:p>
            <a:endParaRPr lang="en-US"/>
          </a:p>
        </p:txBody>
      </p:sp>
      <p:sp>
        <p:nvSpPr>
          <p:cNvPr id="323601" name="Line 17"/>
          <p:cNvSpPr>
            <a:spLocks noChangeShapeType="1"/>
          </p:cNvSpPr>
          <p:nvPr/>
        </p:nvSpPr>
        <p:spPr bwMode="auto">
          <a:xfrm>
            <a:off x="6553200" y="4191000"/>
            <a:ext cx="304800" cy="914400"/>
          </a:xfrm>
          <a:prstGeom prst="line">
            <a:avLst/>
          </a:prstGeom>
          <a:noFill/>
          <a:ln w="25400">
            <a:solidFill>
              <a:schemeClr val="tx1"/>
            </a:solidFill>
            <a:round/>
            <a:headEnd/>
            <a:tailEnd type="none" w="med" len="med"/>
          </a:ln>
          <a:effectLst/>
        </p:spPr>
        <p:txBody>
          <a:bodyPr anchor="ctr">
            <a:spAutoFit/>
          </a:bodyPr>
          <a:lstStyle/>
          <a:p>
            <a:endParaRPr lang="en-US"/>
          </a:p>
        </p:txBody>
      </p:sp>
      <p:sp>
        <p:nvSpPr>
          <p:cNvPr id="323602" name="Line 18"/>
          <p:cNvSpPr>
            <a:spLocks noChangeShapeType="1"/>
          </p:cNvSpPr>
          <p:nvPr/>
        </p:nvSpPr>
        <p:spPr bwMode="auto">
          <a:xfrm>
            <a:off x="6705600" y="4191000"/>
            <a:ext cx="1295400" cy="914400"/>
          </a:xfrm>
          <a:prstGeom prst="line">
            <a:avLst/>
          </a:prstGeom>
          <a:noFill/>
          <a:ln w="25400">
            <a:solidFill>
              <a:schemeClr val="tx1"/>
            </a:solidFill>
            <a:round/>
            <a:headEnd/>
            <a:tailEnd type="none" w="med" len="med"/>
          </a:ln>
          <a:effectLst/>
        </p:spPr>
        <p:txBody>
          <a:bodyPr anchor="ctr">
            <a:spAutoFit/>
          </a:bodyPr>
          <a:lstStyle/>
          <a:p>
            <a:endParaRPr lang="en-US"/>
          </a:p>
        </p:txBody>
      </p:sp>
      <p:sp>
        <p:nvSpPr>
          <p:cNvPr id="22" name="TextBox 21"/>
          <p:cNvSpPr txBox="1"/>
          <p:nvPr/>
        </p:nvSpPr>
        <p:spPr>
          <a:xfrm>
            <a:off x="304800" y="5029201"/>
            <a:ext cx="4495800" cy="1600438"/>
          </a:xfrm>
          <a:prstGeom prst="rect">
            <a:avLst/>
          </a:prstGeom>
          <a:noFill/>
        </p:spPr>
        <p:txBody>
          <a:bodyPr wrap="square" rtlCol="0">
            <a:spAutoFit/>
          </a:bodyPr>
          <a:lstStyle/>
          <a:p>
            <a:r>
              <a:rPr lang="en-US" sz="2000" dirty="0" smtClean="0">
                <a:solidFill>
                  <a:srgbClr val="006600"/>
                </a:solidFill>
              </a:rPr>
              <a:t>This pattern allows clients to treat individual objects (</a:t>
            </a:r>
            <a:r>
              <a:rPr lang="en-US" sz="2000" b="1" dirty="0" smtClean="0">
                <a:solidFill>
                  <a:srgbClr val="006600"/>
                </a:solidFill>
              </a:rPr>
              <a:t>Parts</a:t>
            </a:r>
            <a:r>
              <a:rPr lang="en-US" sz="2000" dirty="0" smtClean="0">
                <a:solidFill>
                  <a:srgbClr val="006600"/>
                </a:solidFill>
              </a:rPr>
              <a:t>) and compositions of objects (</a:t>
            </a:r>
            <a:r>
              <a:rPr lang="en-US" sz="2000" b="1" dirty="0" smtClean="0">
                <a:solidFill>
                  <a:srgbClr val="006600"/>
                </a:solidFill>
              </a:rPr>
              <a:t>Composites</a:t>
            </a:r>
            <a:r>
              <a:rPr lang="en-US" sz="2000" dirty="0" smtClean="0">
                <a:solidFill>
                  <a:srgbClr val="006600"/>
                </a:solidFill>
              </a:rPr>
              <a:t>) uniformly. </a:t>
            </a:r>
          </a:p>
          <a:p>
            <a:endParaRPr lang="en-US" dirty="0"/>
          </a:p>
        </p:txBody>
      </p:sp>
    </p:spTree>
    <p:extLst>
      <p:ext uri="{BB962C8B-B14F-4D97-AF65-F5344CB8AC3E}">
        <p14:creationId xmlns:p14="http://schemas.microsoft.com/office/powerpoint/2010/main" val="100924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517525" y="220663"/>
            <a:ext cx="8596313" cy="1403350"/>
          </a:xfrm>
        </p:spPr>
        <p:txBody>
          <a:bodyPr/>
          <a:lstStyle/>
          <a:p>
            <a:r>
              <a:rPr lang="en-US" dirty="0" smtClean="0"/>
              <a:t>Example (see code)</a:t>
            </a:r>
            <a:endParaRPr lang="en-US" dirty="0"/>
          </a:p>
        </p:txBody>
      </p:sp>
      <p:sp>
        <p:nvSpPr>
          <p:cNvPr id="323587" name="AutoShape 3"/>
          <p:cNvSpPr>
            <a:spLocks noChangeArrowheads="1"/>
          </p:cNvSpPr>
          <p:nvPr/>
        </p:nvSpPr>
        <p:spPr bwMode="auto">
          <a:xfrm>
            <a:off x="3198813" y="2362200"/>
            <a:ext cx="1384270" cy="510778"/>
          </a:xfrm>
          <a:prstGeom prst="roundRect">
            <a:avLst>
              <a:gd name="adj" fmla="val 16667"/>
            </a:avLst>
          </a:prstGeom>
          <a:noFill/>
          <a:ln w="25400">
            <a:solidFill>
              <a:srgbClr val="FF0000"/>
            </a:solidFill>
            <a:round/>
            <a:headEnd/>
            <a:tailEnd/>
          </a:ln>
          <a:effectLst/>
        </p:spPr>
        <p:txBody>
          <a:bodyPr wrap="none" anchor="ctr">
            <a:spAutoFit/>
          </a:bodyPr>
          <a:lstStyle/>
          <a:p>
            <a:r>
              <a:rPr lang="en-US" dirty="0" smtClean="0"/>
              <a:t>computer</a:t>
            </a:r>
            <a:endParaRPr lang="en-US" dirty="0"/>
          </a:p>
        </p:txBody>
      </p:sp>
      <p:sp>
        <p:nvSpPr>
          <p:cNvPr id="323589" name="AutoShape 5"/>
          <p:cNvSpPr>
            <a:spLocks noChangeArrowheads="1"/>
          </p:cNvSpPr>
          <p:nvPr/>
        </p:nvSpPr>
        <p:spPr bwMode="auto">
          <a:xfrm>
            <a:off x="4335463" y="3767138"/>
            <a:ext cx="1456229" cy="408623"/>
          </a:xfrm>
          <a:prstGeom prst="roundRect">
            <a:avLst>
              <a:gd name="adj" fmla="val 16667"/>
            </a:avLst>
          </a:prstGeom>
          <a:noFill/>
          <a:ln w="25400">
            <a:solidFill>
              <a:srgbClr val="FF0000"/>
            </a:solidFill>
            <a:round/>
            <a:headEnd/>
            <a:tailEnd/>
          </a:ln>
          <a:effectLst/>
        </p:spPr>
        <p:txBody>
          <a:bodyPr wrap="none" anchor="ctr">
            <a:spAutoFit/>
          </a:bodyPr>
          <a:lstStyle/>
          <a:p>
            <a:r>
              <a:rPr lang="en-US" dirty="0" smtClean="0"/>
              <a:t>System Unit</a:t>
            </a:r>
            <a:endParaRPr lang="en-US" dirty="0"/>
          </a:p>
        </p:txBody>
      </p:sp>
      <p:sp>
        <p:nvSpPr>
          <p:cNvPr id="323590" name="AutoShape 6"/>
          <p:cNvSpPr>
            <a:spLocks noChangeArrowheads="1"/>
          </p:cNvSpPr>
          <p:nvPr/>
        </p:nvSpPr>
        <p:spPr bwMode="auto">
          <a:xfrm>
            <a:off x="2662238" y="3810000"/>
            <a:ext cx="1202474" cy="510778"/>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monitor</a:t>
            </a:r>
            <a:endParaRPr lang="en-US" dirty="0"/>
          </a:p>
        </p:txBody>
      </p:sp>
      <p:sp>
        <p:nvSpPr>
          <p:cNvPr id="323597" name="Line 13"/>
          <p:cNvSpPr>
            <a:spLocks noChangeShapeType="1"/>
          </p:cNvSpPr>
          <p:nvPr/>
        </p:nvSpPr>
        <p:spPr bwMode="auto">
          <a:xfrm flipH="1">
            <a:off x="3048000" y="2895600"/>
            <a:ext cx="762000" cy="914400"/>
          </a:xfrm>
          <a:prstGeom prst="line">
            <a:avLst/>
          </a:prstGeom>
          <a:noFill/>
          <a:ln w="25400">
            <a:solidFill>
              <a:schemeClr val="tx1"/>
            </a:solidFill>
            <a:round/>
            <a:headEnd/>
            <a:tailEnd type="triangle" w="med" len="med"/>
          </a:ln>
          <a:effectLst/>
        </p:spPr>
        <p:txBody>
          <a:bodyPr wrap="none" anchor="ctr">
            <a:spAutoFit/>
          </a:bodyPr>
          <a:lstStyle/>
          <a:p>
            <a:endParaRPr lang="en-US"/>
          </a:p>
        </p:txBody>
      </p:sp>
      <p:sp>
        <p:nvSpPr>
          <p:cNvPr id="323598" name="Line 14"/>
          <p:cNvSpPr>
            <a:spLocks noChangeShapeType="1"/>
          </p:cNvSpPr>
          <p:nvPr/>
        </p:nvSpPr>
        <p:spPr bwMode="auto">
          <a:xfrm>
            <a:off x="4114800" y="2895600"/>
            <a:ext cx="990600" cy="838200"/>
          </a:xfrm>
          <a:prstGeom prst="line">
            <a:avLst/>
          </a:prstGeom>
          <a:noFill/>
          <a:ln w="25400">
            <a:solidFill>
              <a:schemeClr val="tx1"/>
            </a:solidFill>
            <a:round/>
            <a:headEnd/>
            <a:tailEnd type="triangle" w="med" len="med"/>
          </a:ln>
          <a:effectLst/>
        </p:spPr>
        <p:txBody>
          <a:bodyPr wrap="none" anchor="ctr">
            <a:spAutoFit/>
          </a:bodyPr>
          <a:lstStyle/>
          <a:p>
            <a:endParaRPr lang="en-US"/>
          </a:p>
        </p:txBody>
      </p:sp>
      <p:sp>
        <p:nvSpPr>
          <p:cNvPr id="20" name="TextBox 19"/>
          <p:cNvSpPr txBox="1"/>
          <p:nvPr/>
        </p:nvSpPr>
        <p:spPr>
          <a:xfrm>
            <a:off x="4876800" y="1828800"/>
            <a:ext cx="3886200" cy="923330"/>
          </a:xfrm>
          <a:prstGeom prst="rect">
            <a:avLst/>
          </a:prstGeom>
          <a:noFill/>
        </p:spPr>
        <p:txBody>
          <a:bodyPr wrap="square" rtlCol="0">
            <a:spAutoFit/>
          </a:bodyPr>
          <a:lstStyle/>
          <a:p>
            <a:r>
              <a:rPr lang="en-US" dirty="0" smtClean="0">
                <a:solidFill>
                  <a:srgbClr val="C00000"/>
                </a:solidFill>
              </a:rPr>
              <a:t>You want to build a new computer. Let’s configure the computer as a system of hierarchical components.</a:t>
            </a:r>
            <a:endParaRPr lang="en-US" dirty="0">
              <a:solidFill>
                <a:srgbClr val="C00000"/>
              </a:solidFill>
            </a:endParaRPr>
          </a:p>
        </p:txBody>
      </p:sp>
      <p:sp>
        <p:nvSpPr>
          <p:cNvPr id="23" name="AutoShape 5"/>
          <p:cNvSpPr>
            <a:spLocks noChangeArrowheads="1"/>
          </p:cNvSpPr>
          <p:nvPr/>
        </p:nvSpPr>
        <p:spPr bwMode="auto">
          <a:xfrm>
            <a:off x="5257800" y="4648200"/>
            <a:ext cx="844272" cy="408623"/>
          </a:xfrm>
          <a:prstGeom prst="roundRect">
            <a:avLst>
              <a:gd name="adj" fmla="val 16667"/>
            </a:avLst>
          </a:prstGeom>
          <a:noFill/>
          <a:ln w="25400">
            <a:solidFill>
              <a:srgbClr val="00B0F0"/>
            </a:solidFill>
            <a:round/>
            <a:headEnd/>
            <a:tailEnd/>
          </a:ln>
          <a:effectLst/>
        </p:spPr>
        <p:txBody>
          <a:bodyPr wrap="square" anchor="ctr">
            <a:spAutoFit/>
          </a:bodyPr>
          <a:lstStyle/>
          <a:p>
            <a:r>
              <a:rPr lang="en-US" dirty="0" smtClean="0"/>
              <a:t>HDD</a:t>
            </a:r>
            <a:endParaRPr lang="en-US" dirty="0"/>
          </a:p>
        </p:txBody>
      </p:sp>
      <p:sp>
        <p:nvSpPr>
          <p:cNvPr id="24" name="AutoShape 5"/>
          <p:cNvSpPr>
            <a:spLocks noChangeArrowheads="1"/>
          </p:cNvSpPr>
          <p:nvPr/>
        </p:nvSpPr>
        <p:spPr bwMode="auto">
          <a:xfrm>
            <a:off x="6523829" y="4648200"/>
            <a:ext cx="1017657"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Cabinet</a:t>
            </a:r>
            <a:endParaRPr lang="en-US" dirty="0"/>
          </a:p>
        </p:txBody>
      </p:sp>
      <p:cxnSp>
        <p:nvCxnSpPr>
          <p:cNvPr id="26" name="Straight Arrow Connector 25"/>
          <p:cNvCxnSpPr>
            <a:endCxn id="23" idx="0"/>
          </p:cNvCxnSpPr>
          <p:nvPr/>
        </p:nvCxnSpPr>
        <p:spPr>
          <a:xfrm rot="16200000" flipH="1">
            <a:off x="5317994" y="4286257"/>
            <a:ext cx="429577" cy="29430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4" idx="0"/>
          </p:cNvCxnSpPr>
          <p:nvPr/>
        </p:nvCxnSpPr>
        <p:spPr>
          <a:xfrm>
            <a:off x="5867400" y="4191000"/>
            <a:ext cx="1165258"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AutoShape 10"/>
          <p:cNvSpPr>
            <a:spLocks noChangeArrowheads="1"/>
          </p:cNvSpPr>
          <p:nvPr/>
        </p:nvSpPr>
        <p:spPr bwMode="auto">
          <a:xfrm>
            <a:off x="2667000" y="5181600"/>
            <a:ext cx="1044297" cy="408623"/>
          </a:xfrm>
          <a:prstGeom prst="roundRect">
            <a:avLst>
              <a:gd name="adj" fmla="val 16667"/>
            </a:avLst>
          </a:prstGeom>
          <a:noFill/>
          <a:ln w="25400">
            <a:solidFill>
              <a:srgbClr val="FF0000"/>
            </a:solidFill>
            <a:round/>
            <a:headEnd/>
            <a:tailEnd/>
          </a:ln>
          <a:effectLst/>
        </p:spPr>
        <p:txBody>
          <a:bodyPr wrap="none" anchor="ctr">
            <a:spAutoFit/>
          </a:bodyPr>
          <a:lstStyle/>
          <a:p>
            <a:r>
              <a:rPr lang="en-US" dirty="0" smtClean="0"/>
              <a:t>Chassis</a:t>
            </a:r>
            <a:endParaRPr lang="en-US" dirty="0"/>
          </a:p>
        </p:txBody>
      </p:sp>
      <p:sp>
        <p:nvSpPr>
          <p:cNvPr id="16" name="Line 17"/>
          <p:cNvSpPr>
            <a:spLocks noChangeShapeType="1"/>
          </p:cNvSpPr>
          <p:nvPr/>
        </p:nvSpPr>
        <p:spPr bwMode="auto">
          <a:xfrm flipH="1">
            <a:off x="3124200" y="4191000"/>
            <a:ext cx="1752600" cy="990600"/>
          </a:xfrm>
          <a:prstGeom prst="line">
            <a:avLst/>
          </a:prstGeom>
          <a:noFill/>
          <a:ln w="25400">
            <a:solidFill>
              <a:schemeClr val="tx1"/>
            </a:solidFill>
            <a:round/>
            <a:headEnd/>
            <a:tailEnd type="triangle" w="med" len="med"/>
          </a:ln>
          <a:effectLst/>
        </p:spPr>
        <p:txBody>
          <a:bodyPr wrap="square" anchor="ctr">
            <a:spAutoFit/>
          </a:bodyPr>
          <a:lstStyle/>
          <a:p>
            <a:endParaRPr lang="en-US"/>
          </a:p>
        </p:txBody>
      </p:sp>
      <p:sp>
        <p:nvSpPr>
          <p:cNvPr id="17" name="AutoShape 5"/>
          <p:cNvSpPr>
            <a:spLocks noChangeArrowheads="1"/>
          </p:cNvSpPr>
          <p:nvPr/>
        </p:nvSpPr>
        <p:spPr bwMode="auto">
          <a:xfrm>
            <a:off x="609600" y="5943600"/>
            <a:ext cx="710972"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CPU</a:t>
            </a:r>
            <a:endParaRPr lang="en-US" dirty="0"/>
          </a:p>
        </p:txBody>
      </p:sp>
      <p:sp>
        <p:nvSpPr>
          <p:cNvPr id="18" name="AutoShape 6"/>
          <p:cNvSpPr>
            <a:spLocks noChangeArrowheads="1"/>
          </p:cNvSpPr>
          <p:nvPr/>
        </p:nvSpPr>
        <p:spPr bwMode="auto">
          <a:xfrm>
            <a:off x="1066800" y="3810000"/>
            <a:ext cx="1166535"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keyboard</a:t>
            </a:r>
            <a:endParaRPr lang="en-US" dirty="0"/>
          </a:p>
        </p:txBody>
      </p:sp>
      <p:sp>
        <p:nvSpPr>
          <p:cNvPr id="19" name="Line 13"/>
          <p:cNvSpPr>
            <a:spLocks noChangeShapeType="1"/>
          </p:cNvSpPr>
          <p:nvPr/>
        </p:nvSpPr>
        <p:spPr bwMode="auto">
          <a:xfrm flipH="1">
            <a:off x="1676400" y="2819400"/>
            <a:ext cx="1524000" cy="990600"/>
          </a:xfrm>
          <a:prstGeom prst="line">
            <a:avLst/>
          </a:prstGeom>
          <a:noFill/>
          <a:ln w="25400">
            <a:solidFill>
              <a:schemeClr val="tx1"/>
            </a:solidFill>
            <a:round/>
            <a:headEnd/>
            <a:tailEnd type="triangle" w="med" len="med"/>
          </a:ln>
          <a:effectLst/>
        </p:spPr>
        <p:txBody>
          <a:bodyPr wrap="square" anchor="ctr">
            <a:spAutoFit/>
          </a:bodyPr>
          <a:lstStyle/>
          <a:p>
            <a:endParaRPr lang="en-US"/>
          </a:p>
        </p:txBody>
      </p:sp>
      <p:sp>
        <p:nvSpPr>
          <p:cNvPr id="21" name="AutoShape 5"/>
          <p:cNvSpPr>
            <a:spLocks noChangeArrowheads="1"/>
          </p:cNvSpPr>
          <p:nvPr/>
        </p:nvSpPr>
        <p:spPr bwMode="auto">
          <a:xfrm>
            <a:off x="1676400" y="5943600"/>
            <a:ext cx="1057617"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Memory</a:t>
            </a:r>
            <a:endParaRPr lang="en-US" dirty="0"/>
          </a:p>
        </p:txBody>
      </p:sp>
      <p:sp>
        <p:nvSpPr>
          <p:cNvPr id="25" name="AutoShape 5"/>
          <p:cNvSpPr>
            <a:spLocks noChangeArrowheads="1"/>
          </p:cNvSpPr>
          <p:nvPr/>
        </p:nvSpPr>
        <p:spPr bwMode="auto">
          <a:xfrm>
            <a:off x="3048000" y="5943600"/>
            <a:ext cx="717917"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GPU</a:t>
            </a:r>
            <a:endParaRPr lang="en-US" dirty="0"/>
          </a:p>
        </p:txBody>
      </p:sp>
      <p:sp>
        <p:nvSpPr>
          <p:cNvPr id="29" name="AutoShape 5"/>
          <p:cNvSpPr>
            <a:spLocks noChangeArrowheads="1"/>
          </p:cNvSpPr>
          <p:nvPr/>
        </p:nvSpPr>
        <p:spPr bwMode="auto">
          <a:xfrm>
            <a:off x="4572000" y="4648200"/>
            <a:ext cx="621625"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Fan</a:t>
            </a:r>
            <a:endParaRPr lang="en-US" dirty="0"/>
          </a:p>
        </p:txBody>
      </p:sp>
      <p:cxnSp>
        <p:nvCxnSpPr>
          <p:cNvPr id="30" name="Straight Arrow Connector 29"/>
          <p:cNvCxnSpPr>
            <a:endCxn id="29" idx="0"/>
          </p:cNvCxnSpPr>
          <p:nvPr/>
        </p:nvCxnSpPr>
        <p:spPr>
          <a:xfrm rot="5400000">
            <a:off x="4841707" y="4232107"/>
            <a:ext cx="457200" cy="3749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2265432" y="5583168"/>
            <a:ext cx="457200" cy="4160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0800000" flipV="1">
            <a:off x="1295400" y="5334000"/>
            <a:ext cx="1406664"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5" idx="0"/>
          </p:cNvCxnSpPr>
          <p:nvPr/>
        </p:nvCxnSpPr>
        <p:spPr>
          <a:xfrm>
            <a:off x="3006864" y="5562600"/>
            <a:ext cx="400095"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AutoShape 5"/>
          <p:cNvSpPr>
            <a:spLocks noChangeArrowheads="1"/>
          </p:cNvSpPr>
          <p:nvPr/>
        </p:nvSpPr>
        <p:spPr bwMode="auto">
          <a:xfrm>
            <a:off x="4267200" y="5943600"/>
            <a:ext cx="1521589"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Motherboard</a:t>
            </a:r>
            <a:endParaRPr lang="en-US" dirty="0"/>
          </a:p>
        </p:txBody>
      </p:sp>
      <p:cxnSp>
        <p:nvCxnSpPr>
          <p:cNvPr id="39" name="Straight Arrow Connector 38"/>
          <p:cNvCxnSpPr/>
          <p:nvPr/>
        </p:nvCxnSpPr>
        <p:spPr>
          <a:xfrm>
            <a:off x="3733800" y="5562600"/>
            <a:ext cx="68580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828800" y="2362200"/>
            <a:ext cx="1236236" cy="369332"/>
          </a:xfrm>
          <a:prstGeom prst="rect">
            <a:avLst/>
          </a:prstGeom>
          <a:noFill/>
        </p:spPr>
        <p:txBody>
          <a:bodyPr wrap="none" rtlCol="0">
            <a:spAutoFit/>
          </a:bodyPr>
          <a:lstStyle/>
          <a:p>
            <a:r>
              <a:rPr lang="en-US" dirty="0" smtClean="0">
                <a:solidFill>
                  <a:srgbClr val="FF0000"/>
                </a:solidFill>
              </a:rPr>
              <a:t>composite</a:t>
            </a:r>
            <a:endParaRPr lang="en-US" dirty="0">
              <a:solidFill>
                <a:srgbClr val="FF0000"/>
              </a:solidFill>
            </a:endParaRPr>
          </a:p>
        </p:txBody>
      </p:sp>
      <p:sp>
        <p:nvSpPr>
          <p:cNvPr id="31" name="Rectangle 30"/>
          <p:cNvSpPr/>
          <p:nvPr/>
        </p:nvSpPr>
        <p:spPr>
          <a:xfrm>
            <a:off x="7696200" y="4648200"/>
            <a:ext cx="582211" cy="369332"/>
          </a:xfrm>
          <a:prstGeom prst="rect">
            <a:avLst/>
          </a:prstGeom>
        </p:spPr>
        <p:txBody>
          <a:bodyPr wrap="none">
            <a:spAutoFit/>
          </a:bodyPr>
          <a:lstStyle/>
          <a:p>
            <a:r>
              <a:rPr lang="en-US" dirty="0" smtClean="0">
                <a:solidFill>
                  <a:srgbClr val="00B0F0"/>
                </a:solidFill>
              </a:rPr>
              <a:t>part</a:t>
            </a:r>
            <a:endParaRPr lang="en-US" dirty="0">
              <a:solidFill>
                <a:srgbClr val="00B0F0"/>
              </a:solidFill>
            </a:endParaRPr>
          </a:p>
        </p:txBody>
      </p:sp>
    </p:spTree>
    <p:extLst>
      <p:ext uri="{BB962C8B-B14F-4D97-AF65-F5344CB8AC3E}">
        <p14:creationId xmlns:p14="http://schemas.microsoft.com/office/powerpoint/2010/main" val="3574797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828800" y="1676400"/>
            <a:ext cx="5591175" cy="352425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sz="3600" dirty="0" smtClean="0"/>
              <a:t>Composite Pattern class diagram and key classes/interfaces</a:t>
            </a:r>
            <a:endParaRPr lang="en-US" sz="3600" dirty="0"/>
          </a:p>
        </p:txBody>
      </p:sp>
      <p:sp>
        <p:nvSpPr>
          <p:cNvPr id="3" name="Footer Placeholder 2"/>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4" name="Slide Number Placeholder 3"/>
          <p:cNvSpPr>
            <a:spLocks noGrp="1"/>
          </p:cNvSpPr>
          <p:nvPr>
            <p:ph type="sldNum" sz="quarter" idx="12"/>
          </p:nvPr>
        </p:nvSpPr>
        <p:spPr/>
        <p:txBody>
          <a:bodyPr/>
          <a:lstStyle/>
          <a:p>
            <a:pPr>
              <a:defRPr/>
            </a:pPr>
            <a:fld id="{A34FCEDB-AB35-4FDA-98A9-1471F03B1508}" type="slidenum">
              <a:rPr lang="en-US" altLang="en-US" smtClean="0"/>
              <a:pPr>
                <a:defRPr/>
              </a:pPr>
              <a:t>15</a:t>
            </a:fld>
            <a:endParaRPr lang="en-US" altLang="en-US"/>
          </a:p>
        </p:txBody>
      </p:sp>
      <p:sp>
        <p:nvSpPr>
          <p:cNvPr id="8" name="Rectangle 7"/>
          <p:cNvSpPr/>
          <p:nvPr/>
        </p:nvSpPr>
        <p:spPr>
          <a:xfrm>
            <a:off x="609600" y="1828800"/>
            <a:ext cx="1447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Client  app</a:t>
            </a:r>
          </a:p>
        </p:txBody>
      </p:sp>
      <p:cxnSp>
        <p:nvCxnSpPr>
          <p:cNvPr id="9" name="Straight Arrow Connector 8"/>
          <p:cNvCxnSpPr>
            <a:stCxn id="8" idx="3"/>
          </p:cNvCxnSpPr>
          <p:nvPr/>
        </p:nvCxnSpPr>
        <p:spPr>
          <a:xfrm flipV="1">
            <a:off x="2057400" y="2057400"/>
            <a:ext cx="1524000" cy="38100"/>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0" y="2514600"/>
            <a:ext cx="2057400" cy="2308324"/>
          </a:xfrm>
          <a:prstGeom prst="rect">
            <a:avLst/>
          </a:prstGeom>
          <a:noFill/>
        </p:spPr>
        <p:txBody>
          <a:bodyPr wrap="square" rtlCol="0">
            <a:spAutoFit/>
          </a:bodyPr>
          <a:lstStyle/>
          <a:p>
            <a:r>
              <a:rPr lang="en-US" sz="1600" dirty="0" err="1" smtClean="0"/>
              <a:t>ClientApp</a:t>
            </a:r>
            <a:r>
              <a:rPr lang="en-US" sz="1600" dirty="0" smtClean="0"/>
              <a:t> uses the </a:t>
            </a:r>
            <a:r>
              <a:rPr lang="en-US" sz="1600" b="1" dirty="0" smtClean="0"/>
              <a:t>Component</a:t>
            </a:r>
            <a:r>
              <a:rPr lang="en-US" sz="1600" dirty="0" smtClean="0"/>
              <a:t> </a:t>
            </a:r>
            <a:r>
              <a:rPr lang="en-US" sz="1600" i="1" dirty="0" smtClean="0"/>
              <a:t>Interface</a:t>
            </a:r>
            <a:r>
              <a:rPr lang="en-US" sz="1600" dirty="0" smtClean="0"/>
              <a:t> to manipulate objects in the composition by calling </a:t>
            </a:r>
            <a:r>
              <a:rPr lang="en-US" sz="1600" b="1" dirty="0" smtClean="0"/>
              <a:t>add</a:t>
            </a:r>
            <a:r>
              <a:rPr lang="en-US" sz="1600" dirty="0" smtClean="0"/>
              <a:t>(), </a:t>
            </a:r>
            <a:r>
              <a:rPr lang="en-US" sz="1600" b="1" dirty="0" smtClean="0"/>
              <a:t>remove</a:t>
            </a:r>
            <a:r>
              <a:rPr lang="en-US" sz="1600" dirty="0" smtClean="0"/>
              <a:t>(), and context-specific operations.</a:t>
            </a:r>
            <a:endParaRPr lang="en-US" sz="1600" dirty="0"/>
          </a:p>
        </p:txBody>
      </p:sp>
      <p:sp>
        <p:nvSpPr>
          <p:cNvPr id="12" name="TextBox 11"/>
          <p:cNvSpPr txBox="1"/>
          <p:nvPr/>
        </p:nvSpPr>
        <p:spPr>
          <a:xfrm>
            <a:off x="6172200" y="1600201"/>
            <a:ext cx="2743200" cy="1077218"/>
          </a:xfrm>
          <a:prstGeom prst="rect">
            <a:avLst/>
          </a:prstGeom>
          <a:noFill/>
        </p:spPr>
        <p:txBody>
          <a:bodyPr wrap="square" rtlCol="0">
            <a:spAutoFit/>
          </a:bodyPr>
          <a:lstStyle/>
          <a:p>
            <a:r>
              <a:rPr lang="en-US" sz="1600" b="1" dirty="0" smtClean="0">
                <a:solidFill>
                  <a:srgbClr val="006600"/>
                </a:solidFill>
              </a:rPr>
              <a:t>Component</a:t>
            </a:r>
            <a:r>
              <a:rPr lang="en-US" sz="1600" dirty="0" smtClean="0">
                <a:solidFill>
                  <a:srgbClr val="006600"/>
                </a:solidFill>
              </a:rPr>
              <a:t> defines an interface </a:t>
            </a:r>
            <a:r>
              <a:rPr lang="en-US" sz="1600" i="1" dirty="0" smtClean="0">
                <a:solidFill>
                  <a:srgbClr val="006600"/>
                </a:solidFill>
              </a:rPr>
              <a:t>(or abstract class)</a:t>
            </a:r>
            <a:r>
              <a:rPr lang="en-US" sz="1600" dirty="0" smtClean="0">
                <a:solidFill>
                  <a:srgbClr val="006600"/>
                </a:solidFill>
              </a:rPr>
              <a:t> for all objects: both </a:t>
            </a:r>
            <a:r>
              <a:rPr lang="en-US" sz="1600" b="1" dirty="0" smtClean="0">
                <a:solidFill>
                  <a:srgbClr val="006600"/>
                </a:solidFill>
              </a:rPr>
              <a:t>Leaf</a:t>
            </a:r>
            <a:r>
              <a:rPr lang="en-US" sz="1600" dirty="0" smtClean="0">
                <a:solidFill>
                  <a:srgbClr val="006600"/>
                </a:solidFill>
              </a:rPr>
              <a:t> and </a:t>
            </a:r>
            <a:r>
              <a:rPr lang="en-US" sz="1600" b="1" dirty="0" smtClean="0">
                <a:solidFill>
                  <a:srgbClr val="006600"/>
                </a:solidFill>
              </a:rPr>
              <a:t>Composite</a:t>
            </a:r>
          </a:p>
        </p:txBody>
      </p:sp>
      <p:sp>
        <p:nvSpPr>
          <p:cNvPr id="13" name="TextBox 12"/>
          <p:cNvSpPr txBox="1"/>
          <p:nvPr/>
        </p:nvSpPr>
        <p:spPr>
          <a:xfrm>
            <a:off x="381000" y="5257800"/>
            <a:ext cx="3124200" cy="1323439"/>
          </a:xfrm>
          <a:prstGeom prst="rect">
            <a:avLst/>
          </a:prstGeom>
          <a:noFill/>
        </p:spPr>
        <p:txBody>
          <a:bodyPr wrap="square" rtlCol="0">
            <a:spAutoFit/>
          </a:bodyPr>
          <a:lstStyle/>
          <a:p>
            <a:r>
              <a:rPr lang="en-US" sz="1600" dirty="0" smtClean="0">
                <a:solidFill>
                  <a:srgbClr val="6600FF"/>
                </a:solidFill>
              </a:rPr>
              <a:t>A </a:t>
            </a:r>
            <a:r>
              <a:rPr lang="en-US" sz="1600" b="1" dirty="0" smtClean="0">
                <a:solidFill>
                  <a:srgbClr val="6600FF"/>
                </a:solidFill>
              </a:rPr>
              <a:t>part/leaf </a:t>
            </a:r>
            <a:r>
              <a:rPr lang="en-US" sz="1600" dirty="0" smtClean="0">
                <a:solidFill>
                  <a:srgbClr val="6600FF"/>
                </a:solidFill>
              </a:rPr>
              <a:t>can have no children; methods like </a:t>
            </a:r>
            <a:r>
              <a:rPr lang="en-US" sz="1600" b="1" dirty="0" smtClean="0">
                <a:solidFill>
                  <a:srgbClr val="6600FF"/>
                </a:solidFill>
              </a:rPr>
              <a:t>add</a:t>
            </a:r>
            <a:r>
              <a:rPr lang="en-US" sz="1600" dirty="0" smtClean="0">
                <a:solidFill>
                  <a:srgbClr val="6600FF"/>
                </a:solidFill>
              </a:rPr>
              <a:t>(), </a:t>
            </a:r>
            <a:r>
              <a:rPr lang="en-US" sz="1600" b="1" dirty="0" smtClean="0">
                <a:solidFill>
                  <a:srgbClr val="6600FF"/>
                </a:solidFill>
              </a:rPr>
              <a:t>remove</a:t>
            </a:r>
            <a:r>
              <a:rPr lang="en-US" sz="1600" dirty="0" smtClean="0">
                <a:solidFill>
                  <a:srgbClr val="6600FF"/>
                </a:solidFill>
              </a:rPr>
              <a:t>() don’t make sense for this class, but are still inherited from </a:t>
            </a:r>
            <a:r>
              <a:rPr lang="en-US" sz="1600" b="1" dirty="0" smtClean="0">
                <a:solidFill>
                  <a:srgbClr val="6600FF"/>
                </a:solidFill>
              </a:rPr>
              <a:t>Component</a:t>
            </a:r>
            <a:r>
              <a:rPr lang="en-US" sz="1600" dirty="0" smtClean="0">
                <a:solidFill>
                  <a:srgbClr val="6600FF"/>
                </a:solidFill>
              </a:rPr>
              <a:t> .</a:t>
            </a:r>
            <a:endParaRPr lang="en-US" sz="1600" dirty="0">
              <a:solidFill>
                <a:srgbClr val="6600FF"/>
              </a:solidFill>
            </a:endParaRPr>
          </a:p>
        </p:txBody>
      </p:sp>
      <p:sp>
        <p:nvSpPr>
          <p:cNvPr id="16" name="TextBox 15"/>
          <p:cNvSpPr txBox="1"/>
          <p:nvPr/>
        </p:nvSpPr>
        <p:spPr>
          <a:xfrm>
            <a:off x="5334000" y="5105400"/>
            <a:ext cx="3352800" cy="1077218"/>
          </a:xfrm>
          <a:prstGeom prst="rect">
            <a:avLst/>
          </a:prstGeom>
          <a:noFill/>
        </p:spPr>
        <p:txBody>
          <a:bodyPr wrap="square" rtlCol="0">
            <a:spAutoFit/>
          </a:bodyPr>
          <a:lstStyle/>
          <a:p>
            <a:r>
              <a:rPr lang="en-US" sz="1600" b="1" dirty="0" smtClean="0">
                <a:solidFill>
                  <a:srgbClr val="9A0075"/>
                </a:solidFill>
              </a:rPr>
              <a:t>Composite</a:t>
            </a:r>
            <a:r>
              <a:rPr lang="en-US" sz="1600" dirty="0" smtClean="0">
                <a:solidFill>
                  <a:srgbClr val="9A0075"/>
                </a:solidFill>
              </a:rPr>
              <a:t> defines the behavior of those </a:t>
            </a:r>
            <a:r>
              <a:rPr lang="en-US" sz="1600" b="1" dirty="0" smtClean="0">
                <a:solidFill>
                  <a:srgbClr val="9A0075"/>
                </a:solidFill>
              </a:rPr>
              <a:t>Components</a:t>
            </a:r>
            <a:r>
              <a:rPr lang="en-US" sz="1600" dirty="0" smtClean="0">
                <a:solidFill>
                  <a:srgbClr val="9A0075"/>
                </a:solidFill>
              </a:rPr>
              <a:t> having children and stores the child </a:t>
            </a:r>
            <a:r>
              <a:rPr lang="en-US" sz="1600" b="1" dirty="0" smtClean="0">
                <a:solidFill>
                  <a:srgbClr val="9A0075"/>
                </a:solidFill>
              </a:rPr>
              <a:t>Components</a:t>
            </a:r>
            <a:r>
              <a:rPr lang="en-US" sz="1600" dirty="0" smtClean="0">
                <a:solidFill>
                  <a:srgbClr val="9A0075"/>
                </a:solidFill>
              </a:rPr>
              <a:t>.</a:t>
            </a:r>
            <a:endParaRPr lang="en-US" sz="1600" dirty="0">
              <a:solidFill>
                <a:srgbClr val="9A0075"/>
              </a:solidFill>
            </a:endParaRPr>
          </a:p>
        </p:txBody>
      </p:sp>
      <p:sp>
        <p:nvSpPr>
          <p:cNvPr id="14" name="Rectangle 13"/>
          <p:cNvSpPr/>
          <p:nvPr/>
        </p:nvSpPr>
        <p:spPr>
          <a:xfrm>
            <a:off x="1600200" y="4495800"/>
            <a:ext cx="2590800" cy="685800"/>
          </a:xfrm>
          <a:prstGeom prst="rect">
            <a:avLst/>
          </a:prstGeom>
          <a:solidFill>
            <a:schemeClr val="tx2">
              <a:lumMod val="20000"/>
              <a:lumOff val="8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smtClean="0">
              <a:solidFill>
                <a:schemeClr val="tx1"/>
              </a:solidFill>
            </a:endParaRPr>
          </a:p>
        </p:txBody>
      </p:sp>
    </p:spTree>
    <p:extLst>
      <p:ext uri="{BB962C8B-B14F-4D97-AF65-F5344CB8AC3E}">
        <p14:creationId xmlns:p14="http://schemas.microsoft.com/office/powerpoint/2010/main" val="374015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7543800" cy="1295400"/>
          </a:xfrm>
        </p:spPr>
        <p:txBody>
          <a:bodyPr/>
          <a:lstStyle/>
          <a:p>
            <a:r>
              <a:rPr lang="en-US" sz="3600" dirty="0" smtClean="0"/>
              <a:t>The Component interface defines the behavior that both Parts and Composites must implement</a:t>
            </a:r>
            <a:endParaRPr lang="en-US" sz="3600" dirty="0"/>
          </a:p>
        </p:txBody>
      </p:sp>
      <p:sp>
        <p:nvSpPr>
          <p:cNvPr id="3" name="TextBox 2"/>
          <p:cNvSpPr txBox="1"/>
          <p:nvPr/>
        </p:nvSpPr>
        <p:spPr>
          <a:xfrm>
            <a:off x="152400" y="2133600"/>
            <a:ext cx="9007594" cy="2308324"/>
          </a:xfrm>
          <a:prstGeom prst="rect">
            <a:avLst/>
          </a:prstGeom>
          <a:noFill/>
          <a:ln w="38100">
            <a:noFill/>
          </a:ln>
        </p:spPr>
        <p:txBody>
          <a:bodyPr wrap="none" rtlCol="0">
            <a:spAutoFit/>
          </a:bodyPr>
          <a:lstStyle/>
          <a:p>
            <a:r>
              <a:rPr lang="en-US" b="1" dirty="0" smtClean="0">
                <a:latin typeface="Courier New" pitchFamily="49" charset="0"/>
                <a:cs typeface="Courier New" pitchFamily="49" charset="0"/>
              </a:rPr>
              <a:t>public interface Component { </a:t>
            </a:r>
            <a:r>
              <a:rPr lang="en-US" b="1" dirty="0" smtClean="0">
                <a:solidFill>
                  <a:srgbClr val="00B050"/>
                </a:solidFill>
                <a:latin typeface="Courier New" pitchFamily="49" charset="0"/>
                <a:cs typeface="Courier New" pitchFamily="49" charset="0"/>
              </a:rPr>
              <a:t>// behaviors for </a:t>
            </a:r>
            <a:r>
              <a:rPr lang="en-US" b="1" dirty="0" smtClean="0">
                <a:solidFill>
                  <a:srgbClr val="C00000"/>
                </a:solidFill>
                <a:latin typeface="Courier New" pitchFamily="49" charset="0"/>
                <a:cs typeface="Courier New" pitchFamily="49" charset="0"/>
              </a:rPr>
              <a:t>Part</a:t>
            </a:r>
            <a:r>
              <a:rPr lang="en-US" b="1" dirty="0" smtClean="0">
                <a:solidFill>
                  <a:srgbClr val="0070C0"/>
                </a:solidFill>
                <a:latin typeface="Courier New" pitchFamily="49" charset="0"/>
                <a:cs typeface="Courier New" pitchFamily="49" charset="0"/>
              </a:rPr>
              <a:t> </a:t>
            </a:r>
            <a:r>
              <a:rPr lang="en-US" b="1" dirty="0" smtClean="0">
                <a:solidFill>
                  <a:srgbClr val="00B050"/>
                </a:solidFill>
                <a:latin typeface="Courier New" pitchFamily="49" charset="0"/>
                <a:cs typeface="Courier New" pitchFamily="49" charset="0"/>
              </a:rPr>
              <a:t>and</a:t>
            </a:r>
            <a:r>
              <a:rPr lang="en-US" b="1" dirty="0" smtClean="0">
                <a:solidFill>
                  <a:srgbClr val="0070C0"/>
                </a:solidFill>
                <a:latin typeface="Courier New" pitchFamily="49" charset="0"/>
                <a:cs typeface="Courier New" pitchFamily="49" charset="0"/>
              </a:rPr>
              <a:t> Composite</a:t>
            </a:r>
          </a:p>
          <a:p>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public void add(Component c);</a:t>
            </a:r>
          </a:p>
          <a:p>
            <a:r>
              <a:rPr lang="en-US" b="1" dirty="0" smtClean="0">
                <a:solidFill>
                  <a:srgbClr val="0070C0"/>
                </a:solidFill>
                <a:latin typeface="Courier New" pitchFamily="49" charset="0"/>
                <a:cs typeface="Courier New" pitchFamily="49" charset="0"/>
              </a:rPr>
              <a:t>	public void remove(Component c);</a:t>
            </a:r>
          </a:p>
          <a:p>
            <a:r>
              <a:rPr lang="en-US" b="1" dirty="0" smtClean="0">
                <a:solidFill>
                  <a:srgbClr val="0070C0"/>
                </a:solidFill>
                <a:latin typeface="Courier New" pitchFamily="49" charset="0"/>
                <a:cs typeface="Courier New" pitchFamily="49" charset="0"/>
              </a:rPr>
              <a:t>	public List&lt;Component&gt; </a:t>
            </a:r>
            <a:r>
              <a:rPr lang="en-US" b="1" dirty="0" err="1" smtClean="0">
                <a:solidFill>
                  <a:srgbClr val="0070C0"/>
                </a:solidFill>
                <a:latin typeface="Courier New" pitchFamily="49" charset="0"/>
                <a:cs typeface="Courier New" pitchFamily="49" charset="0"/>
              </a:rPr>
              <a:t>getChildren</a:t>
            </a:r>
            <a:r>
              <a:rPr lang="en-US" b="1" dirty="0" smtClean="0">
                <a:solidFill>
                  <a:srgbClr val="0070C0"/>
                </a:solidFill>
                <a:latin typeface="Courier New" pitchFamily="49" charset="0"/>
                <a:cs typeface="Courier New" pitchFamily="49" charset="0"/>
              </a:rPr>
              <a:t>();</a:t>
            </a:r>
            <a:br>
              <a:rPr lang="en-US" b="1" dirty="0" smtClean="0">
                <a:solidFill>
                  <a:srgbClr val="0070C0"/>
                </a:solidFill>
                <a:latin typeface="Courier New" pitchFamily="49" charset="0"/>
                <a:cs typeface="Courier New" pitchFamily="49" charset="0"/>
              </a:rPr>
            </a:br>
            <a:endParaRPr lang="en-US" b="1" dirty="0" smtClean="0">
              <a:solidFill>
                <a:srgbClr val="0070C0"/>
              </a:solidFill>
              <a:latin typeface="Courier New" pitchFamily="49" charset="0"/>
              <a:cs typeface="Courier New" pitchFamily="49" charset="0"/>
            </a:endParaRPr>
          </a:p>
          <a:p>
            <a:r>
              <a:rPr lang="en-US" b="1" dirty="0" smtClean="0">
                <a:solidFill>
                  <a:srgbClr val="00B050"/>
                </a:solidFill>
                <a:latin typeface="Courier New" pitchFamily="49" charset="0"/>
                <a:cs typeface="Courier New" pitchFamily="49" charset="0"/>
              </a:rPr>
              <a:t>	</a:t>
            </a:r>
            <a:r>
              <a:rPr lang="en-US" b="1" dirty="0" smtClean="0">
                <a:solidFill>
                  <a:srgbClr val="C00000"/>
                </a:solidFill>
                <a:latin typeface="Courier New" pitchFamily="49" charset="0"/>
                <a:cs typeface="Courier New" pitchFamily="49" charset="0"/>
              </a:rPr>
              <a:t>public abstract double </a:t>
            </a:r>
            <a:r>
              <a:rPr lang="en-US" b="1" dirty="0" err="1" smtClean="0">
                <a:solidFill>
                  <a:srgbClr val="C00000"/>
                </a:solidFill>
                <a:latin typeface="Courier New" pitchFamily="49" charset="0"/>
                <a:cs typeface="Courier New" pitchFamily="49" charset="0"/>
              </a:rPr>
              <a:t>getPrice</a:t>
            </a:r>
            <a:r>
              <a:rPr lang="en-US" b="1" dirty="0" smtClean="0">
                <a:solidFill>
                  <a:srgbClr val="C00000"/>
                </a:solidFill>
                <a:latin typeface="Courier New" pitchFamily="49" charset="0"/>
                <a:cs typeface="Courier New" pitchFamily="49" charset="0"/>
              </a:rPr>
              <a:t>(); </a:t>
            </a:r>
            <a:r>
              <a:rPr lang="en-US" b="1" dirty="0" smtClean="0">
                <a:solidFill>
                  <a:srgbClr val="00B050"/>
                </a:solidFill>
                <a:latin typeface="Courier New" pitchFamily="49" charset="0"/>
                <a:cs typeface="Courier New" pitchFamily="49" charset="0"/>
              </a:rPr>
              <a:t>// Part-specific</a:t>
            </a:r>
          </a:p>
          <a:p>
            <a:r>
              <a:rPr lang="en-US" b="1" dirty="0" smtClean="0">
                <a:solidFill>
                  <a:srgbClr val="C00000"/>
                </a:solidFill>
                <a:latin typeface="Courier New" pitchFamily="49" charset="0"/>
                <a:cs typeface="Courier New" pitchFamily="49" charset="0"/>
              </a:rPr>
              <a:t>	... &lt;other Part behaviors&gt;</a:t>
            </a:r>
          </a:p>
          <a:p>
            <a:r>
              <a:rPr lang="en-US" dirty="0" smtClean="0">
                <a:latin typeface="Courier New" pitchFamily="49" charset="0"/>
                <a:cs typeface="Courier New" pitchFamily="49" charset="0"/>
              </a:rPr>
              <a:t>}</a:t>
            </a:r>
          </a:p>
        </p:txBody>
      </p:sp>
      <p:sp>
        <p:nvSpPr>
          <p:cNvPr id="4" name="TextBox 3"/>
          <p:cNvSpPr txBox="1"/>
          <p:nvPr/>
        </p:nvSpPr>
        <p:spPr>
          <a:xfrm>
            <a:off x="457200" y="4876800"/>
            <a:ext cx="8153400" cy="1938992"/>
          </a:xfrm>
          <a:prstGeom prst="rect">
            <a:avLst/>
          </a:prstGeom>
          <a:noFill/>
        </p:spPr>
        <p:txBody>
          <a:bodyPr wrap="square" rtlCol="0">
            <a:spAutoFit/>
          </a:bodyPr>
          <a:lstStyle/>
          <a:p>
            <a:r>
              <a:rPr lang="en-US" sz="2400" dirty="0" smtClean="0">
                <a:solidFill>
                  <a:srgbClr val="5600AC"/>
                </a:solidFill>
              </a:rPr>
              <a:t>Exercise: </a:t>
            </a:r>
            <a:r>
              <a:rPr lang="en-US" sz="2400" b="1" i="1" dirty="0" smtClean="0">
                <a:solidFill>
                  <a:srgbClr val="5600AC"/>
                </a:solidFill>
              </a:rPr>
              <a:t>Decide: </a:t>
            </a:r>
            <a:r>
              <a:rPr lang="en-US" sz="2400" dirty="0" smtClean="0">
                <a:solidFill>
                  <a:srgbClr val="5600AC"/>
                </a:solidFill>
              </a:rPr>
              <a:t>Should/can Component be defined as an </a:t>
            </a:r>
            <a:r>
              <a:rPr lang="en-US" sz="2400" b="1" dirty="0" smtClean="0">
                <a:solidFill>
                  <a:srgbClr val="5600AC"/>
                </a:solidFill>
              </a:rPr>
              <a:t>Interface</a:t>
            </a:r>
            <a:r>
              <a:rPr lang="en-US" sz="2400" dirty="0">
                <a:solidFill>
                  <a:srgbClr val="5600AC"/>
                </a:solidFill>
              </a:rPr>
              <a:t> </a:t>
            </a:r>
            <a:r>
              <a:rPr lang="en-US" sz="2400" dirty="0" smtClean="0">
                <a:solidFill>
                  <a:srgbClr val="5600AC"/>
                </a:solidFill>
              </a:rPr>
              <a:t>rather than an </a:t>
            </a:r>
            <a:r>
              <a:rPr lang="en-US" sz="2400" b="1" dirty="0" smtClean="0">
                <a:solidFill>
                  <a:srgbClr val="5600AC"/>
                </a:solidFill>
              </a:rPr>
              <a:t>Abstract Class</a:t>
            </a:r>
            <a:r>
              <a:rPr lang="en-US" sz="2400" dirty="0" smtClean="0">
                <a:solidFill>
                  <a:srgbClr val="5600AC"/>
                </a:solidFill>
              </a:rPr>
              <a:t>?  </a:t>
            </a:r>
            <a:r>
              <a:rPr lang="en-US" sz="2400" b="1" i="1" dirty="0" smtClean="0">
                <a:solidFill>
                  <a:srgbClr val="5600AC"/>
                </a:solidFill>
              </a:rPr>
              <a:t>Explain </a:t>
            </a:r>
            <a:r>
              <a:rPr lang="en-US" sz="2400" dirty="0" smtClean="0">
                <a:solidFill>
                  <a:srgbClr val="5600AC"/>
                </a:solidFill>
              </a:rPr>
              <a:t>your answer.</a:t>
            </a:r>
            <a:br>
              <a:rPr lang="en-US" sz="2400" dirty="0" smtClean="0">
                <a:solidFill>
                  <a:srgbClr val="5600AC"/>
                </a:solidFill>
              </a:rPr>
            </a:br>
            <a:r>
              <a:rPr lang="en-US" sz="2400" dirty="0" smtClean="0">
                <a:solidFill>
                  <a:srgbClr val="5600AC"/>
                </a:solidFill>
              </a:rPr>
              <a:t/>
            </a:r>
            <a:br>
              <a:rPr lang="en-US" sz="2400" dirty="0" smtClean="0">
                <a:solidFill>
                  <a:srgbClr val="5600AC"/>
                </a:solidFill>
              </a:rPr>
            </a:br>
            <a:endParaRPr lang="en-US" sz="2400" dirty="0">
              <a:solidFill>
                <a:srgbClr val="5600AC"/>
              </a:solidFill>
            </a:endParaRPr>
          </a:p>
        </p:txBody>
      </p:sp>
    </p:spTree>
    <p:extLst>
      <p:ext uri="{BB962C8B-B14F-4D97-AF65-F5344CB8AC3E}">
        <p14:creationId xmlns:p14="http://schemas.microsoft.com/office/powerpoint/2010/main" val="1091861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81000"/>
            <a:ext cx="8534400" cy="6247864"/>
          </a:xfrm>
          <a:prstGeom prst="rect">
            <a:avLst/>
          </a:prstGeom>
          <a:noFill/>
          <a:ln w="50800">
            <a:noFill/>
          </a:ln>
        </p:spPr>
        <p:txBody>
          <a:bodyPr wrap="square" rtlCol="0">
            <a:spAutoFit/>
          </a:bodyPr>
          <a:lstStyle/>
          <a:p>
            <a:r>
              <a:rPr lang="en-US" sz="2000" b="1" dirty="0" smtClean="0">
                <a:latin typeface="Courier New" pitchFamily="49" charset="0"/>
                <a:cs typeface="Courier New" pitchFamily="49" charset="0"/>
              </a:rPr>
              <a:t>public class </a:t>
            </a:r>
            <a:r>
              <a:rPr lang="en-US" sz="2000" b="1" dirty="0" smtClean="0">
                <a:solidFill>
                  <a:srgbClr val="0070C0"/>
                </a:solidFill>
                <a:latin typeface="Courier New" pitchFamily="49" charset="0"/>
                <a:cs typeface="Courier New" pitchFamily="49" charset="0"/>
              </a:rPr>
              <a:t>Composite</a:t>
            </a:r>
            <a:r>
              <a:rPr lang="en-US" sz="2000" b="1" dirty="0" smtClean="0">
                <a:latin typeface="Courier New" pitchFamily="49" charset="0"/>
                <a:cs typeface="Courier New" pitchFamily="49" charset="0"/>
              </a:rPr>
              <a:t> implements Component{</a:t>
            </a:r>
          </a:p>
          <a:p>
            <a:r>
              <a:rPr lang="en-US" sz="2000" b="1" dirty="0" smtClean="0">
                <a:latin typeface="Courier New" pitchFamily="49" charset="0"/>
                <a:cs typeface="Courier New" pitchFamily="49" charset="0"/>
              </a:rPr>
              <a:t>	private String name;</a:t>
            </a:r>
          </a:p>
          <a:p>
            <a:r>
              <a:rPr lang="en-US" sz="2000" b="1" dirty="0" smtClean="0">
                <a:latin typeface="Courier New" pitchFamily="49" charset="0"/>
                <a:cs typeface="Courier New" pitchFamily="49" charset="0"/>
              </a:rPr>
              <a:t>	private double price;</a:t>
            </a:r>
          </a:p>
          <a:p>
            <a:r>
              <a:rPr lang="en-US" sz="2000" b="1" dirty="0" smtClean="0">
                <a:latin typeface="Courier New" pitchFamily="49" charset="0"/>
                <a:cs typeface="Courier New" pitchFamily="49" charset="0"/>
              </a:rPr>
              <a:t>	private List&lt;Component&gt; components;</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	Composite (String name, double </a:t>
            </a:r>
            <a:r>
              <a:rPr lang="en-US" sz="2000" b="1" dirty="0" err="1" smtClean="0">
                <a:latin typeface="Courier New" pitchFamily="49" charset="0"/>
                <a:cs typeface="Courier New" pitchFamily="49" charset="0"/>
              </a:rPr>
              <a:t>basePrice</a:t>
            </a:r>
            <a:r>
              <a:rPr lang="en-US" sz="2000" b="1" dirty="0" smtClean="0">
                <a:latin typeface="Courier New" pitchFamily="49" charset="0"/>
                <a:cs typeface="Courier New" pitchFamily="49" charset="0"/>
              </a:rPr>
              <a:t>) {</a:t>
            </a:r>
          </a:p>
          <a:p>
            <a:r>
              <a:rPr lang="en-US" sz="2000" b="1" dirty="0" smtClean="0">
                <a:latin typeface="Courier New" pitchFamily="49" charset="0"/>
                <a:cs typeface="Courier New" pitchFamily="49" charset="0"/>
              </a:rPr>
              <a:t>		// </a:t>
            </a:r>
            <a:r>
              <a:rPr lang="en-US" sz="2000" b="1" dirty="0" err="1" smtClean="0">
                <a:latin typeface="Courier New" pitchFamily="49" charset="0"/>
                <a:cs typeface="Courier New" pitchFamily="49" charset="0"/>
              </a:rPr>
              <a:t>ctor</a:t>
            </a:r>
            <a:r>
              <a:rPr lang="en-US" sz="2000" b="1" dirty="0" smtClean="0">
                <a:latin typeface="Courier New" pitchFamily="49" charset="0"/>
                <a:cs typeface="Courier New" pitchFamily="49" charset="0"/>
              </a:rPr>
              <a:t> details</a:t>
            </a:r>
          </a:p>
          <a:p>
            <a:r>
              <a:rPr lang="en-US" sz="2000" b="1" dirty="0" smtClean="0">
                <a:latin typeface="Courier New" pitchFamily="49" charset="0"/>
                <a:cs typeface="Courier New" pitchFamily="49" charset="0"/>
              </a:rPr>
              <a:t>		</a:t>
            </a:r>
            <a:r>
              <a:rPr lang="en-US" sz="2000" b="1" dirty="0" smtClean="0">
                <a:solidFill>
                  <a:srgbClr val="0070C0"/>
                </a:solidFill>
                <a:latin typeface="Courier New" pitchFamily="49" charset="0"/>
                <a:cs typeface="Courier New" pitchFamily="49" charset="0"/>
              </a:rPr>
              <a:t>components = new </a:t>
            </a:r>
            <a:r>
              <a:rPr lang="en-US" sz="2000" b="1" dirty="0" err="1" smtClean="0">
                <a:solidFill>
                  <a:srgbClr val="0070C0"/>
                </a:solidFill>
                <a:latin typeface="Courier New" pitchFamily="49" charset="0"/>
                <a:cs typeface="Courier New" pitchFamily="49" charset="0"/>
              </a:rPr>
              <a:t>ArrayList</a:t>
            </a:r>
            <a:r>
              <a:rPr lang="en-US" sz="2000" b="1" dirty="0" smtClean="0">
                <a:solidFill>
                  <a:srgbClr val="0070C0"/>
                </a:solidFill>
                <a:latin typeface="Courier New" pitchFamily="49" charset="0"/>
                <a:cs typeface="Courier New" pitchFamily="49" charset="0"/>
              </a:rPr>
              <a:t>&lt;Component&gt;();</a:t>
            </a:r>
          </a:p>
          <a:p>
            <a:r>
              <a:rPr lang="en-US" sz="2000" b="1" dirty="0" smtClean="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b="1" dirty="0" smtClean="0">
                <a:solidFill>
                  <a:srgbClr val="00B050"/>
                </a:solidFill>
                <a:latin typeface="Courier New" pitchFamily="49" charset="0"/>
                <a:cs typeface="Courier New" pitchFamily="49" charset="0"/>
              </a:rPr>
              <a:t>// essential Composite behaviors:</a:t>
            </a:r>
          </a:p>
          <a:p>
            <a:r>
              <a:rPr lang="en-US" sz="2000" b="1" dirty="0" smtClean="0">
                <a:latin typeface="Courier New" pitchFamily="49" charset="0"/>
                <a:cs typeface="Courier New" pitchFamily="49" charset="0"/>
              </a:rPr>
              <a:t>	</a:t>
            </a:r>
            <a:r>
              <a:rPr lang="en-US" sz="2000" b="1" dirty="0" smtClean="0">
                <a:solidFill>
                  <a:srgbClr val="0070C0"/>
                </a:solidFill>
                <a:latin typeface="Courier New" pitchFamily="49" charset="0"/>
                <a:cs typeface="Courier New" pitchFamily="49" charset="0"/>
              </a:rPr>
              <a:t>public void add(Component c) {</a:t>
            </a:r>
          </a:p>
          <a:p>
            <a:r>
              <a:rPr lang="en-US" sz="2000" b="1" dirty="0" smtClean="0">
                <a:solidFill>
                  <a:srgbClr val="0070C0"/>
                </a:solidFill>
                <a:latin typeface="Courier New" pitchFamily="49" charset="0"/>
                <a:cs typeface="Courier New" pitchFamily="49" charset="0"/>
              </a:rPr>
              <a:t>		</a:t>
            </a:r>
            <a:r>
              <a:rPr lang="en-US" sz="2000" b="1" dirty="0" err="1" smtClean="0">
                <a:solidFill>
                  <a:srgbClr val="0070C0"/>
                </a:solidFill>
                <a:latin typeface="Courier New" pitchFamily="49" charset="0"/>
                <a:cs typeface="Courier New" pitchFamily="49" charset="0"/>
              </a:rPr>
              <a:t>components.add</a:t>
            </a:r>
            <a:r>
              <a:rPr lang="en-US" sz="2000" b="1" dirty="0" smtClean="0">
                <a:solidFill>
                  <a:srgbClr val="0070C0"/>
                </a:solidFill>
                <a:latin typeface="Courier New" pitchFamily="49" charset="0"/>
                <a:cs typeface="Courier New" pitchFamily="49" charset="0"/>
              </a:rPr>
              <a:t>(c);</a:t>
            </a:r>
          </a:p>
          <a:p>
            <a:r>
              <a:rPr lang="en-US" sz="2000" b="1" dirty="0" smtClean="0">
                <a:solidFill>
                  <a:srgbClr val="0070C0"/>
                </a:solidFill>
                <a:latin typeface="Courier New" pitchFamily="49" charset="0"/>
                <a:cs typeface="Courier New" pitchFamily="49" charset="0"/>
              </a:rPr>
              <a:t>	}</a:t>
            </a:r>
          </a:p>
          <a:p>
            <a:r>
              <a:rPr lang="en-US" sz="2000" b="1" dirty="0" smtClean="0">
                <a:solidFill>
                  <a:srgbClr val="0070C0"/>
                </a:solidFill>
                <a:latin typeface="Courier New" pitchFamily="49" charset="0"/>
                <a:cs typeface="Courier New" pitchFamily="49" charset="0"/>
              </a:rPr>
              <a:t>	public void remove (Component c){</a:t>
            </a:r>
          </a:p>
          <a:p>
            <a:r>
              <a:rPr lang="en-US" sz="2000" b="1" dirty="0" smtClean="0">
                <a:solidFill>
                  <a:srgbClr val="0070C0"/>
                </a:solidFill>
                <a:latin typeface="Courier New" pitchFamily="49" charset="0"/>
                <a:cs typeface="Courier New" pitchFamily="49" charset="0"/>
              </a:rPr>
              <a:t>		</a:t>
            </a:r>
            <a:r>
              <a:rPr lang="en-US" sz="2000" b="1" dirty="0" err="1" smtClean="0">
                <a:solidFill>
                  <a:srgbClr val="0070C0"/>
                </a:solidFill>
                <a:latin typeface="Courier New" pitchFamily="49" charset="0"/>
                <a:cs typeface="Courier New" pitchFamily="49" charset="0"/>
              </a:rPr>
              <a:t>components.remove</a:t>
            </a:r>
            <a:r>
              <a:rPr lang="en-US" sz="2000" b="1" dirty="0" smtClean="0">
                <a:solidFill>
                  <a:srgbClr val="0070C0"/>
                </a:solidFill>
                <a:latin typeface="Courier New" pitchFamily="49" charset="0"/>
                <a:cs typeface="Courier New" pitchFamily="49" charset="0"/>
              </a:rPr>
              <a:t>(c);</a:t>
            </a:r>
          </a:p>
          <a:p>
            <a:r>
              <a:rPr lang="en-US" sz="2000" b="1" dirty="0" smtClean="0">
                <a:solidFill>
                  <a:srgbClr val="0070C0"/>
                </a:solidFill>
                <a:latin typeface="Courier New" pitchFamily="49" charset="0"/>
                <a:cs typeface="Courier New" pitchFamily="49" charset="0"/>
              </a:rPr>
              <a:t>	}</a:t>
            </a:r>
          </a:p>
          <a:p>
            <a:r>
              <a:rPr lang="en-US" sz="2000" b="1" dirty="0" smtClean="0">
                <a:solidFill>
                  <a:srgbClr val="0070C0"/>
                </a:solidFill>
                <a:latin typeface="Courier New" pitchFamily="49" charset="0"/>
                <a:cs typeface="Courier New" pitchFamily="49" charset="0"/>
              </a:rPr>
              <a:t>	public List&lt;Component&gt; </a:t>
            </a:r>
            <a:r>
              <a:rPr lang="en-US" sz="2000" b="1" dirty="0" err="1" smtClean="0">
                <a:solidFill>
                  <a:srgbClr val="0070C0"/>
                </a:solidFill>
                <a:latin typeface="Courier New" pitchFamily="49" charset="0"/>
                <a:cs typeface="Courier New" pitchFamily="49" charset="0"/>
              </a:rPr>
              <a:t>getChildren</a:t>
            </a:r>
            <a:r>
              <a:rPr lang="en-US" sz="2000" b="1" dirty="0" smtClean="0">
                <a:solidFill>
                  <a:srgbClr val="0070C0"/>
                </a:solidFill>
                <a:latin typeface="Courier New" pitchFamily="49" charset="0"/>
                <a:cs typeface="Courier New" pitchFamily="49" charset="0"/>
              </a:rPr>
              <a:t>() {</a:t>
            </a:r>
            <a:br>
              <a:rPr lang="en-US" sz="2000" b="1" dirty="0" smtClean="0">
                <a:solidFill>
                  <a:srgbClr val="0070C0"/>
                </a:solidFill>
                <a:latin typeface="Courier New" pitchFamily="49" charset="0"/>
                <a:cs typeface="Courier New" pitchFamily="49" charset="0"/>
              </a:rPr>
            </a:br>
            <a:r>
              <a:rPr lang="en-US" sz="2000" dirty="0" smtClean="0">
                <a:solidFill>
                  <a:srgbClr val="0070C0"/>
                </a:solidFill>
                <a:latin typeface="Courier New" pitchFamily="49" charset="0"/>
                <a:cs typeface="Courier New" pitchFamily="49" charset="0"/>
              </a:rPr>
              <a:t> 		</a:t>
            </a:r>
            <a:r>
              <a:rPr lang="en-US" sz="2000" b="1" dirty="0" smtClean="0">
                <a:solidFill>
                  <a:srgbClr val="0070C0"/>
                </a:solidFill>
                <a:latin typeface="Courier New" pitchFamily="49" charset="0"/>
                <a:cs typeface="Courier New" pitchFamily="49" charset="0"/>
              </a:rPr>
              <a:t>return components;</a:t>
            </a:r>
            <a:r>
              <a:rPr lang="en-US" sz="2000" dirty="0" smtClean="0">
                <a:solidFill>
                  <a:srgbClr val="0070C0"/>
                </a:solidFill>
                <a:latin typeface="Courier New" pitchFamily="49" charset="0"/>
                <a:cs typeface="Courier New" pitchFamily="49" charset="0"/>
              </a:rPr>
              <a:t/>
            </a:r>
            <a:br>
              <a:rPr lang="en-US" sz="2000" dirty="0" smtClean="0">
                <a:solidFill>
                  <a:srgbClr val="0070C0"/>
                </a:solidFill>
                <a:latin typeface="Courier New" pitchFamily="49" charset="0"/>
                <a:cs typeface="Courier New" pitchFamily="49" charset="0"/>
              </a:rPr>
            </a:br>
            <a:r>
              <a:rPr lang="en-US" sz="2000" dirty="0" smtClean="0">
                <a:solidFill>
                  <a:srgbClr val="0070C0"/>
                </a:solidFill>
                <a:latin typeface="Courier New" pitchFamily="49" charset="0"/>
                <a:cs typeface="Courier New" pitchFamily="49" charset="0"/>
              </a:rPr>
              <a:t>	</a:t>
            </a:r>
            <a:r>
              <a:rPr lang="en-US" sz="2000" b="1" dirty="0" smtClean="0">
                <a:solidFill>
                  <a:srgbClr val="0070C0"/>
                </a:solidFill>
                <a:latin typeface="Courier New" pitchFamily="49" charset="0"/>
                <a:cs typeface="Courier New" pitchFamily="49" charset="0"/>
              </a:rPr>
              <a:t>}</a:t>
            </a: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786841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79249"/>
            <a:ext cx="7696200" cy="5032147"/>
          </a:xfrm>
          <a:prstGeom prst="rect">
            <a:avLst/>
          </a:prstGeom>
          <a:noFill/>
          <a:ln w="38100">
            <a:noFill/>
          </a:ln>
        </p:spPr>
        <p:txBody>
          <a:bodyPr wrap="square" rtlCol="0">
            <a:spAutoFit/>
          </a:bodyPr>
          <a:lstStyle/>
          <a:p>
            <a:r>
              <a:rPr lang="en-US" sz="1900" b="1" dirty="0" smtClean="0">
                <a:solidFill>
                  <a:srgbClr val="0070C0"/>
                </a:solidFill>
                <a:latin typeface="Courier New" pitchFamily="49" charset="0"/>
                <a:cs typeface="Courier New" pitchFamily="49" charset="0"/>
              </a:rPr>
              <a:t>...public class Composite implements Component{</a:t>
            </a:r>
          </a:p>
          <a:p>
            <a:r>
              <a:rPr lang="en-US" sz="1900" b="1" dirty="0" smtClean="0">
                <a:latin typeface="Courier New" pitchFamily="49" charset="0"/>
                <a:cs typeface="Courier New" pitchFamily="49" charset="0"/>
              </a:rPr>
              <a:t>...continued from previous slide	</a:t>
            </a:r>
            <a:endParaRPr lang="en-US" sz="1900" dirty="0" smtClean="0">
              <a:latin typeface="Courier New" pitchFamily="49" charset="0"/>
              <a:cs typeface="Courier New" pitchFamily="49" charset="0"/>
            </a:endParaRPr>
          </a:p>
          <a:p>
            <a:r>
              <a:rPr lang="en-US" sz="1900" b="1" dirty="0" smtClean="0">
                <a:latin typeface="Courier New" pitchFamily="49" charset="0"/>
                <a:cs typeface="Courier New" pitchFamily="49" charset="0"/>
              </a:rPr>
              <a:t>	</a:t>
            </a:r>
            <a:br>
              <a:rPr lang="en-US" sz="1900" b="1" dirty="0" smtClean="0">
                <a:latin typeface="Courier New" pitchFamily="49" charset="0"/>
                <a:cs typeface="Courier New" pitchFamily="49" charset="0"/>
              </a:rPr>
            </a:br>
            <a:r>
              <a:rPr lang="en-US" sz="1900" b="1" dirty="0" smtClean="0">
                <a:latin typeface="Courier New" pitchFamily="49" charset="0"/>
                <a:cs typeface="Courier New" pitchFamily="49" charset="0"/>
              </a:rPr>
              <a:t>// context-specific behavior</a:t>
            </a:r>
          </a:p>
          <a:p>
            <a:r>
              <a:rPr lang="en-US" sz="2000" b="1" dirty="0" smtClean="0">
                <a:latin typeface="Courier New" pitchFamily="49" charset="0"/>
                <a:cs typeface="Courier New" pitchFamily="49" charset="0"/>
              </a:rPr>
              <a:t>public double </a:t>
            </a:r>
            <a:r>
              <a:rPr lang="en-US" sz="2000" b="1" dirty="0" err="1" smtClean="0">
                <a:latin typeface="Courier New" pitchFamily="49" charset="0"/>
                <a:cs typeface="Courier New" pitchFamily="49" charset="0"/>
              </a:rPr>
              <a:t>getPrice</a:t>
            </a:r>
            <a:r>
              <a:rPr lang="en-US" sz="2000" b="1" dirty="0" smtClean="0">
                <a:latin typeface="Courier New" pitchFamily="49" charset="0"/>
                <a:cs typeface="Courier New" pitchFamily="49" charset="0"/>
              </a:rPr>
              <a:t>() {</a:t>
            </a:r>
          </a:p>
          <a:p>
            <a:r>
              <a:rPr lang="en-US" sz="2000" b="1" dirty="0" smtClean="0">
                <a:latin typeface="Courier New" pitchFamily="49" charset="0"/>
                <a:cs typeface="Courier New" pitchFamily="49" charset="0"/>
              </a:rPr>
              <a:t>		double </a:t>
            </a:r>
            <a:r>
              <a:rPr lang="en-US" sz="2000" b="1" dirty="0" err="1" smtClean="0">
                <a:latin typeface="Courier New" pitchFamily="49" charset="0"/>
                <a:cs typeface="Courier New" pitchFamily="49" charset="0"/>
              </a:rPr>
              <a:t>compositePrice</a:t>
            </a:r>
            <a:r>
              <a:rPr lang="en-US" sz="2000" b="1" dirty="0" smtClean="0">
                <a:latin typeface="Courier New" pitchFamily="49" charset="0"/>
                <a:cs typeface="Courier New" pitchFamily="49" charset="0"/>
              </a:rPr>
              <a:t> = price;</a:t>
            </a:r>
          </a:p>
          <a:p>
            <a:r>
              <a:rPr lang="nn-NO" sz="2000" b="1" dirty="0" smtClean="0">
                <a:latin typeface="Courier New" pitchFamily="49" charset="0"/>
                <a:cs typeface="Courier New" pitchFamily="49" charset="0"/>
              </a:rPr>
              <a:t>		for( Component c: components ){</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compositePrice</a:t>
            </a:r>
            <a:r>
              <a:rPr lang="en-US" sz="2000" b="1" dirty="0" smtClean="0">
                <a:latin typeface="Courier New" pitchFamily="49" charset="0"/>
                <a:cs typeface="Courier New" pitchFamily="49" charset="0"/>
              </a:rPr>
              <a:t> += 					  </a:t>
            </a:r>
            <a:r>
              <a:rPr lang="en-US" sz="2000" b="1" dirty="0" err="1" smtClean="0">
                <a:solidFill>
                  <a:srgbClr val="5600AC"/>
                </a:solidFill>
                <a:latin typeface="Courier New" pitchFamily="49" charset="0"/>
                <a:cs typeface="Courier New" pitchFamily="49" charset="0"/>
              </a:rPr>
              <a:t>c.getPrice</a:t>
            </a:r>
            <a:r>
              <a:rPr lang="en-US" sz="2000" b="1" dirty="0" smtClean="0">
                <a:solidFill>
                  <a:srgbClr val="5600AC"/>
                </a:solidFill>
                <a:latin typeface="Courier New" pitchFamily="49" charset="0"/>
                <a:cs typeface="Courier New" pitchFamily="49" charset="0"/>
              </a:rPr>
              <a:t>();</a:t>
            </a:r>
          </a:p>
          <a:p>
            <a:r>
              <a:rPr lang="en-US" sz="2000" b="1" dirty="0" smtClean="0">
                <a:latin typeface="Courier New" pitchFamily="49" charset="0"/>
                <a:cs typeface="Courier New" pitchFamily="49" charset="0"/>
              </a:rPr>
              <a:t>		}</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		return </a:t>
            </a:r>
            <a:r>
              <a:rPr lang="en-US" sz="2000" b="1" dirty="0" err="1" smtClean="0">
                <a:latin typeface="Courier New" pitchFamily="49" charset="0"/>
                <a:cs typeface="Courier New" pitchFamily="49" charset="0"/>
              </a:rPr>
              <a:t>compositePrice</a:t>
            </a:r>
            <a:r>
              <a:rPr lang="en-US" sz="2000" b="1" dirty="0" smtClean="0">
                <a:latin typeface="Courier New" pitchFamily="49" charset="0"/>
                <a:cs typeface="Courier New" pitchFamily="49" charset="0"/>
              </a:rPr>
              <a:t> ;</a:t>
            </a:r>
          </a:p>
          <a:p>
            <a:r>
              <a:rPr lang="en-US" sz="2000" b="1" dirty="0" smtClean="0">
                <a:latin typeface="Courier New" pitchFamily="49" charset="0"/>
                <a:cs typeface="Courier New" pitchFamily="49" charset="0"/>
              </a:rPr>
              <a:t>	}</a:t>
            </a:r>
          </a:p>
          <a:p>
            <a:endParaRPr lang="en-US" sz="1900" b="1" dirty="0" smtClean="0">
              <a:latin typeface="Courier New" pitchFamily="49" charset="0"/>
              <a:cs typeface="Courier New" pitchFamily="49" charset="0"/>
            </a:endParaRPr>
          </a:p>
          <a:p>
            <a:r>
              <a:rPr lang="en-US" sz="1900" b="1" dirty="0" smtClean="0">
                <a:latin typeface="Courier New" pitchFamily="49" charset="0"/>
                <a:cs typeface="Courier New" pitchFamily="49" charset="0"/>
              </a:rPr>
              <a:t>	</a:t>
            </a:r>
          </a:p>
          <a:p>
            <a:r>
              <a:rPr lang="en-US" sz="1900" b="1" dirty="0" smtClean="0">
                <a:latin typeface="Courier New" pitchFamily="49" charset="0"/>
                <a:cs typeface="Courier New" pitchFamily="49" charset="0"/>
              </a:rPr>
              <a:t>}</a:t>
            </a:r>
          </a:p>
          <a:p>
            <a:endParaRPr lang="en-US" sz="800" b="1" dirty="0">
              <a:latin typeface="Courier New" pitchFamily="49" charset="0"/>
              <a:cs typeface="Courier New" pitchFamily="49" charset="0"/>
            </a:endParaRPr>
          </a:p>
        </p:txBody>
      </p:sp>
    </p:spTree>
    <p:extLst>
      <p:ext uri="{BB962C8B-B14F-4D97-AF65-F5344CB8AC3E}">
        <p14:creationId xmlns:p14="http://schemas.microsoft.com/office/powerpoint/2010/main" val="4057579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6934200" cy="5693866"/>
          </a:xfrm>
          <a:prstGeom prst="rect">
            <a:avLst/>
          </a:prstGeom>
          <a:noFill/>
          <a:ln w="0">
            <a:noFill/>
          </a:ln>
        </p:spPr>
        <p:txBody>
          <a:bodyPr wrap="square" rtlCol="0">
            <a:spAutoFit/>
          </a:bodyPr>
          <a:lstStyle/>
          <a:p>
            <a:r>
              <a:rPr lang="en-US" sz="1400" b="1" dirty="0" smtClean="0">
                <a:latin typeface="Courier New" pitchFamily="49" charset="0"/>
                <a:cs typeface="Courier New" pitchFamily="49" charset="0"/>
              </a:rPr>
              <a:t>public class Part implements Component{ // Part is a “Leaf”</a:t>
            </a:r>
          </a:p>
          <a:p>
            <a:r>
              <a:rPr lang="en-US" sz="1400" b="1" dirty="0" smtClean="0">
                <a:latin typeface="Courier New" pitchFamily="49" charset="0"/>
                <a:cs typeface="Courier New" pitchFamily="49" charset="0"/>
              </a:rPr>
              <a:t>	private String name;</a:t>
            </a:r>
          </a:p>
          <a:p>
            <a:r>
              <a:rPr lang="en-US" sz="1400" b="1" dirty="0" smtClean="0">
                <a:latin typeface="Courier New" pitchFamily="49" charset="0"/>
                <a:cs typeface="Courier New" pitchFamily="49" charset="0"/>
              </a:rPr>
              <a:t>	private double price;</a:t>
            </a:r>
          </a:p>
          <a:p>
            <a:r>
              <a:rPr lang="en-US" sz="1400" b="1" dirty="0" smtClean="0">
                <a:latin typeface="Courier New" pitchFamily="49" charset="0"/>
                <a:cs typeface="Courier New" pitchFamily="49" charset="0"/>
              </a:rPr>
              <a:t>	</a:t>
            </a:r>
            <a:endParaRPr lang="en-US" sz="1400" dirty="0" smtClean="0">
              <a:latin typeface="Courier New" pitchFamily="49" charset="0"/>
              <a:cs typeface="Courier New" pitchFamily="49" charset="0"/>
            </a:endParaRPr>
          </a:p>
          <a:p>
            <a:r>
              <a:rPr lang="en-US" sz="1400" dirty="0" smtClean="0">
                <a:latin typeface="Courier New" pitchFamily="49" charset="0"/>
                <a:cs typeface="Courier New" pitchFamily="49" charset="0"/>
              </a:rPr>
              <a:t>	</a:t>
            </a:r>
            <a:r>
              <a:rPr lang="en-US" sz="1400" b="1" dirty="0" smtClean="0">
                <a:latin typeface="Courier New" pitchFamily="49" charset="0"/>
                <a:cs typeface="Courier New" pitchFamily="49" charset="0"/>
              </a:rPr>
              <a:t>Part(String name, double price) {</a:t>
            </a:r>
          </a:p>
          <a:p>
            <a:r>
              <a:rPr lang="en-US" sz="1400" b="1" dirty="0" smtClean="0">
                <a:latin typeface="Courier New" pitchFamily="49" charset="0"/>
                <a:cs typeface="Courier New" pitchFamily="49" charset="0"/>
              </a:rPr>
              <a:t>		this.name = name;</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this.price</a:t>
            </a:r>
            <a:r>
              <a:rPr lang="en-US" sz="1400" b="1" dirty="0" smtClean="0">
                <a:latin typeface="Courier New" pitchFamily="49" charset="0"/>
                <a:cs typeface="Courier New" pitchFamily="49" charset="0"/>
              </a:rPr>
              <a:t> = price;</a:t>
            </a:r>
          </a:p>
          <a:p>
            <a:r>
              <a:rPr lang="en-US" sz="1400" dirty="0" smtClean="0">
                <a:latin typeface="Courier New" pitchFamily="49" charset="0"/>
                <a:cs typeface="Courier New" pitchFamily="49" charset="0"/>
              </a:rPr>
              <a:t>	</a:t>
            </a:r>
            <a:r>
              <a:rPr lang="en-US" sz="1400" b="1" dirty="0" smtClean="0">
                <a:latin typeface="Courier New" pitchFamily="49" charset="0"/>
                <a:cs typeface="Courier New" pitchFamily="49" charset="0"/>
              </a:rPr>
              <a:t>}</a:t>
            </a:r>
          </a:p>
          <a:p>
            <a:endParaRPr lang="en-US" sz="1400" b="1" dirty="0" smtClean="0">
              <a:latin typeface="Courier New" pitchFamily="49" charset="0"/>
              <a:cs typeface="Courier New" pitchFamily="49" charset="0"/>
            </a:endParaRPr>
          </a:p>
          <a:p>
            <a:r>
              <a:rPr lang="en-US" sz="1400" b="1" dirty="0" smtClean="0">
                <a:solidFill>
                  <a:srgbClr val="5600AC"/>
                </a:solidFill>
                <a:latin typeface="Courier New" pitchFamily="49" charset="0"/>
                <a:cs typeface="Courier New" pitchFamily="49" charset="0"/>
              </a:rPr>
              <a:t>	// Composite-related behaviors</a:t>
            </a:r>
          </a:p>
          <a:p>
            <a:r>
              <a:rPr lang="en-US" sz="1400" b="1" dirty="0" smtClean="0">
                <a:solidFill>
                  <a:srgbClr val="5600AC"/>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public void add(Component c) {</a:t>
            </a:r>
          </a:p>
          <a:p>
            <a:r>
              <a:rPr lang="en-US" sz="1400" dirty="0" smtClean="0">
                <a:solidFill>
                  <a:srgbClr val="0070C0"/>
                </a:solidFill>
                <a:latin typeface="Courier New" pitchFamily="49" charset="0"/>
                <a:cs typeface="Courier New" pitchFamily="49" charset="0"/>
              </a:rPr>
              <a:t> 	// what should we do here??</a:t>
            </a:r>
          </a:p>
          <a:p>
            <a:r>
              <a:rPr lang="en-US" sz="1400" dirty="0" smtClean="0">
                <a:solidFill>
                  <a:srgbClr val="0070C0"/>
                </a:solidFill>
                <a:latin typeface="Courier New" pitchFamily="49" charset="0"/>
                <a:cs typeface="Courier New" pitchFamily="49" charset="0"/>
              </a:rPr>
              <a:t>	// do nothing? Throw exception? Return a true/false?</a:t>
            </a:r>
          </a:p>
          <a:p>
            <a:r>
              <a:rPr lang="en-US" sz="1400" dirty="0" smtClean="0">
                <a:solidFill>
                  <a:srgbClr val="0070C0"/>
                </a:solidFill>
                <a:latin typeface="Courier New" pitchFamily="49" charset="0"/>
                <a:cs typeface="Courier New" pitchFamily="49" charset="0"/>
              </a:rPr>
              <a:t>	}</a:t>
            </a:r>
          </a:p>
          <a:p>
            <a:endParaRPr lang="en-US" sz="1400" dirty="0" smtClean="0">
              <a:solidFill>
                <a:srgbClr val="0070C0"/>
              </a:solidFill>
              <a:latin typeface="Courier New" pitchFamily="49" charset="0"/>
              <a:cs typeface="Courier New" pitchFamily="49" charset="0"/>
            </a:endParaRPr>
          </a:p>
          <a:p>
            <a:r>
              <a:rPr lang="en-US" sz="1400" b="1" dirty="0" smtClean="0">
                <a:solidFill>
                  <a:srgbClr val="0070C0"/>
                </a:solidFill>
                <a:latin typeface="Courier New" pitchFamily="49" charset="0"/>
                <a:cs typeface="Courier New" pitchFamily="49" charset="0"/>
              </a:rPr>
              <a:t>	public void remove(Component c){</a:t>
            </a:r>
          </a:p>
          <a:p>
            <a:r>
              <a:rPr lang="en-US" sz="1400" dirty="0" smtClean="0">
                <a:solidFill>
                  <a:srgbClr val="0070C0"/>
                </a:solidFill>
                <a:latin typeface="Courier New" pitchFamily="49" charset="0"/>
                <a:cs typeface="Courier New" pitchFamily="49" charset="0"/>
              </a:rPr>
              <a:t> 	// same as above; what should we do here??</a:t>
            </a:r>
            <a:br>
              <a:rPr lang="en-US" sz="1400" dirty="0" smtClean="0">
                <a:solidFill>
                  <a:srgbClr val="0070C0"/>
                </a:solidFill>
                <a:latin typeface="Courier New" pitchFamily="49" charset="0"/>
                <a:cs typeface="Courier New" pitchFamily="49" charset="0"/>
              </a:rPr>
            </a:br>
            <a:r>
              <a:rPr lang="en-US" sz="1400" dirty="0" smtClean="0">
                <a:solidFill>
                  <a:srgbClr val="0070C0"/>
                </a:solidFill>
                <a:latin typeface="Courier New" pitchFamily="49" charset="0"/>
                <a:cs typeface="Courier New" pitchFamily="49" charset="0"/>
              </a:rPr>
              <a:t>	}</a:t>
            </a:r>
          </a:p>
          <a:p>
            <a:r>
              <a:rPr lang="en-US" sz="1400" b="1" dirty="0" smtClean="0">
                <a:solidFill>
                  <a:srgbClr val="0070C0"/>
                </a:solidFill>
                <a:latin typeface="Courier New" pitchFamily="49" charset="0"/>
                <a:cs typeface="Courier New" pitchFamily="49" charset="0"/>
              </a:rPr>
              <a:t>	public Collection&lt;Component&gt; </a:t>
            </a:r>
            <a:r>
              <a:rPr lang="en-US" sz="1400" b="1" dirty="0" err="1" smtClean="0">
                <a:solidFill>
                  <a:srgbClr val="0070C0"/>
                </a:solidFill>
                <a:latin typeface="Courier New" pitchFamily="49" charset="0"/>
                <a:cs typeface="Courier New" pitchFamily="49" charset="0"/>
              </a:rPr>
              <a:t>getChildComponents</a:t>
            </a:r>
            <a:r>
              <a:rPr lang="en-US" sz="1400" b="1" dirty="0" smtClean="0">
                <a:solidFill>
                  <a:srgbClr val="0070C0"/>
                </a:solidFill>
                <a:latin typeface="Courier New" pitchFamily="49" charset="0"/>
                <a:cs typeface="Courier New" pitchFamily="49" charset="0"/>
              </a:rPr>
              <a:t>();</a:t>
            </a:r>
            <a:br>
              <a:rPr lang="en-US" sz="1400" b="1" dirty="0" smtClean="0">
                <a:solidFill>
                  <a:srgbClr val="0070C0"/>
                </a:solidFill>
                <a:latin typeface="Courier New" pitchFamily="49" charset="0"/>
                <a:cs typeface="Courier New" pitchFamily="49" charset="0"/>
              </a:rPr>
            </a:br>
            <a:r>
              <a:rPr lang="en-US" sz="1400" dirty="0" smtClean="0">
                <a:solidFill>
                  <a:srgbClr val="0070C0"/>
                </a:solidFill>
                <a:latin typeface="Courier New" pitchFamily="49" charset="0"/>
                <a:cs typeface="Courier New" pitchFamily="49" charset="0"/>
              </a:rPr>
              <a:t> 	// what can we do here??</a:t>
            </a:r>
          </a:p>
          <a:p>
            <a:r>
              <a:rPr lang="en-US" sz="1400" dirty="0" smtClean="0">
                <a:solidFill>
                  <a:srgbClr val="0070C0"/>
                </a:solidFill>
                <a:latin typeface="Courier New" pitchFamily="49" charset="0"/>
                <a:cs typeface="Courier New" pitchFamily="49" charset="0"/>
              </a:rPr>
              <a:t>	// 	Throw an exception?</a:t>
            </a:r>
          </a:p>
          <a:p>
            <a:r>
              <a:rPr lang="en-US" sz="1400" dirty="0" smtClean="0">
                <a:solidFill>
                  <a:srgbClr val="0070C0"/>
                </a:solidFill>
                <a:latin typeface="Courier New" pitchFamily="49" charset="0"/>
                <a:cs typeface="Courier New" pitchFamily="49" charset="0"/>
              </a:rPr>
              <a:t>	// 	Return a null?</a:t>
            </a:r>
          </a:p>
          <a:p>
            <a:r>
              <a:rPr lang="en-US" sz="1400" dirty="0" smtClean="0">
                <a:solidFill>
                  <a:srgbClr val="0070C0"/>
                </a:solidFill>
                <a:latin typeface="Courier New" pitchFamily="49" charset="0"/>
                <a:cs typeface="Courier New" pitchFamily="49" charset="0"/>
              </a:rPr>
              <a:t>	// 	return </a:t>
            </a:r>
            <a:r>
              <a:rPr lang="en-US" sz="1400" dirty="0" err="1" smtClean="0">
                <a:solidFill>
                  <a:srgbClr val="0070C0"/>
                </a:solidFill>
                <a:latin typeface="Courier New" pitchFamily="49" charset="0"/>
                <a:cs typeface="Courier New" pitchFamily="49" charset="0"/>
              </a:rPr>
              <a:t>Collections.EMPTY_LIST</a:t>
            </a:r>
            <a:r>
              <a:rPr lang="en-US" sz="1400" dirty="0" smtClean="0">
                <a:solidFill>
                  <a:srgbClr val="0070C0"/>
                </a:solidFill>
                <a:latin typeface="Courier New" pitchFamily="49" charset="0"/>
                <a:cs typeface="Courier New" pitchFamily="49" charset="0"/>
              </a:rPr>
              <a:t>;	 </a:t>
            </a:r>
            <a:br>
              <a:rPr lang="en-US" sz="1400" dirty="0" smtClean="0">
                <a:solidFill>
                  <a:srgbClr val="0070C0"/>
                </a:solidFill>
                <a:latin typeface="Courier New" pitchFamily="49" charset="0"/>
                <a:cs typeface="Courier New" pitchFamily="49" charset="0"/>
              </a:rPr>
            </a:br>
            <a:r>
              <a:rPr lang="en-US" sz="1400" dirty="0" smtClean="0">
                <a:solidFill>
                  <a:srgbClr val="0070C0"/>
                </a:solidFill>
                <a:latin typeface="Courier New" pitchFamily="49" charset="0"/>
                <a:cs typeface="Courier New" pitchFamily="49" charset="0"/>
              </a:rPr>
              <a:t>	}</a:t>
            </a:r>
            <a:endParaRPr lang="en-US" sz="1400" b="1" dirty="0" smtClean="0">
              <a:solidFill>
                <a:srgbClr val="0070C0"/>
              </a:solidFill>
              <a:latin typeface="Courier New" pitchFamily="49" charset="0"/>
              <a:cs typeface="Courier New" pitchFamily="49" charset="0"/>
            </a:endParaRPr>
          </a:p>
          <a:p>
            <a:r>
              <a:rPr lang="en-US" sz="1400" b="1" dirty="0" smtClean="0">
                <a:latin typeface="Courier New" pitchFamily="49" charset="0"/>
                <a:cs typeface="Courier New" pitchFamily="49" charset="0"/>
              </a:rPr>
              <a:t>}</a:t>
            </a:r>
          </a:p>
          <a:p>
            <a:endParaRPr lang="en-US" sz="1400" dirty="0">
              <a:latin typeface="Courier New" pitchFamily="49" charset="0"/>
              <a:cs typeface="Courier New" pitchFamily="49" charset="0"/>
            </a:endParaRPr>
          </a:p>
        </p:txBody>
      </p:sp>
    </p:spTree>
    <p:extLst>
      <p:ext uri="{BB962C8B-B14F-4D97-AF65-F5344CB8AC3E}">
        <p14:creationId xmlns:p14="http://schemas.microsoft.com/office/powerpoint/2010/main" val="2966843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Gang of Four</a:t>
            </a:r>
            <a:endParaRPr lang="en-US" dirty="0"/>
          </a:p>
        </p:txBody>
      </p:sp>
      <p:sp>
        <p:nvSpPr>
          <p:cNvPr id="3" name="Content Placeholder 2"/>
          <p:cNvSpPr>
            <a:spLocks noGrp="1"/>
          </p:cNvSpPr>
          <p:nvPr>
            <p:ph idx="1"/>
          </p:nvPr>
        </p:nvSpPr>
        <p:spPr>
          <a:xfrm>
            <a:off x="152400" y="1719263"/>
            <a:ext cx="8763000" cy="4411662"/>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pPr marL="0" indent="0">
              <a:buNone/>
            </a:pPr>
            <a:endParaRPr lang="en-US" sz="400" dirty="0"/>
          </a:p>
          <a:p>
            <a:pPr marL="0" indent="0">
              <a:buNone/>
            </a:pPr>
            <a:r>
              <a:rPr lang="en-US" sz="2400" dirty="0" smtClean="0"/>
              <a:t>© Head First Design Patterns -- Eric </a:t>
            </a:r>
            <a:r>
              <a:rPr lang="en-US" sz="2400" dirty="0"/>
              <a:t>and Elisabeth Freeman</a:t>
            </a:r>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pic>
        <p:nvPicPr>
          <p:cNvPr id="6" name="Picture 2" descr="http://www.laputan.org/images/pictures/gof-c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721495"/>
            <a:ext cx="7543800" cy="4526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985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Principles</a:t>
            </a:r>
            <a:br>
              <a:rPr lang="en-US" dirty="0" smtClean="0"/>
            </a:br>
            <a:endParaRPr lang="en-US" dirty="0"/>
          </a:p>
        </p:txBody>
      </p:sp>
      <p:sp>
        <p:nvSpPr>
          <p:cNvPr id="3" name="Content Placeholder 2"/>
          <p:cNvSpPr>
            <a:spLocks noGrp="1"/>
          </p:cNvSpPr>
          <p:nvPr>
            <p:ph idx="1"/>
          </p:nvPr>
        </p:nvSpPr>
        <p:spPr>
          <a:xfrm>
            <a:off x="457200" y="1600200"/>
            <a:ext cx="8229600" cy="4411662"/>
          </a:xfrm>
        </p:spPr>
        <p:txBody>
          <a:bodyPr/>
          <a:lstStyle/>
          <a:p>
            <a:pPr marL="0" indent="0">
              <a:buNone/>
            </a:pPr>
            <a:r>
              <a:rPr lang="en-US" dirty="0" smtClean="0"/>
              <a:t>Which ones does composite achieve?</a:t>
            </a:r>
          </a:p>
          <a:p>
            <a:r>
              <a:rPr lang="en-US" dirty="0" smtClean="0"/>
              <a:t>Reduce coupling (dependencies reduced)</a:t>
            </a:r>
          </a:p>
          <a:p>
            <a:r>
              <a:rPr lang="en-US" dirty="0" smtClean="0"/>
              <a:t>Increase cohesion</a:t>
            </a:r>
          </a:p>
          <a:p>
            <a:r>
              <a:rPr lang="en-US" dirty="0" smtClean="0"/>
              <a:t>Encapsulate what varies</a:t>
            </a:r>
          </a:p>
          <a:p>
            <a:r>
              <a:rPr lang="en-US" dirty="0" smtClean="0"/>
              <a:t>Favor composition over inheritance</a:t>
            </a:r>
          </a:p>
          <a:p>
            <a:r>
              <a:rPr lang="en-US" dirty="0" smtClean="0"/>
              <a:t>Program to interfaces, not implementations</a:t>
            </a:r>
          </a:p>
          <a:p>
            <a:r>
              <a:rPr lang="en-US" dirty="0" smtClean="0"/>
              <a:t>Classes </a:t>
            </a:r>
            <a:r>
              <a:rPr lang="en-US" dirty="0"/>
              <a:t>should be open for extension but closed for </a:t>
            </a:r>
            <a:r>
              <a:rPr lang="en-US" dirty="0" smtClean="0"/>
              <a:t>modification</a:t>
            </a:r>
          </a:p>
          <a:p>
            <a:r>
              <a:rPr lang="en-US" dirty="0" smtClean="0"/>
              <a:t>“transparency”</a:t>
            </a:r>
          </a:p>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a:xfrm>
            <a:off x="1905000" y="5943600"/>
            <a:ext cx="2133600" cy="457200"/>
          </a:xfrm>
        </p:spPr>
        <p:txBody>
          <a:bodyPr/>
          <a:lstStyle/>
          <a:p>
            <a:pPr>
              <a:defRPr/>
            </a:pPr>
            <a:fld id="{7F893BA9-EED0-4C55-A7BC-486A0027BAD0}" type="slidenum">
              <a:rPr lang="en-US" altLang="en-US" smtClean="0"/>
              <a:pPr>
                <a:defRPr/>
              </a:pPr>
              <a:t>20</a:t>
            </a:fld>
            <a:endParaRPr lang="en-US" altLang="en-US" dirty="0"/>
          </a:p>
        </p:txBody>
      </p:sp>
    </p:spTree>
    <p:extLst>
      <p:ext uri="{BB962C8B-B14F-4D97-AF65-F5344CB8AC3E}">
        <p14:creationId xmlns:p14="http://schemas.microsoft.com/office/powerpoint/2010/main" val="10771430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21</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2407610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(1)</a:t>
            </a:r>
            <a:endParaRPr lang="en-US" dirty="0"/>
          </a:p>
        </p:txBody>
      </p:sp>
      <p:sp>
        <p:nvSpPr>
          <p:cNvPr id="3" name="Content Placeholder 2"/>
          <p:cNvSpPr>
            <a:spLocks noGrp="1"/>
          </p:cNvSpPr>
          <p:nvPr>
            <p:ph idx="1"/>
          </p:nvPr>
        </p:nvSpPr>
        <p:spPr/>
        <p:txBody>
          <a:bodyPr/>
          <a:lstStyle/>
          <a:p>
            <a:r>
              <a:rPr lang="en-US" dirty="0" smtClean="0"/>
              <a:t>We would like to only create as many threads as we have cores on this machine… if part of our program wants a thread, it should go to one spot to get it.</a:t>
            </a:r>
          </a:p>
          <a:p>
            <a:r>
              <a:rPr lang="en-US" dirty="0" smtClean="0"/>
              <a:t>You are processing a file while reading it, and you would like to know what the next byte is that will be read, without “reading” it (so the next byte read will still give you that byte)</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22</a:t>
            </a:fld>
            <a:endParaRPr lang="en-US" altLang="en-US" dirty="0"/>
          </a:p>
        </p:txBody>
      </p:sp>
    </p:spTree>
    <p:extLst>
      <p:ext uri="{BB962C8B-B14F-4D97-AF65-F5344CB8AC3E}">
        <p14:creationId xmlns:p14="http://schemas.microsoft.com/office/powerpoint/2010/main" val="759832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(2)</a:t>
            </a:r>
            <a:endParaRPr lang="en-US" dirty="0"/>
          </a:p>
        </p:txBody>
      </p:sp>
      <p:sp>
        <p:nvSpPr>
          <p:cNvPr id="3" name="Content Placeholder 2"/>
          <p:cNvSpPr>
            <a:spLocks noGrp="1"/>
          </p:cNvSpPr>
          <p:nvPr>
            <p:ph idx="1"/>
          </p:nvPr>
        </p:nvSpPr>
        <p:spPr>
          <a:xfrm>
            <a:off x="457200" y="1719262"/>
            <a:ext cx="8229600" cy="4757737"/>
          </a:xfrm>
        </p:spPr>
        <p:txBody>
          <a:bodyPr/>
          <a:lstStyle/>
          <a:p>
            <a:r>
              <a:rPr lang="en-US" dirty="0" smtClean="0"/>
              <a:t>You’ve got a class that implements Comparable, and it’s great for storing in </a:t>
            </a:r>
            <a:r>
              <a:rPr lang="en-US" i="1" dirty="0" err="1"/>
              <a:t>V</a:t>
            </a:r>
            <a:r>
              <a:rPr lang="en-US" i="1" dirty="0" err="1" smtClean="0"/>
              <a:t>arious</a:t>
            </a:r>
            <a:r>
              <a:rPr lang="en-US" dirty="0" err="1" smtClean="0"/>
              <a:t>Trees</a:t>
            </a:r>
            <a:r>
              <a:rPr lang="en-US" dirty="0" smtClean="0"/>
              <a:t>, but for some rare objects, the Comparable option takes WAY too long.  You’d like to modify the compare method so that if some fixed amount of time elapses, a runtime exception is thrown so you can handle the rogue objects. Only problem – you can’t modify the original class – it’s in compiled code.</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23</a:t>
            </a:fld>
            <a:endParaRPr lang="en-US" altLang="en-US" dirty="0"/>
          </a:p>
        </p:txBody>
      </p:sp>
    </p:spTree>
    <p:extLst>
      <p:ext uri="{BB962C8B-B14F-4D97-AF65-F5344CB8AC3E}">
        <p14:creationId xmlns:p14="http://schemas.microsoft.com/office/powerpoint/2010/main" val="2487557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(3)</a:t>
            </a:r>
            <a:endParaRPr lang="en-US" dirty="0"/>
          </a:p>
        </p:txBody>
      </p:sp>
      <p:sp>
        <p:nvSpPr>
          <p:cNvPr id="3" name="Content Placeholder 2"/>
          <p:cNvSpPr>
            <a:spLocks noGrp="1"/>
          </p:cNvSpPr>
          <p:nvPr>
            <p:ph idx="1"/>
          </p:nvPr>
        </p:nvSpPr>
        <p:spPr/>
        <p:txBody>
          <a:bodyPr/>
          <a:lstStyle/>
          <a:p>
            <a:r>
              <a:rPr lang="en-US" dirty="0" smtClean="0"/>
              <a:t>You want your clients to be able to write plugins to represent new shapes in your shape application. You don’t know what these shapes are (yet), but you want to be able to select them from a shape toolbar.</a:t>
            </a:r>
          </a:p>
          <a:p>
            <a:r>
              <a:rPr lang="en-US" dirty="0" smtClean="0"/>
              <a:t>You are designing a new version of Enterprise Architect.  You would like to be able to represent various components of your program, such as classes and methods, modeling sub-classes naturally.</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24</a:t>
            </a:fld>
            <a:endParaRPr lang="en-US" altLang="en-US" dirty="0"/>
          </a:p>
        </p:txBody>
      </p:sp>
    </p:spTree>
    <p:extLst>
      <p:ext uri="{BB962C8B-B14F-4D97-AF65-F5344CB8AC3E}">
        <p14:creationId xmlns:p14="http://schemas.microsoft.com/office/powerpoint/2010/main" val="2389756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(4)</a:t>
            </a:r>
            <a:endParaRPr lang="en-US" dirty="0"/>
          </a:p>
        </p:txBody>
      </p:sp>
      <p:sp>
        <p:nvSpPr>
          <p:cNvPr id="3" name="Content Placeholder 2"/>
          <p:cNvSpPr>
            <a:spLocks noGrp="1"/>
          </p:cNvSpPr>
          <p:nvPr>
            <p:ph idx="1"/>
          </p:nvPr>
        </p:nvSpPr>
        <p:spPr/>
        <p:txBody>
          <a:bodyPr/>
          <a:lstStyle/>
          <a:p>
            <a:r>
              <a:rPr lang="en-US" dirty="0" smtClean="0"/>
              <a:t>Throughout your program, you would like to play sounds, but you only have one audio card.</a:t>
            </a:r>
          </a:p>
          <a:p>
            <a:r>
              <a:rPr lang="en-US" dirty="0" smtClean="0"/>
              <a:t>You are implementing a graphical user interface toolkit. You would like to create “sections of the screen” that can contain arbitrary buttons, text fields, etc.</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25</a:t>
            </a:fld>
            <a:endParaRPr lang="en-US" altLang="en-US" dirty="0"/>
          </a:p>
        </p:txBody>
      </p:sp>
    </p:spTree>
    <p:extLst>
      <p:ext uri="{BB962C8B-B14F-4D97-AF65-F5344CB8AC3E}">
        <p14:creationId xmlns:p14="http://schemas.microsoft.com/office/powerpoint/2010/main" val="130709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(5)</a:t>
            </a:r>
            <a:endParaRPr lang="en-US" dirty="0"/>
          </a:p>
        </p:txBody>
      </p:sp>
      <p:sp>
        <p:nvSpPr>
          <p:cNvPr id="3" name="Content Placeholder 2"/>
          <p:cNvSpPr>
            <a:spLocks noGrp="1"/>
          </p:cNvSpPr>
          <p:nvPr>
            <p:ph idx="1"/>
          </p:nvPr>
        </p:nvSpPr>
        <p:spPr/>
        <p:txBody>
          <a:bodyPr/>
          <a:lstStyle/>
          <a:p>
            <a:r>
              <a:rPr lang="en-US" dirty="0" smtClean="0"/>
              <a:t>You have this great class (again, no source) that does cool stuff. But some methods take a long time to run.  You’d like to have a version of that class which saves a computed value, and only recomputes the value if the state of the class changes.</a:t>
            </a:r>
          </a:p>
          <a:p>
            <a:r>
              <a:rPr lang="en-US" dirty="0" smtClean="0"/>
              <a:t>Depending on which operating system your File is on, it may be implemented differently. The user should get the right implementation automatically</a:t>
            </a:r>
            <a:r>
              <a:rPr lang="en-US" dirty="0"/>
              <a:t>.</a:t>
            </a:r>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smtClean="0"/>
              <a:t>Dr. Mark L. Hornick</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26</a:t>
            </a:fld>
            <a:endParaRPr lang="en-US" altLang="en-US" dirty="0"/>
          </a:p>
        </p:txBody>
      </p:sp>
    </p:spTree>
    <p:extLst>
      <p:ext uri="{BB962C8B-B14F-4D97-AF65-F5344CB8AC3E}">
        <p14:creationId xmlns:p14="http://schemas.microsoft.com/office/powerpoint/2010/main" val="2873258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27</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240761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Gang of Four</a:t>
            </a:r>
            <a:endParaRPr lang="en-US" dirty="0"/>
          </a:p>
        </p:txBody>
      </p:sp>
      <p:sp>
        <p:nvSpPr>
          <p:cNvPr id="3" name="Content Placeholder 2"/>
          <p:cNvSpPr>
            <a:spLocks noGrp="1"/>
          </p:cNvSpPr>
          <p:nvPr>
            <p:ph idx="1"/>
          </p:nvPr>
        </p:nvSpPr>
        <p:spPr>
          <a:xfrm>
            <a:off x="457200" y="1719263"/>
            <a:ext cx="8229600" cy="2219033"/>
          </a:xfrm>
        </p:spPr>
        <p:txBody>
          <a:bodyPr/>
          <a:lstStyle/>
          <a:p>
            <a:r>
              <a:rPr lang="en-US" i="1" dirty="0"/>
              <a:t>Design Patterns: Elements of </a:t>
            </a:r>
            <a:r>
              <a:rPr lang="en-US" i="1" dirty="0" smtClean="0"/>
              <a:t>Reusable Object-Oriented Software</a:t>
            </a:r>
            <a:r>
              <a:rPr lang="en-US" dirty="0"/>
              <a:t> by </a:t>
            </a:r>
            <a:r>
              <a:rPr lang="en-US" dirty="0" smtClean="0">
                <a:hlinkClick r:id="rId3"/>
              </a:rPr>
              <a:t>Erich Gamma</a:t>
            </a:r>
            <a:r>
              <a:rPr lang="en-US" dirty="0"/>
              <a:t>, </a:t>
            </a:r>
            <a:r>
              <a:rPr lang="en-US" dirty="0" smtClean="0">
                <a:hlinkClick r:id="rId4"/>
              </a:rPr>
              <a:t>Richard Helm</a:t>
            </a:r>
            <a:r>
              <a:rPr lang="en-US" dirty="0" smtClean="0"/>
              <a:t>, </a:t>
            </a:r>
            <a:r>
              <a:rPr lang="en-US" dirty="0" smtClean="0">
                <a:hlinkClick r:id="rId5"/>
              </a:rPr>
              <a:t>Ralph Johnson</a:t>
            </a:r>
            <a:r>
              <a:rPr lang="en-US" dirty="0"/>
              <a:t>, and </a:t>
            </a:r>
            <a:r>
              <a:rPr lang="en-US" dirty="0" smtClean="0">
                <a:hlinkClick r:id="rId6"/>
              </a:rPr>
              <a:t>John </a:t>
            </a:r>
            <a:r>
              <a:rPr lang="en-US" dirty="0" err="1" smtClean="0">
                <a:hlinkClick r:id="rId6"/>
              </a:rPr>
              <a:t>Vlissides</a:t>
            </a:r>
            <a:r>
              <a:rPr lang="en-US" dirty="0" smtClean="0"/>
              <a:t>, 1994</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
        <p:nvSpPr>
          <p:cNvPr id="7" name="Title 1"/>
          <p:cNvSpPr txBox="1">
            <a:spLocks/>
          </p:cNvSpPr>
          <p:nvPr/>
        </p:nvSpPr>
        <p:spPr bwMode="auto">
          <a:xfrm>
            <a:off x="223935" y="3938296"/>
            <a:ext cx="7543800" cy="6477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r>
              <a:rPr lang="en-US" kern="0" dirty="0" smtClean="0"/>
              <a:t>and more …</a:t>
            </a:r>
            <a:endParaRPr lang="en-US" kern="0" dirty="0"/>
          </a:p>
        </p:txBody>
      </p:sp>
      <p:sp>
        <p:nvSpPr>
          <p:cNvPr id="8" name="Content Placeholder 2"/>
          <p:cNvSpPr txBox="1">
            <a:spLocks/>
          </p:cNvSpPr>
          <p:nvPr/>
        </p:nvSpPr>
        <p:spPr bwMode="auto">
          <a:xfrm>
            <a:off x="589384" y="4585996"/>
            <a:ext cx="8229600" cy="15862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r>
              <a:rPr lang="en-US" kern="0" dirty="0" smtClean="0">
                <a:hlinkClick r:id="rId7"/>
              </a:rPr>
              <a:t>Portland Pattern Repository (http://c2.com/cgi/wiki</a:t>
            </a:r>
            <a:r>
              <a:rPr lang="en-US" kern="0" dirty="0" smtClean="0"/>
              <a:t>)</a:t>
            </a:r>
          </a:p>
          <a:p>
            <a:pPr marL="0" indent="0">
              <a:buNone/>
            </a:pPr>
            <a:endParaRPr lang="en-US" kern="0" dirty="0"/>
          </a:p>
        </p:txBody>
      </p:sp>
    </p:spTree>
    <p:extLst>
      <p:ext uri="{BB962C8B-B14F-4D97-AF65-F5344CB8AC3E}">
        <p14:creationId xmlns:p14="http://schemas.microsoft.com/office/powerpoint/2010/main" val="915001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Gang of Four Patterns</a:t>
            </a:r>
            <a:endParaRPr lang="en-US" dirty="0"/>
          </a:p>
        </p:txBody>
      </p:sp>
      <p:sp>
        <p:nvSpPr>
          <p:cNvPr id="3" name="Content Placeholder 2"/>
          <p:cNvSpPr>
            <a:spLocks noGrp="1"/>
          </p:cNvSpPr>
          <p:nvPr>
            <p:ph idx="1"/>
          </p:nvPr>
        </p:nvSpPr>
        <p:spPr/>
        <p:txBody>
          <a:bodyPr/>
          <a:lstStyle/>
          <a:p>
            <a:r>
              <a:rPr lang="en-US" dirty="0" smtClean="0"/>
              <a:t>23 patterns (See handout) divided into three categories:</a:t>
            </a:r>
          </a:p>
          <a:p>
            <a:pPr lvl="1"/>
            <a:r>
              <a:rPr lang="en-US" dirty="0" smtClean="0"/>
              <a:t>Creational</a:t>
            </a:r>
          </a:p>
          <a:p>
            <a:pPr lvl="2"/>
            <a:r>
              <a:rPr lang="en-US" dirty="0"/>
              <a:t>Involve object instantiation and all provide a way to decouple a client from the objects it needs to instantiate</a:t>
            </a:r>
          </a:p>
          <a:p>
            <a:pPr lvl="1"/>
            <a:r>
              <a:rPr lang="en-US" dirty="0" smtClean="0"/>
              <a:t>Behavioral</a:t>
            </a:r>
          </a:p>
          <a:p>
            <a:pPr lvl="2"/>
            <a:r>
              <a:rPr lang="en-US" dirty="0"/>
              <a:t>Are concerned with how classes and objects interact and distribute responsibility</a:t>
            </a:r>
          </a:p>
          <a:p>
            <a:pPr lvl="1"/>
            <a:r>
              <a:rPr lang="en-US" dirty="0" smtClean="0"/>
              <a:t>Structural</a:t>
            </a:r>
          </a:p>
          <a:p>
            <a:pPr lvl="2"/>
            <a:r>
              <a:rPr lang="en-US" dirty="0"/>
              <a:t>Let you compose classes or objects into larger structures</a:t>
            </a:r>
          </a:p>
          <a:p>
            <a:pPr lvl="2"/>
            <a:endParaRPr lang="en-US" dirty="0" smtClean="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2236021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so far</a:t>
            </a:r>
            <a:endParaRPr lang="en-US" dirty="0"/>
          </a:p>
        </p:txBody>
      </p:sp>
      <p:sp>
        <p:nvSpPr>
          <p:cNvPr id="3" name="Content Placeholder 2"/>
          <p:cNvSpPr>
            <a:spLocks noGrp="1"/>
          </p:cNvSpPr>
          <p:nvPr>
            <p:ph sz="half" idx="1"/>
          </p:nvPr>
        </p:nvSpPr>
        <p:spPr/>
        <p:txBody>
          <a:bodyPr/>
          <a:lstStyle/>
          <a:p>
            <a:r>
              <a:rPr lang="en-US" dirty="0" smtClean="0"/>
              <a:t>Strategy</a:t>
            </a:r>
          </a:p>
          <a:p>
            <a:r>
              <a:rPr lang="en-US" dirty="0" smtClean="0"/>
              <a:t>Singleton</a:t>
            </a:r>
          </a:p>
          <a:p>
            <a:r>
              <a:rPr lang="en-US" dirty="0" smtClean="0"/>
              <a:t>Factory Method</a:t>
            </a:r>
          </a:p>
          <a:p>
            <a:r>
              <a:rPr lang="en-US" dirty="0" smtClean="0"/>
              <a:t>Observer</a:t>
            </a:r>
          </a:p>
          <a:p>
            <a:r>
              <a:rPr lang="en-US" dirty="0" smtClean="0"/>
              <a:t>Decorator</a:t>
            </a:r>
            <a:endParaRPr lang="en-US" dirty="0" smtClean="0"/>
          </a:p>
        </p:txBody>
      </p:sp>
      <p:sp>
        <p:nvSpPr>
          <p:cNvPr id="6" name="Content Placeholder 5"/>
          <p:cNvSpPr>
            <a:spLocks noGrp="1"/>
          </p:cNvSpPr>
          <p:nvPr>
            <p:ph sz="half" idx="2"/>
          </p:nvPr>
        </p:nvSpPr>
        <p:spPr/>
        <p:txBody>
          <a:bodyPr/>
          <a:lstStyle/>
          <a:p>
            <a:pPr marL="0" indent="0">
              <a:buNone/>
            </a:pPr>
            <a:r>
              <a:rPr lang="en-US" dirty="0" smtClean="0"/>
              <a:t>Exercise:</a:t>
            </a:r>
          </a:p>
          <a:p>
            <a:pPr marL="0" indent="0">
              <a:buNone/>
            </a:pPr>
            <a:r>
              <a:rPr lang="en-US" dirty="0" smtClean="0"/>
              <a:t>For each pattern, decide which category it falls in, and highlight it on the handout.</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grpSp>
        <p:nvGrpSpPr>
          <p:cNvPr id="7" name="Group 6"/>
          <p:cNvGrpSpPr/>
          <p:nvPr/>
        </p:nvGrpSpPr>
        <p:grpSpPr>
          <a:xfrm>
            <a:off x="4724400" y="4106708"/>
            <a:ext cx="4114800" cy="2294092"/>
            <a:chOff x="228600" y="1600200"/>
            <a:chExt cx="8610600" cy="4800600"/>
          </a:xfrm>
        </p:grpSpPr>
        <p:sp>
          <p:nvSpPr>
            <p:cNvPr id="8" name="Rectangle 7"/>
            <p:cNvSpPr/>
            <p:nvPr/>
          </p:nvSpPr>
          <p:spPr bwMode="auto">
            <a:xfrm>
              <a:off x="2286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49530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381000" y="1752600"/>
              <a:ext cx="3581400" cy="4495800"/>
            </a:xfrm>
            <a:prstGeom prst="rect">
              <a:avLst/>
            </a:prstGeom>
            <a:solidFill>
              <a:srgbClr val="AFE96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Behavioral</a:t>
              </a:r>
            </a:p>
          </p:txBody>
        </p:sp>
        <p:sp>
          <p:nvSpPr>
            <p:cNvPr id="11" name="Rectangle 10"/>
            <p:cNvSpPr/>
            <p:nvPr/>
          </p:nvSpPr>
          <p:spPr bwMode="auto">
            <a:xfrm>
              <a:off x="5105400" y="1775928"/>
              <a:ext cx="1954762" cy="4495799"/>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vert"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Structural</a:t>
              </a:r>
            </a:p>
          </p:txBody>
        </p:sp>
        <p:sp>
          <p:nvSpPr>
            <p:cNvPr id="12" name="Rectangle 11"/>
            <p:cNvSpPr/>
            <p:nvPr/>
          </p:nvSpPr>
          <p:spPr bwMode="auto">
            <a:xfrm>
              <a:off x="7060163" y="1775928"/>
              <a:ext cx="1601755" cy="586272"/>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7060162" y="2393302"/>
              <a:ext cx="1626637" cy="3878425"/>
            </a:xfrm>
            <a:prstGeom prst="rect">
              <a:avLst/>
            </a:prstGeom>
            <a:solidFill>
              <a:srgbClr val="FFA357"/>
            </a:solidFill>
            <a:ln w="9525" cap="flat" cmpd="sng" algn="ctr">
              <a:solidFill>
                <a:schemeClr val="tx1"/>
              </a:solidFill>
              <a:prstDash val="solid"/>
              <a:miter lim="800000"/>
              <a:headEnd type="none" w="med" len="med"/>
              <a:tailEnd type="none" w="med" len="med"/>
            </a:ln>
            <a:effectLst/>
          </p:spPr>
          <p:txBody>
            <a:bodyPr vert="vert"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Creational</a:t>
              </a:r>
            </a:p>
          </p:txBody>
        </p:sp>
      </p:grpSp>
    </p:spTree>
    <p:extLst>
      <p:ext uri="{BB962C8B-B14F-4D97-AF65-F5344CB8AC3E}">
        <p14:creationId xmlns:p14="http://schemas.microsoft.com/office/powerpoint/2010/main" val="1280830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endParaRPr lang="en-US"/>
          </a:p>
        </p:txBody>
      </p:sp>
      <p:sp>
        <p:nvSpPr>
          <p:cNvPr id="13" name="Content Placeholder 1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altLang="en-US" dirty="0" smtClean="0"/>
              <a:t>SE-2811</a:t>
            </a:r>
          </a:p>
          <a:p>
            <a:pPr>
              <a:defRPr/>
            </a:pPr>
            <a:r>
              <a:rPr lang="en-US" altLang="en-US" dirty="0" smtClean="0"/>
              <a:t>Dr. Josiah Yoder</a:t>
            </a:r>
            <a:endParaRPr lang="en-US" altLang="en-US" dirty="0"/>
          </a:p>
        </p:txBody>
      </p:sp>
      <p:sp>
        <p:nvSpPr>
          <p:cNvPr id="6" name="Slide Number Placeholder 5"/>
          <p:cNvSpPr>
            <a:spLocks noGrp="1"/>
          </p:cNvSpPr>
          <p:nvPr>
            <p:ph type="sldNum" sz="quarter" idx="12"/>
          </p:nvPr>
        </p:nvSpPr>
        <p:spPr/>
        <p:txBody>
          <a:bodyPr/>
          <a:lstStyle/>
          <a:p>
            <a:pPr>
              <a:defRPr/>
            </a:pPr>
            <a:fld id="{8AE03030-746E-42FD-8304-843EE9D9D8A3}" type="slidenum">
              <a:rPr lang="en-US" altLang="en-US" smtClean="0"/>
              <a:pPr>
                <a:defRPr/>
              </a:pPr>
              <a:t>6</a:t>
            </a:fld>
            <a:endParaRPr lang="en-US" altLang="en-US" dirty="0"/>
          </a:p>
        </p:txBody>
      </p:sp>
      <p:grpSp>
        <p:nvGrpSpPr>
          <p:cNvPr id="21" name="Group 20"/>
          <p:cNvGrpSpPr/>
          <p:nvPr/>
        </p:nvGrpSpPr>
        <p:grpSpPr>
          <a:xfrm>
            <a:off x="228600" y="1600200"/>
            <a:ext cx="8610600" cy="4800600"/>
            <a:chOff x="228600" y="1600200"/>
            <a:chExt cx="8610600" cy="4800600"/>
          </a:xfrm>
        </p:grpSpPr>
        <p:sp>
          <p:nvSpPr>
            <p:cNvPr id="15" name="Rectangle 14"/>
            <p:cNvSpPr/>
            <p:nvPr/>
          </p:nvSpPr>
          <p:spPr bwMode="auto">
            <a:xfrm>
              <a:off x="2286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Rectangle 15"/>
            <p:cNvSpPr/>
            <p:nvPr/>
          </p:nvSpPr>
          <p:spPr bwMode="auto">
            <a:xfrm>
              <a:off x="49530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Rectangle 16"/>
            <p:cNvSpPr/>
            <p:nvPr/>
          </p:nvSpPr>
          <p:spPr bwMode="auto">
            <a:xfrm>
              <a:off x="381000" y="1752600"/>
              <a:ext cx="3581400" cy="4495800"/>
            </a:xfrm>
            <a:prstGeom prst="rect">
              <a:avLst/>
            </a:prstGeom>
            <a:solidFill>
              <a:srgbClr val="AFE96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Behavioral</a:t>
              </a:r>
            </a:p>
          </p:txBody>
        </p:sp>
        <p:sp>
          <p:nvSpPr>
            <p:cNvPr id="18" name="Rectangle 17"/>
            <p:cNvSpPr/>
            <p:nvPr/>
          </p:nvSpPr>
          <p:spPr bwMode="auto">
            <a:xfrm>
              <a:off x="5105400" y="1775927"/>
              <a:ext cx="1954762" cy="4495800"/>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Structural</a:t>
              </a:r>
            </a:p>
          </p:txBody>
        </p:sp>
        <p:sp>
          <p:nvSpPr>
            <p:cNvPr id="19" name="Rectangle 18"/>
            <p:cNvSpPr/>
            <p:nvPr/>
          </p:nvSpPr>
          <p:spPr bwMode="auto">
            <a:xfrm>
              <a:off x="7060163" y="1775928"/>
              <a:ext cx="1601755" cy="586272"/>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Structural</a:t>
              </a:r>
            </a:p>
          </p:txBody>
        </p:sp>
        <p:sp>
          <p:nvSpPr>
            <p:cNvPr id="20" name="Rectangle 19"/>
            <p:cNvSpPr/>
            <p:nvPr/>
          </p:nvSpPr>
          <p:spPr bwMode="auto">
            <a:xfrm>
              <a:off x="7060162" y="2393302"/>
              <a:ext cx="1626637" cy="3878425"/>
            </a:xfrm>
            <a:prstGeom prst="rect">
              <a:avLst/>
            </a:prstGeom>
            <a:solidFill>
              <a:srgbClr val="FFA357"/>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Creational</a:t>
              </a:r>
            </a:p>
          </p:txBody>
        </p:sp>
      </p:grpSp>
    </p:spTree>
    <p:extLst>
      <p:ext uri="{BB962C8B-B14F-4D97-AF65-F5344CB8AC3E}">
        <p14:creationId xmlns:p14="http://schemas.microsoft.com/office/powerpoint/2010/main" val="67619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more…</a:t>
            </a:r>
            <a:endParaRPr lang="en-US" dirty="0"/>
          </a:p>
        </p:txBody>
      </p:sp>
      <p:sp>
        <p:nvSpPr>
          <p:cNvPr id="3" name="Content Placeholder 2"/>
          <p:cNvSpPr>
            <a:spLocks noGrp="1"/>
          </p:cNvSpPr>
          <p:nvPr>
            <p:ph idx="1"/>
          </p:nvPr>
        </p:nvSpPr>
        <p:spPr/>
        <p:txBody>
          <a:bodyPr/>
          <a:lstStyle/>
          <a:p>
            <a:r>
              <a:rPr lang="en-US" dirty="0" smtClean="0">
                <a:hlinkClick r:id="rId3"/>
              </a:rPr>
              <a:t>The Portland </a:t>
            </a:r>
            <a:r>
              <a:rPr lang="en-US" dirty="0">
                <a:hlinkClick r:id="rId3"/>
              </a:rPr>
              <a:t>Pattern </a:t>
            </a:r>
            <a:r>
              <a:rPr lang="en-US" dirty="0" smtClean="0">
                <a:hlinkClick r:id="rId3"/>
              </a:rPr>
              <a:t>Repository</a:t>
            </a:r>
            <a:r>
              <a:rPr lang="en-US" dirty="0" smtClean="0"/>
              <a:t> (at </a:t>
            </a:r>
            <a:r>
              <a:rPr lang="en-US" dirty="0" smtClean="0">
                <a:hlinkClick r:id="rId4"/>
              </a:rPr>
              <a:t>c2.com</a:t>
            </a:r>
            <a:r>
              <a:rPr lang="en-US" dirty="0" smtClean="0"/>
              <a:t>) contains all of the </a:t>
            </a:r>
            <a:r>
              <a:rPr lang="en-US" dirty="0" err="1" smtClean="0"/>
              <a:t>GoF</a:t>
            </a:r>
            <a:r>
              <a:rPr lang="en-US" dirty="0" smtClean="0"/>
              <a:t> patterns, and </a:t>
            </a:r>
            <a:r>
              <a:rPr lang="en-US" dirty="0" smtClean="0"/>
              <a:t>more* </a:t>
            </a:r>
            <a:endParaRPr lang="en-US" dirty="0" smtClean="0"/>
          </a:p>
          <a:p>
            <a:pPr lvl="1"/>
            <a:r>
              <a:rPr lang="en-US" dirty="0" err="1" smtClean="0">
                <a:hlinkClick r:id="rId5"/>
              </a:rPr>
              <a:t>ObjectPoolPattern</a:t>
            </a:r>
            <a:r>
              <a:rPr lang="en-US" dirty="0" smtClean="0"/>
              <a:t> – for reusing e.g. threads</a:t>
            </a:r>
          </a:p>
          <a:p>
            <a:pPr lvl="1"/>
            <a:r>
              <a:rPr lang="en-US" dirty="0" err="1" smtClean="0">
                <a:hlinkClick r:id="rId6"/>
              </a:rPr>
              <a:t>ExternalizeTheStack</a:t>
            </a:r>
            <a:r>
              <a:rPr lang="en-US" dirty="0" smtClean="0"/>
              <a:t> – For implementing recursion with a custom stack</a:t>
            </a:r>
          </a:p>
          <a:p>
            <a:pPr lvl="1"/>
            <a:r>
              <a:rPr lang="en-US" dirty="0" err="1" smtClean="0">
                <a:hlinkClick r:id="rId7"/>
              </a:rPr>
              <a:t>LockPattern</a:t>
            </a:r>
            <a:r>
              <a:rPr lang="en-US" dirty="0" smtClean="0"/>
              <a:t> – Temporarily lock (or perhaps queue?) changes to an </a:t>
            </a:r>
            <a:r>
              <a:rPr lang="en-US" dirty="0" smtClean="0"/>
              <a:t>object</a:t>
            </a:r>
          </a:p>
          <a:p>
            <a:pPr lvl="1"/>
            <a:endParaRPr lang="en-US" dirty="0"/>
          </a:p>
          <a:p>
            <a:pPr lvl="1"/>
            <a:endParaRPr lang="en-US" dirty="0"/>
          </a:p>
          <a:p>
            <a:pPr marL="344487" lvl="1" indent="0">
              <a:buNone/>
            </a:pPr>
            <a:endParaRPr lang="en-US" dirty="0" smtClean="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smtClean="0"/>
              <a:t>Dr. Mark L. Hornick</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3601278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Project</a:t>
            </a:r>
            <a:endParaRPr lang="en-US" dirty="0"/>
          </a:p>
        </p:txBody>
      </p:sp>
      <p:sp>
        <p:nvSpPr>
          <p:cNvPr id="3" name="Content Placeholder 2"/>
          <p:cNvSpPr>
            <a:spLocks noGrp="1"/>
          </p:cNvSpPr>
          <p:nvPr>
            <p:ph idx="1"/>
          </p:nvPr>
        </p:nvSpPr>
        <p:spPr/>
        <p:txBody>
          <a:bodyPr/>
          <a:lstStyle/>
          <a:p>
            <a:r>
              <a:rPr lang="en-US" dirty="0" smtClean="0"/>
              <a:t>From the syllabus…</a:t>
            </a:r>
          </a:p>
          <a:p>
            <a:pPr marL="349250" lvl="1" indent="0">
              <a:buNone/>
            </a:pPr>
            <a:r>
              <a:rPr lang="en-US" sz="3600" dirty="0" smtClean="0"/>
              <a:t>“…As </a:t>
            </a:r>
            <a:r>
              <a:rPr lang="en-US" sz="3600" dirty="0"/>
              <a:t>a final assignment, students conduct research on software design patterns and present and demonstrate the results of their investigations to the class</a:t>
            </a:r>
            <a:r>
              <a:rPr lang="en-US" sz="3600" dirty="0" smtClean="0"/>
              <a:t>.”</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738762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about final project</a:t>
            </a:r>
            <a:endParaRPr lang="en-US" dirty="0"/>
          </a:p>
        </p:txBody>
      </p:sp>
      <p:sp>
        <p:nvSpPr>
          <p:cNvPr id="3" name="Content Placeholder 2"/>
          <p:cNvSpPr>
            <a:spLocks noGrp="1"/>
          </p:cNvSpPr>
          <p:nvPr>
            <p:ph idx="1"/>
          </p:nvPr>
        </p:nvSpPr>
        <p:spPr>
          <a:xfrm>
            <a:off x="457200" y="1676400"/>
            <a:ext cx="8229600" cy="4411662"/>
          </a:xfrm>
        </p:spPr>
        <p:txBody>
          <a:bodyPr/>
          <a:lstStyle/>
          <a:p>
            <a:r>
              <a:rPr lang="en-US" dirty="0" smtClean="0"/>
              <a:t>Choose a pattern not covered in this course</a:t>
            </a:r>
          </a:p>
          <a:p>
            <a:pPr lvl="1"/>
            <a:r>
              <a:rPr lang="en-US" dirty="0" smtClean="0"/>
              <a:t>First-come, first serve (Only one team per pattern)</a:t>
            </a:r>
          </a:p>
          <a:p>
            <a:pPr lvl="1"/>
            <a:r>
              <a:rPr lang="en-US" dirty="0" smtClean="0"/>
              <a:t>Must be approved by instructor</a:t>
            </a:r>
          </a:p>
          <a:p>
            <a:r>
              <a:rPr lang="en-US" dirty="0" smtClean="0"/>
              <a:t>Implement an example of that pattern</a:t>
            </a:r>
          </a:p>
          <a:p>
            <a:r>
              <a:rPr lang="en-US" dirty="0" smtClean="0"/>
              <a:t>Teach the rest of the class about that pattern (short time period limit TBD, but maybe 15 min or maybe 30 min)</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31949855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POLL_EMBED_ID" val="bf14b089-25d1-4869-8470-72eab831b959"/>
  <p:tag name="__PE_ORIG_SIZE" val="500"/>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POLL_EMBED_ID" val="bf14b089-25d1-4869-8470-72eab831b959"/>
  <p:tag name="__PE_ORIG_SIZE" val="500"/>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38313</TotalTime>
  <Words>1510</Words>
  <Application>Microsoft Office PowerPoint</Application>
  <PresentationFormat>On-screen Show (4:3)</PresentationFormat>
  <Paragraphs>353</Paragraphs>
  <Slides>27</Slides>
  <Notes>22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2_Network</vt:lpstr>
      <vt:lpstr>Week 6, Day 3</vt:lpstr>
      <vt:lpstr>The Gang of Four</vt:lpstr>
      <vt:lpstr>The Gang of Four</vt:lpstr>
      <vt:lpstr>Gang of Four Patterns</vt:lpstr>
      <vt:lpstr>Patterns so far</vt:lpstr>
      <vt:lpstr>PowerPoint Presentation</vt:lpstr>
      <vt:lpstr>And more…</vt:lpstr>
      <vt:lpstr>Final Project</vt:lpstr>
      <vt:lpstr>Details about final project</vt:lpstr>
      <vt:lpstr>Applications of a new pattern…</vt:lpstr>
      <vt:lpstr>Exercise</vt:lpstr>
      <vt:lpstr>The Composite Pattern is applied in situations involving object hierarchies</vt:lpstr>
      <vt:lpstr>The Composite Pattern allows you to compose objects into tree structures to represent part-whole hierarchies</vt:lpstr>
      <vt:lpstr>Example (see code)</vt:lpstr>
      <vt:lpstr>Composite Pattern class diagram and key classes/interfaces</vt:lpstr>
      <vt:lpstr>The Component interface defines the behavior that both Parts and Composites must implement</vt:lpstr>
      <vt:lpstr>PowerPoint Presentation</vt:lpstr>
      <vt:lpstr>PowerPoint Presentation</vt:lpstr>
      <vt:lpstr>PowerPoint Presentation</vt:lpstr>
      <vt:lpstr>Design Principles </vt:lpstr>
      <vt:lpstr>PowerPoint Presentation</vt:lpstr>
      <vt:lpstr>Choosing a Design Pattern (1)</vt:lpstr>
      <vt:lpstr>Choosing a Design Pattern (2)</vt:lpstr>
      <vt:lpstr>Choosing a Design Pattern (3)</vt:lpstr>
      <vt:lpstr>Choosing a Design Pattern (4)</vt:lpstr>
      <vt:lpstr>Choosing a Design Pattern (5)</vt:lpstr>
      <vt:lpstr>PowerPoint Presentation</vt:lpstr>
    </vt:vector>
  </TitlesOfParts>
  <Company>MSOE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Dr. Yoder</cp:lastModifiedBy>
  <cp:revision>1046</cp:revision>
  <cp:lastPrinted>2016-01-22T18:49:00Z</cp:lastPrinted>
  <dcterms:created xsi:type="dcterms:W3CDTF">1999-09-06T21:32:20Z</dcterms:created>
  <dcterms:modified xsi:type="dcterms:W3CDTF">2016-01-22T22:19:04Z</dcterms:modified>
</cp:coreProperties>
</file>