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handoutMasterIdLst>
    <p:handoutMasterId r:id="rId15"/>
  </p:handoutMasterIdLst>
  <p:sldIdLst>
    <p:sldId id="320" r:id="rId2"/>
    <p:sldId id="324" r:id="rId3"/>
    <p:sldId id="326" r:id="rId4"/>
    <p:sldId id="327" r:id="rId5"/>
    <p:sldId id="328" r:id="rId6"/>
    <p:sldId id="329" r:id="rId7"/>
    <p:sldId id="330" r:id="rId8"/>
    <p:sldId id="332" r:id="rId9"/>
    <p:sldId id="321" r:id="rId10"/>
    <p:sldId id="323" r:id="rId11"/>
    <p:sldId id="322" r:id="rId12"/>
    <p:sldId id="333" r:id="rId13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05" autoAdjust="0"/>
    <p:restoredTop sz="59533" autoAdjust="0"/>
  </p:normalViewPr>
  <p:slideViewPr>
    <p:cSldViewPr>
      <p:cViewPr varScale="1">
        <p:scale>
          <a:sx n="48" d="100"/>
          <a:sy n="48" d="100"/>
        </p:scale>
        <p:origin x="178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 February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2/2/2017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Relationship Id="rId4" Type="http://schemas.openxmlformats.org/officeDocument/2006/relationships/hyperlink" Target="http://stackoverflow.com/questions/9358821/should-i-extend-arraylist-to-add-attributes-that-isnt-null" TargetMode="Externa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4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33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634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26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by a</a:t>
            </a:r>
            <a:r>
              <a:rPr lang="en-US" baseline="0" dirty="0" smtClean="0"/>
              <a:t> </a:t>
            </a:r>
            <a:r>
              <a:rPr lang="en-US" dirty="0" smtClean="0"/>
              <a:t>creator/discoverer of MVC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Architectural pattern popular for user interface design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19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07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Model – The data and “business logic” – how it works</a:t>
            </a:r>
          </a:p>
          <a:p>
            <a:r>
              <a:rPr lang="en-US" dirty="0" smtClean="0"/>
              <a:t>View – What the user sees</a:t>
            </a:r>
          </a:p>
          <a:p>
            <a:r>
              <a:rPr lang="en-US" dirty="0" smtClean="0"/>
              <a:t>Controller –</a:t>
            </a:r>
            <a:r>
              <a:rPr lang="en-US" baseline="0" dirty="0" smtClean="0"/>
              <a:t> Strategy for handling events / interface between Model and View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146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60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01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396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230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>Week 8, Class 3:</a:t>
            </a:r>
            <a:br>
              <a:rPr lang="en-US" dirty="0" smtClean="0"/>
            </a:br>
            <a:r>
              <a:rPr lang="en-US" dirty="0" smtClean="0"/>
              <a:t>Model-View-Controller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1662"/>
          </a:xfrm>
        </p:spPr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Model-View-Controller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Why? What? How?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Example: Barnyard Simon for the Web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Question: Where should we use the command </a:t>
            </a:r>
            <a:r>
              <a:rPr lang="en-US" dirty="0" smtClean="0">
                <a:sym typeface="Wingdings" panose="05000000000000000000" pitchFamily="2" charset="2"/>
              </a:rPr>
              <a:t>pattern?</a:t>
            </a: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Make web version of Barnyard Simon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RESTful</a:t>
            </a:r>
            <a:r>
              <a:rPr lang="en-US" dirty="0" smtClean="0"/>
              <a:t> programming – Representational State Transfer</a:t>
            </a:r>
          </a:p>
          <a:p>
            <a:r>
              <a:rPr lang="en-US" dirty="0" smtClean="0"/>
              <a:t>SOAP – Simple Object Access Protocol</a:t>
            </a:r>
          </a:p>
          <a:p>
            <a:r>
              <a:rPr lang="en-US" dirty="0" smtClean="0"/>
              <a:t>HTTP/2 – HTTP for an interactive web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475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go where?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</a:p>
          <a:p>
            <a:r>
              <a:rPr lang="en-US" dirty="0" smtClean="0"/>
              <a:t>View</a:t>
            </a:r>
          </a:p>
          <a:p>
            <a:r>
              <a:rPr lang="en-US" dirty="0" smtClean="0"/>
              <a:t>Control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/>
            <a:r>
              <a:rPr lang="en-US" dirty="0"/>
              <a:t>Button responses</a:t>
            </a:r>
          </a:p>
          <a:p>
            <a:pPr lvl="1"/>
            <a:r>
              <a:rPr lang="en-US" dirty="0"/>
              <a:t>Sequence</a:t>
            </a:r>
          </a:p>
          <a:p>
            <a:pPr lvl="1"/>
            <a:r>
              <a:rPr lang="en-US" dirty="0"/>
              <a:t>Current position</a:t>
            </a:r>
          </a:p>
          <a:p>
            <a:pPr lvl="1"/>
            <a:r>
              <a:rPr lang="en-US" dirty="0"/>
              <a:t>Scores</a:t>
            </a:r>
          </a:p>
          <a:p>
            <a:pPr lvl="1"/>
            <a:r>
              <a:rPr lang="en-US" dirty="0"/>
              <a:t>Playing sounds</a:t>
            </a:r>
          </a:p>
          <a:p>
            <a:pPr lvl="1"/>
            <a:r>
              <a:rPr lang="en-US" dirty="0"/>
              <a:t>GUI stuff</a:t>
            </a:r>
          </a:p>
          <a:p>
            <a:pPr lvl="1"/>
            <a:r>
              <a:rPr lang="en-US" dirty="0"/>
              <a:t>User selects option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8518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Fever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Applying patterns when you shouldn’t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might you apply patterns when you shouldn’t?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139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MVC?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642269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support the user’s mental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1026" name="Picture 2" descr="MVC illustration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33600"/>
            <a:ext cx="70485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81000" y="62085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http://heim.ifi.uio.no/~trygver/themes/mvc/mvc-index.html</a:t>
            </a:r>
          </a:p>
        </p:txBody>
      </p:sp>
    </p:spTree>
    <p:extLst>
      <p:ext uri="{BB962C8B-B14F-4D97-AF65-F5344CB8AC3E}">
        <p14:creationId xmlns:p14="http://schemas.microsoft.com/office/powerpoint/2010/main" val="392480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MVC?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227444" y="1828800"/>
            <a:ext cx="496957" cy="1143000"/>
            <a:chOff x="3962400" y="1828800"/>
            <a:chExt cx="762000" cy="1752600"/>
          </a:xfrm>
        </p:grpSpPr>
        <p:sp>
          <p:nvSpPr>
            <p:cNvPr id="6" name="Smiley Face 5"/>
            <p:cNvSpPr/>
            <p:nvPr/>
          </p:nvSpPr>
          <p:spPr bwMode="auto">
            <a:xfrm>
              <a:off x="3962400" y="1828800"/>
              <a:ext cx="685800" cy="609600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305300" y="24384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H="1">
              <a:off x="3962400" y="3124200"/>
              <a:ext cx="3429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4305300" y="3124200"/>
              <a:ext cx="4191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3962400" y="2590800"/>
              <a:ext cx="685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6" name="TextBox 15"/>
          <p:cNvSpPr txBox="1"/>
          <p:nvPr/>
        </p:nvSpPr>
        <p:spPr>
          <a:xfrm>
            <a:off x="3329609" y="3124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User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838200" y="3493532"/>
            <a:ext cx="1295400" cy="1078468"/>
            <a:chOff x="838200" y="3493532"/>
            <a:chExt cx="1295400" cy="1078468"/>
          </a:xfrm>
        </p:grpSpPr>
        <p:sp>
          <p:nvSpPr>
            <p:cNvPr id="17" name="Rectangle 16"/>
            <p:cNvSpPr/>
            <p:nvPr/>
          </p:nvSpPr>
          <p:spPr bwMode="auto">
            <a:xfrm>
              <a:off x="838200" y="3493532"/>
              <a:ext cx="1295400" cy="107846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990600" y="3657600"/>
              <a:ext cx="990600" cy="37516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990600" y="4183816"/>
              <a:ext cx="762000" cy="937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09600" y="4724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22" name="Regular Pentagon 21"/>
          <p:cNvSpPr/>
          <p:nvPr/>
        </p:nvSpPr>
        <p:spPr bwMode="auto">
          <a:xfrm>
            <a:off x="6781800" y="3651766"/>
            <a:ext cx="1295400" cy="762000"/>
          </a:xfrm>
          <a:prstGeom prst="pen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53200" y="458107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25" name="Folded Corner 24"/>
          <p:cNvSpPr/>
          <p:nvPr/>
        </p:nvSpPr>
        <p:spPr bwMode="auto">
          <a:xfrm>
            <a:off x="4027005" y="4699552"/>
            <a:ext cx="1002195" cy="939248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51802" y="5715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5257800" y="2449995"/>
            <a:ext cx="1752600" cy="10435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5404402" y="4572000"/>
            <a:ext cx="1224998" cy="5217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2362200" y="4765741"/>
            <a:ext cx="1289602" cy="4920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2362200" y="2449995"/>
            <a:ext cx="1664805" cy="8588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5905500" y="223309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click, drag, type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615609" y="4950407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manipulate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956766" y="5169176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872698" y="2488960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display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85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MVC (2)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227444" y="1828800"/>
            <a:ext cx="496957" cy="1143000"/>
            <a:chOff x="3962400" y="1828800"/>
            <a:chExt cx="762000" cy="1752600"/>
          </a:xfrm>
        </p:grpSpPr>
        <p:sp>
          <p:nvSpPr>
            <p:cNvPr id="6" name="Smiley Face 5"/>
            <p:cNvSpPr/>
            <p:nvPr/>
          </p:nvSpPr>
          <p:spPr bwMode="auto">
            <a:xfrm>
              <a:off x="3962400" y="1828800"/>
              <a:ext cx="685800" cy="609600"/>
            </a:xfrm>
            <a:prstGeom prst="smileyF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4305300" y="2438400"/>
              <a:ext cx="0" cy="6858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flipH="1">
              <a:off x="3962400" y="3124200"/>
              <a:ext cx="3429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4305300" y="3124200"/>
              <a:ext cx="419100" cy="4572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3962400" y="2590800"/>
              <a:ext cx="685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</p:cxnSp>
      </p:grpSp>
      <p:sp>
        <p:nvSpPr>
          <p:cNvPr id="16" name="TextBox 15"/>
          <p:cNvSpPr txBox="1"/>
          <p:nvPr/>
        </p:nvSpPr>
        <p:spPr>
          <a:xfrm>
            <a:off x="4099891" y="2027582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User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1872698" y="3471133"/>
            <a:ext cx="1295400" cy="1078468"/>
            <a:chOff x="838200" y="3493532"/>
            <a:chExt cx="1295400" cy="1078468"/>
          </a:xfrm>
        </p:grpSpPr>
        <p:sp>
          <p:nvSpPr>
            <p:cNvPr id="17" name="Rectangle 16"/>
            <p:cNvSpPr/>
            <p:nvPr/>
          </p:nvSpPr>
          <p:spPr bwMode="auto">
            <a:xfrm>
              <a:off x="838200" y="3493532"/>
              <a:ext cx="1295400" cy="107846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990600" y="3657600"/>
              <a:ext cx="990600" cy="37516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990600" y="4183816"/>
              <a:ext cx="762000" cy="937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577009" y="4648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22" name="Regular Pentagon 21"/>
          <p:cNvSpPr/>
          <p:nvPr/>
        </p:nvSpPr>
        <p:spPr bwMode="auto">
          <a:xfrm>
            <a:off x="6781800" y="3651766"/>
            <a:ext cx="1295400" cy="762000"/>
          </a:xfrm>
          <a:prstGeom prst="pen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53200" y="4581075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25" name="Folded Corner 24"/>
          <p:cNvSpPr/>
          <p:nvPr/>
        </p:nvSpPr>
        <p:spPr bwMode="auto">
          <a:xfrm>
            <a:off x="4027005" y="4699552"/>
            <a:ext cx="1002195" cy="939248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51802" y="5715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>
            <a:off x="3168098" y="2673626"/>
            <a:ext cx="931793" cy="7975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5404402" y="4572000"/>
            <a:ext cx="1224998" cy="5217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3124200" y="4699553"/>
            <a:ext cx="685800" cy="5582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V="1">
            <a:off x="3015698" y="2449996"/>
            <a:ext cx="1011307" cy="8588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3401668" y="3072378"/>
            <a:ext cx="120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click, drag, type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615609" y="4950407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manipulate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956766" y="5169176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update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872698" y="2488960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display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3276600" y="4010367"/>
            <a:ext cx="34290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5578750" y="3308866"/>
            <a:ext cx="1203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forward events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5334000" y="4413766"/>
            <a:ext cx="1219200" cy="5545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5029200" y="4278868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57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MVC? (3)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2787098" y="2392665"/>
            <a:ext cx="1295400" cy="1078468"/>
            <a:chOff x="838200" y="3493532"/>
            <a:chExt cx="1295400" cy="1078468"/>
          </a:xfrm>
        </p:grpSpPr>
        <p:sp>
          <p:nvSpPr>
            <p:cNvPr id="17" name="Rectangle 16"/>
            <p:cNvSpPr/>
            <p:nvPr/>
          </p:nvSpPr>
          <p:spPr bwMode="auto">
            <a:xfrm>
              <a:off x="838200" y="3493532"/>
              <a:ext cx="1295400" cy="107846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990600" y="3657600"/>
              <a:ext cx="990600" cy="37516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990600" y="4183816"/>
              <a:ext cx="762000" cy="9379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569679" y="3471133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View</a:t>
            </a:r>
            <a:endParaRPr lang="en-US" dirty="0"/>
          </a:p>
        </p:txBody>
      </p:sp>
      <p:sp>
        <p:nvSpPr>
          <p:cNvPr id="22" name="Regular Pentagon 21"/>
          <p:cNvSpPr/>
          <p:nvPr/>
        </p:nvSpPr>
        <p:spPr bwMode="auto">
          <a:xfrm>
            <a:off x="6705600" y="3509233"/>
            <a:ext cx="1295400" cy="762000"/>
          </a:xfrm>
          <a:prstGeom prst="pentag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53200" y="433079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25" name="Folded Corner 24"/>
          <p:cNvSpPr/>
          <p:nvPr/>
        </p:nvSpPr>
        <p:spPr bwMode="auto">
          <a:xfrm>
            <a:off x="4402207" y="4330796"/>
            <a:ext cx="1002195" cy="939248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092437" y="5270044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>
            <a:off x="5488886" y="4330796"/>
            <a:ext cx="1369114" cy="6629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3742496" y="3719649"/>
            <a:ext cx="609600" cy="6757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5782917" y="5076159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change state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778939" y="3769992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update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4703900" y="2441728"/>
            <a:ext cx="2282273" cy="9114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4842014" y="2097985"/>
            <a:ext cx="1584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u</a:t>
            </a:r>
            <a:r>
              <a:rPr lang="en-US" dirty="0" smtClean="0"/>
              <a:t>ser clicked, etc.</a:t>
            </a:r>
            <a:endParaRPr lang="en-US" dirty="0"/>
          </a:p>
        </p:txBody>
      </p:sp>
      <p:cxnSp>
        <p:nvCxnSpPr>
          <p:cNvPr id="41" name="Straight Arrow Connector 40"/>
          <p:cNvCxnSpPr/>
          <p:nvPr/>
        </p:nvCxnSpPr>
        <p:spPr bwMode="auto">
          <a:xfrm flipH="1" flipV="1">
            <a:off x="4572000" y="2556733"/>
            <a:ext cx="2358474" cy="9144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4579454" y="2931899"/>
            <a:ext cx="1584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change         .     .        display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371685" y="3904314"/>
            <a:ext cx="154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update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5540444" y="4146849"/>
            <a:ext cx="1205741" cy="6178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3623538" y="3967118"/>
            <a:ext cx="613119" cy="613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2649918" y="4118365"/>
            <a:ext cx="1757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tate,        .             please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77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 and Design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From the “Gang of Four” …</a:t>
            </a:r>
          </a:p>
          <a:p>
            <a:pPr marL="0" indent="0">
              <a:buNone/>
            </a:pPr>
            <a:r>
              <a:rPr lang="en-US" sz="4000" dirty="0" smtClean="0"/>
              <a:t>“MVC </a:t>
            </a:r>
            <a:r>
              <a:rPr lang="en-US" sz="4000" dirty="0"/>
              <a:t>decouples views and models </a:t>
            </a:r>
            <a:r>
              <a:rPr lang="en-US" sz="4000" dirty="0" smtClean="0"/>
              <a:t>by establishing </a:t>
            </a:r>
            <a:r>
              <a:rPr lang="en-US" sz="4000" dirty="0"/>
              <a:t>a subscribe/notify </a:t>
            </a:r>
            <a:r>
              <a:rPr lang="en-US" sz="4000" dirty="0" smtClean="0"/>
              <a:t>protocol between them [and]  </a:t>
            </a:r>
            <a:r>
              <a:rPr lang="en-US" sz="4000" dirty="0"/>
              <a:t>lets you attach </a:t>
            </a:r>
            <a:r>
              <a:rPr lang="en-US" sz="4000" dirty="0" smtClean="0"/>
              <a:t>multiple views </a:t>
            </a:r>
            <a:r>
              <a:rPr lang="en-US" sz="4000" dirty="0"/>
              <a:t>to a </a:t>
            </a:r>
            <a:r>
              <a:rPr lang="en-US" sz="4000" dirty="0" smtClean="0"/>
              <a:t>model”</a:t>
            </a:r>
          </a:p>
          <a:p>
            <a:pPr marL="0" indent="0">
              <a:buNone/>
            </a:pPr>
            <a:r>
              <a:rPr lang="en-US" sz="4000" dirty="0" smtClean="0"/>
              <a:t>What design pattern is this?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104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 and Design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From the “Gang of Four” …</a:t>
            </a:r>
          </a:p>
          <a:p>
            <a:pPr marL="0" indent="0">
              <a:buNone/>
            </a:pPr>
            <a:r>
              <a:rPr lang="en-US" sz="4000" dirty="0"/>
              <a:t>“</a:t>
            </a:r>
            <a:r>
              <a:rPr lang="en-US" sz="2800" dirty="0"/>
              <a:t>MVC also lets you change the way a view responds to user input </a:t>
            </a:r>
            <a:r>
              <a:rPr lang="en-US" sz="2800" dirty="0" smtClean="0"/>
              <a:t>without changing </a:t>
            </a:r>
            <a:r>
              <a:rPr lang="en-US" sz="2800" dirty="0"/>
              <a:t>its visual presentation. You might want to change the way it </a:t>
            </a:r>
            <a:r>
              <a:rPr lang="en-US" sz="2800" dirty="0" smtClean="0"/>
              <a:t>responds to </a:t>
            </a:r>
            <a:r>
              <a:rPr lang="en-US" sz="2800" dirty="0"/>
              <a:t>the keyboard, for example, or have it use a pop-up menu instead of </a:t>
            </a:r>
            <a:r>
              <a:rPr lang="en-US" sz="2800" dirty="0" smtClean="0"/>
              <a:t>command keys</a:t>
            </a:r>
            <a:r>
              <a:rPr lang="en-US" sz="2800" dirty="0"/>
              <a:t>. MVC encapsulates the response mechanism in </a:t>
            </a:r>
            <a:r>
              <a:rPr lang="en-US" sz="2800" dirty="0" smtClean="0"/>
              <a:t>a Controller </a:t>
            </a:r>
            <a:r>
              <a:rPr lang="en-US" sz="2800" dirty="0"/>
              <a:t>object.</a:t>
            </a:r>
            <a:r>
              <a:rPr lang="en-US" sz="4000" dirty="0"/>
              <a:t>”</a:t>
            </a: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What design pattern is this?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070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MVC and Design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From the “Gang of Four” …</a:t>
            </a:r>
          </a:p>
          <a:p>
            <a:pPr marL="0" indent="0">
              <a:buNone/>
            </a:pPr>
            <a:r>
              <a:rPr lang="en-US" sz="4000" dirty="0"/>
              <a:t>“Another feature of MVC is that views can be nested</a:t>
            </a:r>
            <a:r>
              <a:rPr lang="en-US" sz="4000" dirty="0" smtClean="0"/>
              <a:t>.”</a:t>
            </a:r>
          </a:p>
          <a:p>
            <a:pPr marL="0" indent="0">
              <a:buNone/>
            </a:pPr>
            <a:r>
              <a:rPr lang="en-US" sz="4000" dirty="0" smtClean="0"/>
              <a:t>What design pattern is this?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3259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Simon without MVC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2600"/>
            <a:ext cx="66675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273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31954</TotalTime>
  <Words>562</Words>
  <Application>Microsoft Office PowerPoint</Application>
  <PresentationFormat>On-screen Show (4:3)</PresentationFormat>
  <Paragraphs>191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Tahoma</vt:lpstr>
      <vt:lpstr>Times New Roman</vt:lpstr>
      <vt:lpstr>Wingdings</vt:lpstr>
      <vt:lpstr>2_Network</vt:lpstr>
      <vt:lpstr>Week 8, Class 3: Model-View-Controller</vt:lpstr>
      <vt:lpstr>Why MVC?</vt:lpstr>
      <vt:lpstr>What is MVC?</vt:lpstr>
      <vt:lpstr>What is MVC (2)</vt:lpstr>
      <vt:lpstr>What is MVC? (3)</vt:lpstr>
      <vt:lpstr>MVC and Design Patterns</vt:lpstr>
      <vt:lpstr>MVC and Design Patterns</vt:lpstr>
      <vt:lpstr>MVC and Design Patterns</vt:lpstr>
      <vt:lpstr>Simon without MVC</vt:lpstr>
      <vt:lpstr>Goal: Make web version of Barnyard Simon</vt:lpstr>
      <vt:lpstr>What will go where?</vt:lpstr>
      <vt:lpstr>Pattern Fever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1091</cp:revision>
  <cp:lastPrinted>2016-02-05T18:51:35Z</cp:lastPrinted>
  <dcterms:created xsi:type="dcterms:W3CDTF">1999-09-06T21:32:20Z</dcterms:created>
  <dcterms:modified xsi:type="dcterms:W3CDTF">2017-02-03T14:22:24Z</dcterms:modified>
</cp:coreProperties>
</file>