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handoutMasterIdLst>
    <p:handoutMasterId r:id="rId22"/>
  </p:handoutMasterIdLst>
  <p:sldIdLst>
    <p:sldId id="320" r:id="rId2"/>
    <p:sldId id="454" r:id="rId3"/>
    <p:sldId id="455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41" r:id="rId2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73852" autoAdjust="0"/>
  </p:normalViewPr>
  <p:slideViewPr>
    <p:cSldViewPr>
      <p:cViewPr>
        <p:scale>
          <a:sx n="29" d="100"/>
          <a:sy n="29" d="100"/>
        </p:scale>
        <p:origin x="-480" y="-8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February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27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95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4A113-E7BB-4080-AC48-169C02136F6D}" type="slidenum">
              <a:rPr lang="en-US"/>
              <a:pPr/>
              <a:t>12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  <p:custDataLst>
              <p:tags r:id="rId1"/>
            </p:custDataLst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4A113-E7BB-4080-AC48-169C02136F6D}" type="slidenum">
              <a:rPr lang="en-US"/>
              <a:pPr/>
              <a:t>13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  <p:custDataLst>
              <p:tags r:id="rId1"/>
            </p:custDataLst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04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69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F263A-949E-42D8-A8A6-86899FA79D9D}" type="slidenum">
              <a:rPr lang="en-US"/>
              <a:pPr/>
              <a:t>16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/>
          </p:cNvSpPr>
          <p:nvPr>
            <p:ph type="sldImg"/>
            <p:custDataLst>
              <p:tags r:id="rId1"/>
            </p:custDataLst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6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3E1F4-0010-4E00-84D6-898A6A28DC75}" type="slidenum">
              <a:rPr lang="en-US"/>
              <a:pPr/>
              <a:t>18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/>
          </p:cNvSpPr>
          <p:nvPr>
            <p:ph type="sldImg"/>
            <p:custDataLst>
              <p:tags r:id="rId1"/>
            </p:custDataLst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4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01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89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32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62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96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93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2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9,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Proxy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rnick\Local Settings\Temporary Internet Files\Content.IE5\YDNS56TQ\MPj043870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990600"/>
            <a:ext cx="2655606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Watching a Movie...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788152" cy="449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Use multiple interfaces (remotes) to</a:t>
            </a:r>
          </a:p>
          <a:p>
            <a:r>
              <a:rPr lang="en-US" dirty="0" smtClean="0"/>
              <a:t>Turn on Receiver/amplifier</a:t>
            </a:r>
          </a:p>
          <a:p>
            <a:r>
              <a:rPr lang="en-US" dirty="0" smtClean="0"/>
              <a:t>Turn on TV/Monitor</a:t>
            </a:r>
          </a:p>
          <a:p>
            <a:r>
              <a:rPr lang="en-US" dirty="0" smtClean="0"/>
              <a:t>Turn on DVD player</a:t>
            </a:r>
          </a:p>
          <a:p>
            <a:r>
              <a:rPr lang="en-US" dirty="0" smtClean="0"/>
              <a:t>Set the Receiver input to DVD</a:t>
            </a:r>
          </a:p>
          <a:p>
            <a:r>
              <a:rPr lang="en-US" dirty="0" smtClean="0"/>
              <a:t>Put the Monitor in HDMI input mode</a:t>
            </a:r>
          </a:p>
          <a:p>
            <a:r>
              <a:rPr lang="en-US" dirty="0" smtClean="0"/>
              <a:t>Set the Receiver volume to medium</a:t>
            </a:r>
          </a:p>
          <a:p>
            <a:r>
              <a:rPr lang="en-US" dirty="0" smtClean="0"/>
              <a:t>Set Receiver to DTS Surround</a:t>
            </a:r>
          </a:p>
          <a:p>
            <a:r>
              <a:rPr lang="en-US" dirty="0" smtClean="0"/>
              <a:t>Start the DVD player.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4876800"/>
            <a:ext cx="2822462" cy="14773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Interacting with the following classes: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Receiver/Amplifier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TV/Monitor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DVD</a:t>
            </a:r>
          </a:p>
        </p:txBody>
      </p:sp>
    </p:spTree>
    <p:extLst>
      <p:ext uri="{BB962C8B-B14F-4D97-AF65-F5344CB8AC3E}">
        <p14:creationId xmlns:p14="http://schemas.microsoft.com/office/powerpoint/2010/main" val="291067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decrease the complexity..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5867400" cy="44116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We can create a new 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TheaterFacade</a:t>
            </a:r>
            <a:r>
              <a:rPr lang="en-US" dirty="0" smtClean="0"/>
              <a:t>  (e.g. a universal remote) which exposes a few methods such as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façade treats the various components as a sub system and calls on them to implement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/>
              <a:t> method.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to watch a movie, we just call one method,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/>
              <a:t> and it communicates with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Monitor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DVD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and Receiver </a:t>
            </a:r>
            <a:r>
              <a:rPr lang="en-US" dirty="0" smtClean="0"/>
              <a:t>for us.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façade still leaves the subsystem accessible to be used directly. If you need the advanced functionality of the subsystem classes, they are available for use.</a:t>
            </a:r>
            <a:endParaRPr lang="en-US" dirty="0"/>
          </a:p>
        </p:txBody>
      </p:sp>
      <p:pic>
        <p:nvPicPr>
          <p:cNvPr id="2050" name="Picture 2" descr="C:\Documents and Settings\hornick\Local Settings\Temporary Internet Files\Content.IE5\ZA2K08IP\MCj042598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981200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61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953000" cy="4114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	Complex </a:t>
            </a:r>
            <a:r>
              <a:rPr lang="en-US" dirty="0">
                <a:solidFill>
                  <a:srgbClr val="FF0000"/>
                </a:solidFill>
              </a:rPr>
              <a:t>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Consisting of multiple subsystems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with its own </a:t>
            </a:r>
            <a:r>
              <a:rPr lang="en-US" dirty="0" smtClean="0"/>
              <a:t>interface, each with many methods</a:t>
            </a:r>
            <a:br>
              <a:rPr lang="en-US" dirty="0" smtClean="0"/>
            </a:b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70C0"/>
                </a:solidFill>
              </a:rPr>
              <a:t>	Difficult </a:t>
            </a:r>
            <a:r>
              <a:rPr lang="en-US" dirty="0">
                <a:solidFill>
                  <a:srgbClr val="0070C0"/>
                </a:solidFill>
              </a:rPr>
              <a:t>for clients </a:t>
            </a:r>
            <a:r>
              <a:rPr lang="en-US" dirty="0" smtClean="0">
                <a:solidFill>
                  <a:srgbClr val="0070C0"/>
                </a:solidFill>
              </a:rPr>
              <a:t>(blue) to </a:t>
            </a:r>
            <a:r>
              <a:rPr lang="en-US" dirty="0">
                <a:solidFill>
                  <a:srgbClr val="0070C0"/>
                </a:solidFill>
              </a:rPr>
              <a:t>deal </a:t>
            </a:r>
            <a:r>
              <a:rPr lang="en-US" dirty="0" smtClean="0">
                <a:solidFill>
                  <a:srgbClr val="0070C0"/>
                </a:solidFill>
              </a:rPr>
              <a:t>with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562600" y="1676400"/>
            <a:ext cx="3352800" cy="3124200"/>
            <a:chOff x="5486400" y="228600"/>
            <a:chExt cx="3505200" cy="3124200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5943600" y="16002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6172200" y="16764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8001000" y="19812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6324600" y="24384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7086600" y="25908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H="1">
              <a:off x="6477000" y="21336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6858000" y="21336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 flipH="1">
              <a:off x="7620000" y="26670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6781800" y="21336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>
              <a:off x="6705600" y="23622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57912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7010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8153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6096000" y="838200"/>
              <a:ext cx="20574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7391400" y="838200"/>
              <a:ext cx="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H="1">
              <a:off x="6705600" y="838200"/>
              <a:ext cx="1752600" cy="160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6019800" y="838200"/>
              <a:ext cx="45720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228600"/>
              <a:ext cx="3505200" cy="3124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45121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Facade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953000" cy="4114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Centralize subsystem interface</a:t>
            </a:r>
          </a:p>
          <a:p>
            <a:pPr lvl="1"/>
            <a:r>
              <a:rPr lang="en-US" dirty="0" smtClean="0"/>
              <a:t>Simplify/reduce number of centralized methods </a:t>
            </a:r>
          </a:p>
          <a:p>
            <a:pPr lvl="1"/>
            <a:r>
              <a:rPr lang="en-US" dirty="0" smtClean="0"/>
              <a:t>Façade presents new unified “face” to clients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2" name="Group 42"/>
          <p:cNvGrpSpPr/>
          <p:nvPr/>
        </p:nvGrpSpPr>
        <p:grpSpPr>
          <a:xfrm>
            <a:off x="5867400" y="1295400"/>
            <a:ext cx="3124200" cy="2743200"/>
            <a:chOff x="5486400" y="228600"/>
            <a:chExt cx="3505200" cy="3124200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5943600" y="16002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6172200" y="16764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8001000" y="19812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6324600" y="24384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7086600" y="25908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H="1">
              <a:off x="6477000" y="21336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6858000" y="21336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 flipH="1">
              <a:off x="7620000" y="26670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6781800" y="21336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>
              <a:off x="6705600" y="23622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57912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7010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8153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6096000" y="838200"/>
              <a:ext cx="20574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7391400" y="838200"/>
              <a:ext cx="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H="1">
              <a:off x="6705600" y="838200"/>
              <a:ext cx="1752600" cy="160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6019800" y="838200"/>
              <a:ext cx="45720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228600"/>
              <a:ext cx="3505200" cy="3124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5867400" y="4038600"/>
            <a:ext cx="3124200" cy="2667000"/>
            <a:chOff x="5410200" y="3581400"/>
            <a:chExt cx="3581400" cy="3124200"/>
          </a:xfrm>
        </p:grpSpPr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5867400" y="49530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6096000" y="50292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7924800" y="53340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6248400" y="57912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7010400" y="59436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 flipH="1">
              <a:off x="6400800" y="54864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6781800" y="54864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 flipH="1">
              <a:off x="7543800" y="60198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>
              <a:off x="6705600" y="54864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 flipH="1">
              <a:off x="6629400" y="57150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57150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69342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Rectangle 16"/>
            <p:cNvSpPr>
              <a:spLocks noChangeArrowheads="1"/>
            </p:cNvSpPr>
            <p:nvPr/>
          </p:nvSpPr>
          <p:spPr bwMode="auto">
            <a:xfrm>
              <a:off x="80772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6951663" y="4605338"/>
              <a:ext cx="960437" cy="392112"/>
            </a:xfrm>
            <a:prstGeom prst="rect">
              <a:avLst/>
            </a:prstGeom>
            <a:solidFill>
              <a:srgbClr val="FF6600">
                <a:alpha val="50000"/>
              </a:srgbClr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/>
                <a:t>Facade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6019800" y="4191000"/>
              <a:ext cx="9906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7315200" y="4191000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H="1">
              <a:off x="7696200" y="4191000"/>
              <a:ext cx="6858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410200" y="3581400"/>
              <a:ext cx="3581400" cy="3124200"/>
            </a:xfrm>
            <a:prstGeom prst="rect">
              <a:avLst/>
            </a:prstGeom>
            <a:no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28939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2800" dirty="0" smtClean="0"/>
              <a:t>Removing the burden from beginning Java developers with a Façade (</a:t>
            </a:r>
            <a:r>
              <a:rPr lang="en-US" sz="2800" dirty="0" err="1" smtClean="0"/>
              <a:t>WinPlotter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900440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399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6858000" cy="5207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74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Facade Consequences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467600" cy="4411662"/>
          </a:xfrm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Shields clients from subsystem components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subsystem easier to </a:t>
            </a:r>
            <a:r>
              <a:rPr lang="en-US" dirty="0" smtClean="0"/>
              <a:t>use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Reduces coupling from client to subsystem classes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 internal classes to change freely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Permit “layering” of system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Level of client-subsystem coupling</a:t>
            </a:r>
          </a:p>
          <a:p>
            <a:pPr lvl="2"/>
            <a:r>
              <a:rPr lang="en-US" dirty="0" smtClean="0"/>
              <a:t>Make Facade an abstract class</a:t>
            </a:r>
          </a:p>
          <a:p>
            <a:pPr lvl="3"/>
            <a:r>
              <a:rPr lang="en-US" dirty="0" smtClean="0"/>
              <a:t>Different concrete subclasses for different implementations of the subsystem.</a:t>
            </a:r>
          </a:p>
          <a:p>
            <a:pPr lvl="2"/>
            <a:r>
              <a:rPr lang="en-US" dirty="0" smtClean="0"/>
              <a:t>Configure the façade object with different subsystem objects.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3075" name="Picture 3" descr="C:\Documents and Settings\hornick\Local Settings\Temporary Internet Files\Content.IE5\79P9BVPJ\MCPE01476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6466" y="2895600"/>
            <a:ext cx="1817534" cy="20392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47289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6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Facade Applications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dirty="0"/>
              <a:t>Interface to existing library</a:t>
            </a:r>
          </a:p>
          <a:p>
            <a:pPr lvl="1"/>
            <a:r>
              <a:rPr lang="en-US" dirty="0"/>
              <a:t>Unify or “clean up” complex </a:t>
            </a:r>
            <a:r>
              <a:rPr lang="en-US" dirty="0" smtClean="0"/>
              <a:t>interface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Design layered system</a:t>
            </a:r>
          </a:p>
          <a:p>
            <a:pPr lvl="1"/>
            <a:r>
              <a:rPr lang="en-US" dirty="0"/>
              <a:t>Various service levels</a:t>
            </a:r>
          </a:p>
          <a:p>
            <a:pPr lvl="1"/>
            <a:r>
              <a:rPr lang="en-US" dirty="0"/>
              <a:t>Façade abstracts interface of each </a:t>
            </a:r>
            <a:r>
              <a:rPr lang="en-US" dirty="0" smtClean="0"/>
              <a:t>level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Provide abstract interfaces</a:t>
            </a:r>
          </a:p>
          <a:p>
            <a:pPr lvl="1"/>
            <a:r>
              <a:rPr lang="en-US" dirty="0"/>
              <a:t>To alternative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7569477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Adapter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1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468562"/>
          </a:xfrm>
        </p:spPr>
        <p:txBody>
          <a:bodyPr/>
          <a:lstStyle/>
          <a:p>
            <a:r>
              <a:rPr lang="en-US" sz="3200" dirty="0" smtClean="0"/>
              <a:t>Scenario</a:t>
            </a:r>
            <a:r>
              <a:rPr lang="en-US" sz="3200" b="0" dirty="0" smtClean="0"/>
              <a:t>: An Existing System (your client code) interfaces to a Vendor Class library you purchased and incorporated into an application your company is currently selling</a:t>
            </a:r>
            <a:endParaRPr lang="en-US" sz="3200" b="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42900" y="36195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274320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449580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324100" y="2933701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362200" y="381000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91000" y="27432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105400" y="3581401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267200" y="44958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4038600" y="2895601"/>
            <a:ext cx="9144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114800" y="381000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3200401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365760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Vendor1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 bwMode="auto">
          <a:xfrm>
            <a:off x="533400" y="5257800"/>
            <a:ext cx="75438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Vendor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goes out of business; what do you do???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4800600"/>
            <a:ext cx="1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Vendor1 interface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V="1">
            <a:off x="2743200" y="4191000"/>
            <a:ext cx="914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352800" y="3733800"/>
            <a:ext cx="12192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0899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configuration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60140"/>
            <a:ext cx="6381932" cy="344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19600" y="1447800"/>
            <a:ext cx="38779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ClientApp</a:t>
            </a:r>
            <a:r>
              <a:rPr lang="en-US" dirty="0" smtClean="0"/>
              <a:t> is written</a:t>
            </a:r>
            <a:br>
              <a:rPr lang="en-US" dirty="0" smtClean="0"/>
            </a:br>
            <a:r>
              <a:rPr lang="en-US" dirty="0" smtClean="0"/>
              <a:t>such that it is heavily dependent</a:t>
            </a:r>
            <a:br>
              <a:rPr lang="en-US" dirty="0" smtClean="0"/>
            </a:br>
            <a:r>
              <a:rPr lang="en-US" dirty="0" smtClean="0"/>
              <a:t>on the functionality implemented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ServiceProvider</a:t>
            </a:r>
            <a:r>
              <a:rPr lang="en-US" dirty="0" smtClean="0"/>
              <a:t>, and is loaded</a:t>
            </a:r>
            <a:br>
              <a:rPr lang="en-US" dirty="0" smtClean="0"/>
            </a:br>
            <a:r>
              <a:rPr lang="en-US" dirty="0" smtClean="0"/>
              <a:t>with calls to various </a:t>
            </a:r>
            <a:r>
              <a:rPr lang="en-US" dirty="0" err="1" smtClean="0"/>
              <a:t>ServiceProvider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5029200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ServiceProvider</a:t>
            </a:r>
            <a:r>
              <a:rPr lang="en-US" dirty="0" smtClean="0"/>
              <a:t> may implement</a:t>
            </a:r>
            <a:br>
              <a:rPr lang="en-US" dirty="0" smtClean="0"/>
            </a:br>
            <a:r>
              <a:rPr lang="en-US" dirty="0" smtClean="0"/>
              <a:t>numerous methods in a real situation;</a:t>
            </a:r>
            <a:br>
              <a:rPr lang="en-US" dirty="0" smtClean="0"/>
            </a:br>
            <a:r>
              <a:rPr lang="en-US" dirty="0" smtClean="0"/>
              <a:t>not only the few methods shown here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276600" y="2057400"/>
            <a:ext cx="1066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5105400" y="5029200"/>
            <a:ext cx="1066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1143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 (Wrapper) Pattern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8100" y="25527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16764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34290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019300" y="1866900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057400" y="2743200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1676400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800600" y="2514600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495800" y="34290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191000" y="1981200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4445000" y="2311400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2"/>
          </p:cNvCxnSpPr>
          <p:nvPr/>
        </p:nvCxnSpPr>
        <p:spPr>
          <a:xfrm>
            <a:off x="4445000" y="2832100"/>
            <a:ext cx="50800" cy="59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15094" y="498951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1394" y="411321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1394" y="586581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2096294" y="4303711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134394" y="518001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48994" y="4113211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877594" y="4951411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4572794" y="5865811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267994" y="4418011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4521994" y="4748211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2"/>
          </p:cNvCxnSpPr>
          <p:nvPr/>
        </p:nvCxnSpPr>
        <p:spPr>
          <a:xfrm>
            <a:off x="4521994" y="5268911"/>
            <a:ext cx="50800" cy="59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2933700" y="4305300"/>
            <a:ext cx="914400" cy="533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971800" y="5181600"/>
            <a:ext cx="838200" cy="533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556000" y="4495800"/>
            <a:ext cx="6858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810000" y="4826000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2" idx="2"/>
          </p:cNvCxnSpPr>
          <p:nvPr/>
        </p:nvCxnSpPr>
        <p:spPr>
          <a:xfrm>
            <a:off x="3810000" y="5346700"/>
            <a:ext cx="50800" cy="5969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124200" y="4114800"/>
            <a:ext cx="8382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124200" y="5867400"/>
            <a:ext cx="7620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90600" y="2133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0" y="2590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Vendor2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24400" y="495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Vendor2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66800" y="4572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00400" y="624840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Adapter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4114800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Implements the interface your classes expect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And talks to the vendor interface to service your requests.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9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7" grpId="0" animBg="1"/>
      <p:bldP spid="42" grpId="0" animBg="1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Adapter configuration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33600"/>
            <a:ext cx="782441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5715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The original </a:t>
            </a:r>
            <a:r>
              <a:rPr lang="en-US" b="1" dirty="0" err="1" smtClean="0"/>
              <a:t>ServiceProvider</a:t>
            </a:r>
            <a:r>
              <a:rPr lang="en-US" dirty="0" smtClean="0"/>
              <a:t> class is obsolete and discarded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447800"/>
            <a:ext cx="4698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An </a:t>
            </a:r>
            <a:r>
              <a:rPr lang="en-US" b="1" dirty="0" smtClean="0"/>
              <a:t>interface</a:t>
            </a:r>
            <a:r>
              <a:rPr lang="en-US" dirty="0" smtClean="0"/>
              <a:t> declaring the same methods</a:t>
            </a:r>
            <a:br>
              <a:rPr lang="en-US" dirty="0" smtClean="0"/>
            </a:br>
            <a:r>
              <a:rPr lang="en-US" dirty="0" smtClean="0"/>
              <a:t>as the original </a:t>
            </a:r>
            <a:r>
              <a:rPr lang="en-US" b="1" dirty="0" err="1" smtClean="0"/>
              <a:t>ServiceProvider</a:t>
            </a:r>
            <a:r>
              <a:rPr lang="en-US" dirty="0" smtClean="0"/>
              <a:t> is created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4419600"/>
            <a:ext cx="2493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A replacement class</a:t>
            </a:r>
            <a:br>
              <a:rPr lang="en-US" dirty="0" smtClean="0"/>
            </a:br>
            <a:r>
              <a:rPr lang="en-US" dirty="0" smtClean="0"/>
              <a:t>for the original</a:t>
            </a:r>
          </a:p>
          <a:p>
            <a:r>
              <a:rPr lang="en-US" dirty="0" err="1" smtClean="0"/>
              <a:t>ServiceProvider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found that provides</a:t>
            </a:r>
            <a:br>
              <a:rPr lang="en-US" dirty="0" smtClean="0"/>
            </a:br>
            <a:r>
              <a:rPr lang="en-US" dirty="0" smtClean="0"/>
              <a:t>similar functionality,</a:t>
            </a:r>
            <a:br>
              <a:rPr lang="en-US" dirty="0" smtClean="0"/>
            </a:br>
            <a:r>
              <a:rPr lang="en-US" dirty="0" smtClean="0"/>
              <a:t>but with a different</a:t>
            </a:r>
            <a:br>
              <a:rPr lang="en-US" dirty="0" smtClean="0"/>
            </a:br>
            <a:r>
              <a:rPr lang="en-US" dirty="0" smtClean="0"/>
              <a:t>set of methods: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err="1" smtClean="0"/>
              <a:t>adaptee</a:t>
            </a:r>
            <a:endParaRPr lang="en-U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352800" y="5657671"/>
            <a:ext cx="3172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An </a:t>
            </a:r>
            <a:r>
              <a:rPr lang="en-US" b="1" dirty="0" smtClean="0"/>
              <a:t>adapter</a:t>
            </a:r>
            <a:r>
              <a:rPr lang="en-US" dirty="0" smtClean="0"/>
              <a:t> class is written</a:t>
            </a:r>
            <a:br>
              <a:rPr lang="en-US" dirty="0" smtClean="0"/>
            </a:br>
            <a:r>
              <a:rPr lang="en-US" dirty="0" smtClean="0"/>
              <a:t>which maps calls from the </a:t>
            </a:r>
            <a:br>
              <a:rPr lang="en-US" dirty="0" smtClean="0"/>
            </a:br>
            <a:r>
              <a:rPr lang="en-US" dirty="0" smtClean="0"/>
              <a:t>original methods to the </a:t>
            </a:r>
            <a:br>
              <a:rPr lang="en-US" dirty="0" smtClean="0"/>
            </a:br>
            <a:r>
              <a:rPr lang="en-US" dirty="0" smtClean="0"/>
              <a:t>new methods</a:t>
            </a:r>
          </a:p>
        </p:txBody>
      </p:sp>
    </p:spTree>
    <p:extLst>
      <p:ext uri="{BB962C8B-B14F-4D97-AF65-F5344CB8AC3E}">
        <p14:creationId xmlns:p14="http://schemas.microsoft.com/office/powerpoint/2010/main" val="323988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The Adapter Pattern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7162800" cy="4411662"/>
          </a:xfrm>
        </p:spPr>
        <p:txBody>
          <a:bodyPr/>
          <a:lstStyle/>
          <a:p>
            <a:r>
              <a:rPr lang="en-US" sz="2000" dirty="0" smtClean="0"/>
              <a:t>The client makes a request to 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by calling a method on it by continuing to program to the </a:t>
            </a:r>
            <a:r>
              <a:rPr lang="en-US" sz="2000" b="1" dirty="0" smtClean="0"/>
              <a:t>interface</a:t>
            </a:r>
            <a:r>
              <a:rPr lang="en-US" sz="2000" dirty="0" smtClean="0"/>
              <a:t> that mimics the methods of the original class.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translates the request into one or more calls on the </a:t>
            </a:r>
            <a:r>
              <a:rPr lang="en-US" sz="2000" b="1" dirty="0" err="1" smtClean="0"/>
              <a:t>adaptee</a:t>
            </a:r>
            <a:endParaRPr lang="en-US" sz="2000" dirty="0" smtClean="0"/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The amount of code is usually small, but may be complex due to indirect mappings from the original methods to the new methods.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transforms data or results from the </a:t>
            </a:r>
            <a:r>
              <a:rPr lang="en-US" sz="2000" b="1" dirty="0" err="1" smtClean="0"/>
              <a:t>adaptee</a:t>
            </a:r>
            <a:r>
              <a:rPr lang="en-US" sz="2000" dirty="0" smtClean="0"/>
              <a:t> into the form expected by the client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The client receives the results of the call and doesn’t care that there is an adapter doing the translation.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The only change to the client is that it must create an instance of the adapter rather than the original vendor class.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hornick\Local Settings\Temporary Internet Files\Content.IE5\YDNS56TQ\MCj033162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105400"/>
            <a:ext cx="1211969" cy="1231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309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to use 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code exists that interfaces to a class library that has changed</a:t>
            </a:r>
          </a:p>
          <a:p>
            <a:pPr lvl="1"/>
            <a:r>
              <a:rPr lang="en-US" dirty="0" smtClean="0"/>
              <a:t>Revision change</a:t>
            </a:r>
          </a:p>
          <a:p>
            <a:pPr lvl="1"/>
            <a:r>
              <a:rPr lang="en-US" dirty="0" smtClean="0"/>
              <a:t>Vendor change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New application is being developed that will have to interface to a class library that has yet to be defined</a:t>
            </a:r>
          </a:p>
          <a:p>
            <a:pPr lvl="1"/>
            <a:r>
              <a:rPr lang="en-US" dirty="0" smtClean="0"/>
              <a:t>Define an interface and write the adapter later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4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Façade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1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39041</TotalTime>
  <Words>661</Words>
  <Application>Microsoft Office PowerPoint</Application>
  <PresentationFormat>On-screen Show (4:3)</PresentationFormat>
  <Paragraphs>197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2_Network</vt:lpstr>
      <vt:lpstr>Week 9, Day 1</vt:lpstr>
      <vt:lpstr>The  Adapter Pattern</vt:lpstr>
      <vt:lpstr>Scenario: An Existing System (your client code) interfaces to a Vendor Class library you purchased and incorporated into an application your company is currently selling</vt:lpstr>
      <vt:lpstr>The original configuration</vt:lpstr>
      <vt:lpstr>Adapter (Wrapper) Pattern</vt:lpstr>
      <vt:lpstr>The Adapter configuration</vt:lpstr>
      <vt:lpstr>The Adapter Pattern features</vt:lpstr>
      <vt:lpstr>Cases to use Adapter</vt:lpstr>
      <vt:lpstr>The  Façade Pattern</vt:lpstr>
      <vt:lpstr>Watching a Movie...</vt:lpstr>
      <vt:lpstr>To decrease the complexity..</vt:lpstr>
      <vt:lpstr>The Problem</vt:lpstr>
      <vt:lpstr>Facade Solution</vt:lpstr>
      <vt:lpstr>Removing the burden from beginning Java developers with a Façade (WinPlotter)</vt:lpstr>
      <vt:lpstr>Generic Pattern</vt:lpstr>
      <vt:lpstr>Facade Consequences</vt:lpstr>
      <vt:lpstr>PowerPoint Presentation</vt:lpstr>
      <vt:lpstr>Facade Applications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1071</cp:revision>
  <cp:lastPrinted>2016-02-08T18:54:51Z</cp:lastPrinted>
  <dcterms:created xsi:type="dcterms:W3CDTF">1999-09-06T21:32:20Z</dcterms:created>
  <dcterms:modified xsi:type="dcterms:W3CDTF">2016-02-08T21:51:04Z</dcterms:modified>
</cp:coreProperties>
</file>