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8" r:id="rId12"/>
    <p:sldId id="451" r:id="rId13"/>
    <p:sldId id="459" r:id="rId14"/>
    <p:sldId id="454" r:id="rId15"/>
    <p:sldId id="455" r:id="rId16"/>
    <p:sldId id="456" r:id="rId17"/>
    <p:sldId id="457" r:id="rId18"/>
    <p:sldId id="441" r:id="rId1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25" autoAdjust="0"/>
    <p:restoredTop sz="73852" autoAdjust="0"/>
  </p:normalViewPr>
  <p:slideViewPr>
    <p:cSldViewPr>
      <p:cViewPr>
        <p:scale>
          <a:sx n="29" d="100"/>
          <a:sy n="29" d="100"/>
        </p:scale>
        <p:origin x="-2827" y="-8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76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0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0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0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Might remove a domain class, but document why,</a:t>
            </a:r>
            <a:r>
              <a:rPr lang="en-US" baseline="0" dirty="0" smtClean="0"/>
              <a:t> especially where it’s 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7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9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8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Ensure discuss:</a:t>
            </a:r>
            <a:r>
              <a:rPr lang="en-US" baseline="0" dirty="0" smtClean="0"/>
              <a:t> ways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4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6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80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8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2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kov_substitution_principl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9,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Object-oriented </a:t>
            </a:r>
            <a:r>
              <a:rPr lang="en-US" sz="3200" dirty="0" smtClean="0"/>
              <a:t>Design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Acknowledgement: These slides by Dr. Hasker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identify domain 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1: just sit there and think them up</a:t>
            </a:r>
          </a:p>
          <a:p>
            <a:r>
              <a:rPr lang="en-US" dirty="0" smtClean="0"/>
              <a:t>Solution 2: mine the stories/scenarios/requirements</a:t>
            </a:r>
          </a:p>
          <a:p>
            <a:pPr lvl="1"/>
            <a:r>
              <a:rPr lang="en-US" dirty="0" smtClean="0"/>
              <a:t>Objects: lead to classes</a:t>
            </a:r>
          </a:p>
          <a:p>
            <a:pPr lvl="1"/>
            <a:r>
              <a:rPr lang="en-US" dirty="0" smtClean="0"/>
              <a:t>Verbs: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classes: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Meal Wheel</a:t>
            </a:r>
          </a:p>
          <a:p>
            <a:pPr lvl="1"/>
            <a:r>
              <a:rPr lang="en-US" dirty="0" smtClean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 smtClean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 smtClean="0"/>
              <a:t>As a restaurant owner, I want to distribute menus to potential customers.</a:t>
            </a:r>
          </a:p>
          <a:p>
            <a:pPr lvl="1"/>
            <a:r>
              <a:rPr lang="en-US" dirty="0" smtClean="0"/>
              <a:t>As a restaurant owner, I want potential customers to know of dietary restrictions that I support so I can attract customers who do not eat particular foods.</a:t>
            </a:r>
          </a:p>
        </p:txBody>
      </p:sp>
    </p:spTree>
    <p:extLst>
      <p:ext uri="{BB962C8B-B14F-4D97-AF65-F5344CB8AC3E}">
        <p14:creationId xmlns:p14="http://schemas.microsoft.com/office/powerpoint/2010/main" val="36605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classes: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Meal Wheel</a:t>
            </a:r>
          </a:p>
          <a:p>
            <a:pPr lvl="1"/>
            <a:r>
              <a:rPr lang="en-US" dirty="0" smtClean="0"/>
              <a:t>As a hungry </a:t>
            </a:r>
            <a:r>
              <a:rPr lang="en-US" dirty="0" smtClean="0">
                <a:solidFill>
                  <a:srgbClr val="FF0000"/>
                </a:solidFill>
              </a:rPr>
              <a:t>student</a:t>
            </a:r>
            <a:r>
              <a:rPr lang="en-US" dirty="0" smtClean="0"/>
              <a:t>, I want my </a:t>
            </a:r>
            <a:r>
              <a:rPr lang="en-US" dirty="0" smtClean="0">
                <a:solidFill>
                  <a:srgbClr val="FF0000"/>
                </a:solidFill>
              </a:rPr>
              <a:t>phone</a:t>
            </a:r>
            <a:r>
              <a:rPr lang="en-US" dirty="0" smtClean="0"/>
              <a:t> to randomly </a:t>
            </a:r>
            <a:r>
              <a:rPr lang="en-US" dirty="0" smtClean="0">
                <a:solidFill>
                  <a:srgbClr val="00B0F0"/>
                </a:solidFill>
              </a:rPr>
              <a:t>select</a:t>
            </a:r>
            <a:r>
              <a:rPr lang="en-US" dirty="0" smtClean="0"/>
              <a:t> from different </a:t>
            </a:r>
            <a:r>
              <a:rPr lang="en-US" dirty="0" smtClean="0">
                <a:solidFill>
                  <a:srgbClr val="FF0000"/>
                </a:solidFill>
              </a:rPr>
              <a:t>restaurants</a:t>
            </a:r>
            <a:r>
              <a:rPr lang="en-US" dirty="0" smtClean="0"/>
              <a:t> so I know where to </a:t>
            </a:r>
            <a:r>
              <a:rPr lang="en-US" dirty="0" smtClean="0">
                <a:solidFill>
                  <a:srgbClr val="00B0F0"/>
                </a:solidFill>
              </a:rPr>
              <a:t>eat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picky student, I want my phone to suggest close restaurants that </a:t>
            </a:r>
            <a:r>
              <a:rPr lang="en-US" dirty="0" smtClean="0">
                <a:solidFill>
                  <a:srgbClr val="00B0F0"/>
                </a:solidFill>
              </a:rPr>
              <a:t>serve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sashimi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choose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place</a:t>
            </a:r>
            <a:r>
              <a:rPr lang="en-US" dirty="0" smtClean="0"/>
              <a:t> to eat within </a:t>
            </a:r>
            <a:r>
              <a:rPr lang="en-US" dirty="0" smtClean="0">
                <a:solidFill>
                  <a:srgbClr val="FF0000"/>
                </a:solidFill>
              </a:rPr>
              <a:t>10 minutes walk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</a:t>
            </a:r>
            <a:r>
              <a:rPr lang="en-US" dirty="0" smtClean="0">
                <a:solidFill>
                  <a:srgbClr val="FF0000"/>
                </a:solidFill>
              </a:rPr>
              <a:t>owner</a:t>
            </a:r>
            <a:r>
              <a:rPr lang="en-US" dirty="0" smtClean="0"/>
              <a:t>, I want to </a:t>
            </a:r>
            <a:r>
              <a:rPr lang="en-US" dirty="0" smtClean="0">
                <a:solidFill>
                  <a:srgbClr val="00B0F0"/>
                </a:solidFill>
              </a:rPr>
              <a:t>distribute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  <a:r>
              <a:rPr lang="en-US" dirty="0" smtClean="0"/>
              <a:t> to potential </a:t>
            </a:r>
            <a:r>
              <a:rPr lang="en-US" dirty="0" smtClean="0">
                <a:solidFill>
                  <a:srgbClr val="FF0000"/>
                </a:solidFill>
              </a:rPr>
              <a:t>customers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owner, I want potential customers to </a:t>
            </a:r>
            <a:r>
              <a:rPr lang="en-US" dirty="0" smtClean="0">
                <a:solidFill>
                  <a:srgbClr val="00B0F0"/>
                </a:solidFill>
              </a:rPr>
              <a:t>know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dietary restrictions</a:t>
            </a:r>
            <a:r>
              <a:rPr lang="en-US" dirty="0" smtClean="0"/>
              <a:t> that I </a:t>
            </a:r>
            <a:r>
              <a:rPr lang="en-US" dirty="0" smtClean="0">
                <a:solidFill>
                  <a:srgbClr val="00B0F0"/>
                </a:solidFill>
              </a:rPr>
              <a:t>support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attract</a:t>
            </a:r>
            <a:r>
              <a:rPr lang="en-US" dirty="0" smtClean="0"/>
              <a:t> customers who do not eat particular </a:t>
            </a:r>
            <a:r>
              <a:rPr lang="en-US" dirty="0" smtClean="0">
                <a:solidFill>
                  <a:srgbClr val="FF0000"/>
                </a:solidFill>
              </a:rPr>
              <a:t>foods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classes: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Meal Wheel</a:t>
            </a:r>
          </a:p>
          <a:p>
            <a:pPr lvl="1"/>
            <a:r>
              <a:rPr lang="en-US" dirty="0" smtClean="0"/>
              <a:t>As a hungry </a:t>
            </a:r>
            <a:r>
              <a:rPr lang="en-US" dirty="0" smtClean="0">
                <a:solidFill>
                  <a:srgbClr val="FF0000"/>
                </a:solidFill>
              </a:rPr>
              <a:t>student</a:t>
            </a:r>
            <a:r>
              <a:rPr lang="en-US" dirty="0" smtClean="0"/>
              <a:t>, I want my </a:t>
            </a:r>
            <a:r>
              <a:rPr lang="en-US" dirty="0" smtClean="0">
                <a:solidFill>
                  <a:srgbClr val="FF0000"/>
                </a:solidFill>
              </a:rPr>
              <a:t>phone</a:t>
            </a:r>
            <a:r>
              <a:rPr lang="en-US" dirty="0" smtClean="0"/>
              <a:t> to randomly </a:t>
            </a:r>
            <a:r>
              <a:rPr lang="en-US" dirty="0" smtClean="0">
                <a:solidFill>
                  <a:srgbClr val="00B0F0"/>
                </a:solidFill>
              </a:rPr>
              <a:t>select</a:t>
            </a:r>
            <a:r>
              <a:rPr lang="en-US" dirty="0" smtClean="0"/>
              <a:t> from different </a:t>
            </a:r>
            <a:r>
              <a:rPr lang="en-US" dirty="0" smtClean="0">
                <a:solidFill>
                  <a:srgbClr val="FF0000"/>
                </a:solidFill>
              </a:rPr>
              <a:t>restaurants</a:t>
            </a:r>
            <a:r>
              <a:rPr lang="en-US" dirty="0" smtClean="0"/>
              <a:t> so I know where to </a:t>
            </a:r>
            <a:r>
              <a:rPr lang="en-US" dirty="0" smtClean="0">
                <a:solidFill>
                  <a:srgbClr val="00B0F0"/>
                </a:solidFill>
              </a:rPr>
              <a:t>eat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picky student, I want my phone to suggest close restaurants that </a:t>
            </a:r>
            <a:r>
              <a:rPr lang="en-US" dirty="0" smtClean="0">
                <a:solidFill>
                  <a:srgbClr val="00B0F0"/>
                </a:solidFill>
              </a:rPr>
              <a:t>serve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sashimi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choose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place</a:t>
            </a:r>
            <a:r>
              <a:rPr lang="en-US" dirty="0" smtClean="0"/>
              <a:t> to eat within </a:t>
            </a:r>
            <a:r>
              <a:rPr lang="en-US" dirty="0" smtClean="0">
                <a:solidFill>
                  <a:srgbClr val="FF0000"/>
                </a:solidFill>
              </a:rPr>
              <a:t>10 minutes walk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</a:t>
            </a:r>
            <a:r>
              <a:rPr lang="en-US" dirty="0" smtClean="0">
                <a:solidFill>
                  <a:srgbClr val="FF0000"/>
                </a:solidFill>
              </a:rPr>
              <a:t>owner</a:t>
            </a:r>
            <a:r>
              <a:rPr lang="en-US" dirty="0" smtClean="0"/>
              <a:t>, I want to </a:t>
            </a:r>
            <a:r>
              <a:rPr lang="en-US" dirty="0" smtClean="0">
                <a:solidFill>
                  <a:srgbClr val="00B0F0"/>
                </a:solidFill>
              </a:rPr>
              <a:t>distribute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  <a:r>
              <a:rPr lang="en-US" dirty="0" smtClean="0"/>
              <a:t> to potential </a:t>
            </a:r>
            <a:r>
              <a:rPr lang="en-US" dirty="0" smtClean="0">
                <a:solidFill>
                  <a:srgbClr val="FF0000"/>
                </a:solidFill>
              </a:rPr>
              <a:t>customers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owner, I want potential customers to </a:t>
            </a:r>
            <a:r>
              <a:rPr lang="en-US" dirty="0" smtClean="0">
                <a:solidFill>
                  <a:srgbClr val="00B0F0"/>
                </a:solidFill>
              </a:rPr>
              <a:t>know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dietary restrictions</a:t>
            </a:r>
            <a:r>
              <a:rPr lang="en-US" dirty="0" smtClean="0"/>
              <a:t> that I </a:t>
            </a:r>
            <a:r>
              <a:rPr lang="en-US" dirty="0" smtClean="0">
                <a:solidFill>
                  <a:srgbClr val="00B0F0"/>
                </a:solidFill>
              </a:rPr>
              <a:t>support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attract</a:t>
            </a:r>
            <a:r>
              <a:rPr lang="en-US" dirty="0" smtClean="0"/>
              <a:t> customers who do not eat particular </a:t>
            </a:r>
            <a:r>
              <a:rPr lang="en-US" dirty="0" smtClean="0">
                <a:solidFill>
                  <a:srgbClr val="FF0000"/>
                </a:solidFill>
              </a:rPr>
              <a:t>foods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7663" y="3886200"/>
            <a:ext cx="4783037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Damascus" charset="-78"/>
                <a:ea typeface="Damascus" charset="-78"/>
                <a:cs typeface="Damascus" charset="-78"/>
              </a:rPr>
              <a:t>Classes: groups of objects w/ RIBS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Damascus" charset="-78"/>
                <a:ea typeface="Damascus" charset="-78"/>
                <a:cs typeface="Damascus" charset="-78"/>
              </a:rPr>
              <a:t>Attributes: simple data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Damascus" charset="-78"/>
                <a:ea typeface="Damascus" charset="-78"/>
                <a:cs typeface="Damascus" charset="-78"/>
              </a:rPr>
              <a:t>Methods: actions on objects</a:t>
            </a:r>
            <a:endParaRPr lang="en-US" sz="2800" dirty="0">
              <a:latin typeface="Damascus" charset="-78"/>
              <a:ea typeface="Damascus" charset="-78"/>
              <a:cs typeface="Damascus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08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8534400" cy="4789488"/>
          </a:xfrm>
        </p:spPr>
        <p:txBody>
          <a:bodyPr/>
          <a:lstStyle/>
          <a:p>
            <a:r>
              <a:rPr lang="en-US" sz="2400" dirty="0" smtClean="0"/>
              <a:t>Active objects</a:t>
            </a:r>
          </a:p>
          <a:p>
            <a:pPr lvl="1"/>
            <a:r>
              <a:rPr lang="en-US" sz="2000" dirty="0" smtClean="0"/>
              <a:t>Objects which consume, produce others; objects which control actions</a:t>
            </a:r>
          </a:p>
          <a:p>
            <a:r>
              <a:rPr lang="en-US" sz="2400" dirty="0" smtClean="0"/>
              <a:t>Passive objects</a:t>
            </a:r>
          </a:p>
          <a:p>
            <a:pPr lvl="1"/>
            <a:r>
              <a:rPr lang="en-US" sz="2000" dirty="0" smtClean="0"/>
              <a:t>Data storage, inputs, basic output</a:t>
            </a:r>
          </a:p>
          <a:p>
            <a:pPr lvl="1"/>
            <a:r>
              <a:rPr lang="en-US" sz="2000" dirty="0" smtClean="0"/>
              <a:t>Example: light switch, sensors, printers</a:t>
            </a:r>
          </a:p>
          <a:p>
            <a:r>
              <a:rPr lang="en-US" sz="2400" dirty="0" smtClean="0"/>
              <a:t>Real-world items – domain classes discussed earlier</a:t>
            </a:r>
          </a:p>
          <a:p>
            <a:r>
              <a:rPr lang="en-US" sz="2400" dirty="0" smtClean="0"/>
              <a:t>Physical devices – things with internal state to capture</a:t>
            </a:r>
          </a:p>
          <a:p>
            <a:r>
              <a:rPr lang="en-US" sz="2400" dirty="0" smtClean="0"/>
              <a:t>Transactions – sales receipt, </a:t>
            </a:r>
            <a:r>
              <a:rPr lang="en-US" sz="2400" dirty="0" err="1" smtClean="0"/>
              <a:t>todo</a:t>
            </a:r>
            <a:r>
              <a:rPr lang="en-US" sz="2400" dirty="0" smtClean="0"/>
              <a:t> item</a:t>
            </a:r>
          </a:p>
          <a:p>
            <a:r>
              <a:rPr lang="en-US" sz="2400" dirty="0" smtClean="0"/>
              <a:t>Persistent information: configuration</a:t>
            </a:r>
          </a:p>
          <a:p>
            <a:r>
              <a:rPr lang="en-US" sz="2400" dirty="0" smtClean="0"/>
              <a:t>User interface elements – menus, dialogs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8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" y="1984467"/>
            <a:ext cx="7675350" cy="474662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</a:p>
          <a:p>
            <a:pPr lvl="1"/>
            <a:r>
              <a:rPr lang="en-US" dirty="0" smtClean="0"/>
              <a:t>These persist across problem changes</a:t>
            </a:r>
          </a:p>
          <a:p>
            <a:pPr lvl="1"/>
            <a:r>
              <a:rPr lang="en-US" dirty="0" smtClean="0"/>
              <a:t>Capture things clients, users will recognize</a:t>
            </a:r>
          </a:p>
          <a:p>
            <a:pPr lvl="1"/>
            <a:r>
              <a:rPr lang="en-US" dirty="0" smtClean="0"/>
              <a:t>Capture requirements that go with those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 smtClean="0"/>
              <a:t>Decisions about time/space/complexity tradeoffs</a:t>
            </a:r>
          </a:p>
          <a:p>
            <a:pPr lvl="1"/>
            <a:r>
              <a:rPr lang="en-US" dirty="0" smtClean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 smtClean="0"/>
              <a:t>, refine</a:t>
            </a:r>
          </a:p>
          <a:p>
            <a:pPr lvl="1"/>
            <a:r>
              <a:rPr lang="en-US" dirty="0" smtClean="0"/>
              <a:t>These generally reduce coupling, increase flexibility</a:t>
            </a:r>
          </a:p>
          <a:p>
            <a:pPr lvl="1"/>
            <a:r>
              <a:rPr lang="en-US" dirty="0" smtClean="0"/>
              <a:t>May REMOVE classes from previous steps</a:t>
            </a:r>
          </a:p>
          <a:p>
            <a:pPr lvl="1"/>
            <a:r>
              <a:rPr lang="en-US" dirty="0" smtClean="0"/>
              <a:t>Be careful about removing domain classes!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1752600"/>
            <a:ext cx="2257424" cy="1631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RIBS: test whether a thing is an </a:t>
            </a:r>
            <a:r>
              <a:rPr lang="en-US" sz="2000" i="1" dirty="0" smtClean="0"/>
              <a:t>object</a:t>
            </a:r>
            <a:r>
              <a:rPr lang="en-US" sz="2000" dirty="0" smtClean="0"/>
              <a:t> or an </a:t>
            </a:r>
            <a:r>
              <a:rPr lang="en-US" sz="2000" i="1" dirty="0" smtClean="0"/>
              <a:t>attribute,</a:t>
            </a:r>
            <a:r>
              <a:rPr lang="en-US" sz="2000" dirty="0" smtClean="0"/>
              <a:t> when to make 2+ objects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1855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47894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doit</a:t>
            </a:r>
            <a:r>
              <a:rPr lang="en-US" dirty="0" smtClean="0"/>
              <a:t>” class: does everything</a:t>
            </a:r>
          </a:p>
          <a:p>
            <a:pPr lvl="1"/>
            <a:r>
              <a:rPr lang="en-US" dirty="0" smtClean="0"/>
              <a:t>Generally surrounded by lots of passive objects</a:t>
            </a:r>
          </a:p>
          <a:p>
            <a:pPr lvl="1"/>
            <a:r>
              <a:rPr lang="en-US" dirty="0" smtClean="0"/>
              <a:t>VERY low cohesion</a:t>
            </a:r>
          </a:p>
          <a:p>
            <a:r>
              <a:rPr lang="en-US" dirty="0" smtClean="0"/>
              <a:t>System class – no need to document main()!</a:t>
            </a:r>
          </a:p>
          <a:p>
            <a:pPr lvl="1"/>
            <a:r>
              <a:rPr lang="en-US" dirty="0" smtClean="0"/>
              <a:t>Often becomes a </a:t>
            </a:r>
            <a:r>
              <a:rPr lang="en-US" dirty="0" err="1" smtClean="0"/>
              <a:t>doit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Classes for actions</a:t>
            </a:r>
          </a:p>
          <a:p>
            <a:pPr lvl="1"/>
            <a:r>
              <a:rPr lang="en-US" dirty="0" smtClean="0"/>
              <a:t>“parser”, “artificial intelligence”, “list maintainer”</a:t>
            </a:r>
          </a:p>
          <a:p>
            <a:pPr lvl="1"/>
            <a:r>
              <a:rPr lang="en-US" dirty="0" smtClean="0"/>
              <a:t>Roll these into domain objects!</a:t>
            </a:r>
          </a:p>
          <a:p>
            <a:pPr lvl="1"/>
            <a:r>
              <a:rPr lang="en-US" dirty="0" smtClean="0"/>
              <a:t>Patterns excepted!</a:t>
            </a:r>
          </a:p>
          <a:p>
            <a:r>
              <a:rPr lang="en-US" dirty="0" smtClean="0"/>
              <a:t>Poor inheritance</a:t>
            </a:r>
          </a:p>
          <a:p>
            <a:pPr lvl="1"/>
            <a:r>
              <a:rPr lang="en-US" dirty="0" smtClean="0"/>
              <a:t>If A extends B, then anywhere a B can appear, so can an A</a:t>
            </a:r>
          </a:p>
          <a:p>
            <a:pPr lvl="1"/>
            <a:r>
              <a:rPr lang="en-US" dirty="0" smtClean="0">
                <a:hlinkClick r:id="rId3"/>
              </a:rPr>
              <a:t>Liskov Substitution Principle</a:t>
            </a:r>
            <a:endParaRPr lang="en-US" dirty="0" smtClean="0"/>
          </a:p>
          <a:p>
            <a:pPr lvl="1"/>
            <a:r>
              <a:rPr lang="en-US" dirty="0" smtClean="0"/>
              <a:t>Never violate contracts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086600" y="2081709"/>
            <a:ext cx="8906" cy="266007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3519485">
            <a:off x="6834100" y="2963362"/>
            <a:ext cx="2531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How would these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violate RIBS?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 identification method</a:t>
            </a:r>
          </a:p>
          <a:p>
            <a:r>
              <a:rPr lang="en-US" dirty="0" smtClean="0"/>
              <a:t>RIBS</a:t>
            </a:r>
          </a:p>
          <a:p>
            <a:r>
              <a:rPr lang="en-US" dirty="0" smtClean="0"/>
              <a:t>Other sources for classes</a:t>
            </a:r>
          </a:p>
          <a:p>
            <a:r>
              <a:rPr lang="en-US" dirty="0" err="1" smtClean="0"/>
              <a:t>Doit</a:t>
            </a:r>
            <a:r>
              <a:rPr lang="en-US" dirty="0" smtClean="0"/>
              <a:t>, passive classes and their dangers</a:t>
            </a:r>
          </a:p>
          <a:p>
            <a:r>
              <a:rPr lang="en-US" dirty="0" err="1" smtClean="0"/>
              <a:t>Liskov</a:t>
            </a:r>
            <a:r>
              <a:rPr lang="en-US" dirty="0" smtClean="0"/>
              <a:t> </a:t>
            </a:r>
            <a:r>
              <a:rPr lang="en-US" smtClean="0"/>
              <a:t>Substitution Principle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8610600" cy="4838065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does it mean to say Java is object-oriented?</a:t>
            </a:r>
          </a:p>
          <a:p>
            <a:r>
              <a:rPr lang="en-US" sz="2000" dirty="0" smtClean="0"/>
              <a:t>1st year: </a:t>
            </a:r>
            <a:r>
              <a:rPr lang="en-US" sz="2000" dirty="0" err="1" smtClean="0"/>
              <a:t>oo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programming</a:t>
            </a:r>
            <a:r>
              <a:rPr lang="en-US" sz="2000" dirty="0" smtClean="0"/>
              <a:t>; 2811: object-oriented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</a:t>
            </a:r>
          </a:p>
          <a:p>
            <a:r>
              <a:rPr lang="en-US" sz="2000" dirty="0" smtClean="0"/>
              <a:t>So what’s an object?</a:t>
            </a:r>
          </a:p>
          <a:p>
            <a:pPr lvl="1"/>
            <a:r>
              <a:rPr lang="en-US" sz="2000" dirty="0" smtClean="0"/>
              <a:t>What are the elements of a class?</a:t>
            </a: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sz="2000" dirty="0" smtClean="0"/>
              <a:t>Capture information, provide it on request, record events</a:t>
            </a:r>
          </a:p>
          <a:p>
            <a:pPr lvl="1"/>
            <a:r>
              <a:rPr lang="en-US" sz="2000" dirty="0" smtClean="0"/>
              <a:t>Student: name, id, classes taking, GPA</a:t>
            </a: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sz="2000" dirty="0" smtClean="0"/>
              <a:t>Operations that do things</a:t>
            </a:r>
          </a:p>
          <a:p>
            <a:pPr lvl="1"/>
            <a:r>
              <a:rPr lang="en-US" sz="2000" dirty="0" smtClean="0"/>
              <a:t>Student: compute GPA for term, add a class to schedule</a:t>
            </a: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Responsibility</a:t>
            </a:r>
          </a:p>
          <a:p>
            <a:pPr lvl="1"/>
            <a:r>
              <a:rPr lang="en-US" sz="2000" dirty="0" smtClean="0"/>
              <a:t>What the object provides to the rest of the system</a:t>
            </a:r>
          </a:p>
          <a:p>
            <a:pPr lvl="1"/>
            <a:r>
              <a:rPr lang="en-US" sz="2000" dirty="0" smtClean="0"/>
              <a:t>Student: record classes taking, progress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65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839200" cy="4411662"/>
          </a:xfrm>
        </p:spPr>
        <p:txBody>
          <a:bodyPr/>
          <a:lstStyle/>
          <a:p>
            <a:r>
              <a:rPr lang="en-US" dirty="0" smtClean="0"/>
              <a:t>What are the responsibilities of…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house?</a:t>
            </a:r>
          </a:p>
          <a:p>
            <a:pPr lvl="1"/>
            <a:r>
              <a:rPr lang="en-US" dirty="0" smtClean="0"/>
              <a:t>A roof? door? window?</a:t>
            </a:r>
          </a:p>
          <a:p>
            <a:pPr lvl="1"/>
            <a:r>
              <a:rPr lang="en-US" dirty="0" smtClean="0"/>
              <a:t>Bank account?</a:t>
            </a:r>
          </a:p>
          <a:p>
            <a:pPr lvl="1"/>
            <a:r>
              <a:rPr lang="en-US" dirty="0" smtClean="0"/>
              <a:t>Student record in registration system?</a:t>
            </a:r>
          </a:p>
          <a:p>
            <a:r>
              <a:rPr lang="en-US" dirty="0" smtClean="0"/>
              <a:t>How many responsibilities should a class have?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Textbook: just one!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What would happen if Student had just one responsibility?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Responsibilities: clear, limited, but complete!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When would it make sense to have just one responsibility?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4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785284"/>
            <a:ext cx="7675350" cy="4655186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 smtClean="0"/>
              <a:t>What is the responsibility of </a:t>
            </a:r>
            <a:r>
              <a:rPr lang="en-US" dirty="0" err="1" smtClean="0"/>
              <a:t>java.util.Date</a:t>
            </a:r>
            <a:r>
              <a:rPr lang="en-US" dirty="0" smtClean="0"/>
              <a:t>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See first line of </a:t>
            </a:r>
            <a:r>
              <a:rPr lang="en-US" dirty="0" smtClean="0">
                <a:hlinkClick r:id="rId3"/>
              </a:rPr>
              <a:t>Java API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860" y="2796561"/>
            <a:ext cx="5676900" cy="36842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1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46551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responsibility of </a:t>
            </a:r>
            <a:r>
              <a:rPr lang="en-US" dirty="0" err="1" smtClean="0"/>
              <a:t>java.util.Date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See first line of </a:t>
            </a:r>
            <a:r>
              <a:rPr lang="en-US" dirty="0" smtClean="0">
                <a:hlinkClick r:id="rId3"/>
              </a:rPr>
              <a:t>Java API</a:t>
            </a:r>
            <a:endParaRPr lang="en-US" dirty="0" smtClean="0"/>
          </a:p>
          <a:p>
            <a:pPr lvl="1"/>
            <a:r>
              <a:rPr lang="en-US" dirty="0" smtClean="0"/>
              <a:t>Does this match something in the physical world?</a:t>
            </a:r>
          </a:p>
          <a:p>
            <a:pPr lvl="1"/>
            <a:r>
              <a:rPr lang="en-US" dirty="0" smtClean="0"/>
              <a:t>A concept, not an object!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Identity</a:t>
            </a:r>
          </a:p>
          <a:p>
            <a:pPr lvl="1"/>
            <a:r>
              <a:rPr lang="en-US" dirty="0" smtClean="0"/>
              <a:t>Something you can point at</a:t>
            </a:r>
          </a:p>
          <a:p>
            <a:pPr lvl="1"/>
            <a:r>
              <a:rPr lang="en-US" dirty="0" smtClean="0"/>
              <a:t>An address: this is just some text</a:t>
            </a:r>
          </a:p>
          <a:p>
            <a:pPr lvl="1"/>
            <a:r>
              <a:rPr lang="en-US" dirty="0" smtClean="0"/>
              <a:t>A building: there is a specific building at a specific location</a:t>
            </a:r>
          </a:p>
          <a:p>
            <a:pPr lvl="1"/>
            <a:r>
              <a:rPr lang="en-US" dirty="0" smtClean="0"/>
              <a:t>Helps distinguish between pieces of information about something (color, name, identification number, temperature) and the things that have that information (people, hurricanes, cars, boats)</a:t>
            </a:r>
          </a:p>
          <a:p>
            <a:r>
              <a:rPr lang="en-US" dirty="0" smtClean="0"/>
              <a:t>Objects without identity: 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attributes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characterizes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something with</a:t>
            </a:r>
          </a:p>
          <a:p>
            <a:pPr lvl="1"/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Identity</a:t>
            </a:r>
          </a:p>
          <a:p>
            <a:pPr lvl="1"/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State </a:t>
            </a:r>
          </a:p>
        </p:txBody>
      </p:sp>
    </p:spTree>
    <p:extLst>
      <p:ext uri="{BB962C8B-B14F-4D97-AF65-F5344CB8AC3E}">
        <p14:creationId xmlns:p14="http://schemas.microsoft.com/office/powerpoint/2010/main" val="6893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characterizes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something with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esponsibility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dentity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ehavior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tate </a:t>
            </a:r>
          </a:p>
          <a:p>
            <a:r>
              <a:rPr lang="en-US" dirty="0" smtClean="0"/>
              <a:t>But where do objects come from?</a:t>
            </a:r>
          </a:p>
          <a:p>
            <a:pPr lvl="1"/>
            <a:r>
              <a:rPr lang="en-US" dirty="0" smtClean="0"/>
              <a:t> How do we know we have all the ones we need?</a:t>
            </a:r>
          </a:p>
          <a:p>
            <a:r>
              <a:rPr lang="en-US" dirty="0" smtClean="0"/>
              <a:t>Consider a simple example</a:t>
            </a:r>
            <a:r>
              <a:rPr lang="is-IS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2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029199"/>
          </a:xfrm>
        </p:spPr>
        <p:txBody>
          <a:bodyPr/>
          <a:lstStyle/>
          <a:p>
            <a:r>
              <a:rPr lang="en-US" sz="2800" dirty="0" smtClean="0"/>
              <a:t>Meal Wheel</a:t>
            </a:r>
          </a:p>
          <a:p>
            <a:pPr lvl="1"/>
            <a:r>
              <a:rPr lang="en-US" sz="2400" dirty="0" smtClean="0"/>
              <a:t>As a hungry student, I want my phone to randomly select from different restaurants so I know where to eat.</a:t>
            </a:r>
          </a:p>
          <a:p>
            <a:pPr lvl="1"/>
            <a:r>
              <a:rPr lang="en-US" sz="2400" dirty="0" smtClean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sz="2400" dirty="0" smtClean="0"/>
              <a:t>As a restaurant owner, I want to distribute menus to potential customers.</a:t>
            </a:r>
          </a:p>
          <a:p>
            <a:pPr lvl="1"/>
            <a:r>
              <a:rPr lang="en-US" sz="2400" dirty="0" smtClean="0"/>
              <a:t>As a restaurant owner, I want potential customers to know of dietary restrictions that I support so I can attract customers who do not eat particular foods.</a:t>
            </a:r>
          </a:p>
          <a:p>
            <a:r>
              <a:rPr lang="en-US" sz="2800" dirty="0" smtClean="0"/>
              <a:t>What classes should be in this system? Why?</a:t>
            </a:r>
          </a:p>
        </p:txBody>
      </p:sp>
    </p:spTree>
    <p:extLst>
      <p:ext uri="{BB962C8B-B14F-4D97-AF65-F5344CB8AC3E}">
        <p14:creationId xmlns:p14="http://schemas.microsoft.com/office/powerpoint/2010/main" val="15222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5032375"/>
          </a:xfrm>
        </p:spPr>
        <p:txBody>
          <a:bodyPr/>
          <a:lstStyle/>
          <a:p>
            <a:r>
              <a:rPr lang="en-US" sz="2400" dirty="0" smtClean="0"/>
              <a:t>Possible classes: table of restaurants to GPS coordinates, table of restaurants to menus, table of dietary restrictions to menu items</a:t>
            </a:r>
          </a:p>
          <a:p>
            <a:pPr lvl="1"/>
            <a:r>
              <a:rPr lang="en-US" sz="2000" dirty="0" smtClean="0"/>
              <a:t>But if add tracking popularity, wait times, etc., will need to add more tables</a:t>
            </a:r>
          </a:p>
          <a:p>
            <a:r>
              <a:rPr lang="en-US" sz="2400" dirty="0" smtClean="0"/>
              <a:t>Solution: </a:t>
            </a:r>
            <a:r>
              <a:rPr lang="en-US" sz="2400" i="1" dirty="0" smtClean="0"/>
              <a:t>domain classes</a:t>
            </a:r>
            <a:endParaRPr lang="en-US" sz="2400" dirty="0" smtClean="0"/>
          </a:p>
          <a:p>
            <a:pPr lvl="1"/>
            <a:r>
              <a:rPr lang="en-US" sz="2000" dirty="0" smtClean="0"/>
              <a:t>Classes that are part of the </a:t>
            </a:r>
            <a:r>
              <a:rPr lang="en-US" sz="2000" i="1" dirty="0" smtClean="0"/>
              <a:t>problem space</a:t>
            </a:r>
          </a:p>
          <a:p>
            <a:r>
              <a:rPr lang="en-US" sz="2400" dirty="0" smtClean="0"/>
              <a:t>Alternative: </a:t>
            </a:r>
            <a:r>
              <a:rPr lang="en-US" sz="2400" i="1" dirty="0" smtClean="0"/>
              <a:t>solution space</a:t>
            </a:r>
          </a:p>
          <a:p>
            <a:pPr lvl="1"/>
            <a:r>
              <a:rPr lang="en-US" sz="2000" dirty="0" smtClean="0"/>
              <a:t>Classes that are in a particular solution</a:t>
            </a:r>
          </a:p>
          <a:p>
            <a:r>
              <a:rPr lang="en-US" sz="2400" dirty="0" smtClean="0"/>
              <a:t>Why prefer domain classes?</a:t>
            </a:r>
          </a:p>
          <a:p>
            <a:pPr lvl="1"/>
            <a:r>
              <a:rPr lang="en-US" sz="2000" dirty="0" smtClean="0"/>
              <a:t>Solution independent – less likely to change to support new features</a:t>
            </a:r>
          </a:p>
          <a:p>
            <a:pPr lvl="1"/>
            <a:r>
              <a:rPr lang="en-US" sz="2000" dirty="0" smtClean="0"/>
              <a:t>Natural: these are the entities that form the problem to solve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126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42003</TotalTime>
  <Words>1305</Words>
  <Application>Microsoft Office PowerPoint</Application>
  <PresentationFormat>On-screen Show (4:3)</PresentationFormat>
  <Paragraphs>233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2_Network</vt:lpstr>
      <vt:lpstr>Week 9, Day 2</vt:lpstr>
      <vt:lpstr>What’s an object?</vt:lpstr>
      <vt:lpstr>What’s an object?</vt:lpstr>
      <vt:lpstr>What’s an object?</vt:lpstr>
      <vt:lpstr>What’s an object?</vt:lpstr>
      <vt:lpstr>What characterizes an object</vt:lpstr>
      <vt:lpstr>What characterizes an object</vt:lpstr>
      <vt:lpstr>How to build a system?</vt:lpstr>
      <vt:lpstr>Domain classes</vt:lpstr>
      <vt:lpstr>How to identify domain classes?</vt:lpstr>
      <vt:lpstr>Finding classes:</vt:lpstr>
      <vt:lpstr>Finding classes:</vt:lpstr>
      <vt:lpstr>Finding classes:</vt:lpstr>
      <vt:lpstr>Other sources of classes</vt:lpstr>
      <vt:lpstr>Sound designs</vt:lpstr>
      <vt:lpstr>Common mistakes</vt:lpstr>
      <vt:lpstr>Review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1076</cp:revision>
  <cp:lastPrinted>2016-02-08T18:54:51Z</cp:lastPrinted>
  <dcterms:created xsi:type="dcterms:W3CDTF">1999-09-06T21:32:20Z</dcterms:created>
  <dcterms:modified xsi:type="dcterms:W3CDTF">2016-02-12T22:00:23Z</dcterms:modified>
</cp:coreProperties>
</file>