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0"/>
  </p:notesMasterIdLst>
  <p:handoutMasterIdLst>
    <p:handoutMasterId r:id="rId21"/>
  </p:handoutMasterIdLst>
  <p:sldIdLst>
    <p:sldId id="320" r:id="rId2"/>
    <p:sldId id="336" r:id="rId3"/>
    <p:sldId id="340" r:id="rId4"/>
    <p:sldId id="337" r:id="rId5"/>
    <p:sldId id="338" r:id="rId6"/>
    <p:sldId id="321" r:id="rId7"/>
    <p:sldId id="327" r:id="rId8"/>
    <p:sldId id="341" r:id="rId9"/>
    <p:sldId id="324" r:id="rId10"/>
    <p:sldId id="325" r:id="rId11"/>
    <p:sldId id="329" r:id="rId12"/>
    <p:sldId id="330" r:id="rId13"/>
    <p:sldId id="339" r:id="rId14"/>
    <p:sldId id="331" r:id="rId15"/>
    <p:sldId id="332" r:id="rId16"/>
    <p:sldId id="333" r:id="rId17"/>
    <p:sldId id="334" r:id="rId18"/>
    <p:sldId id="335" r:id="rId19"/>
  </p:sldIdLst>
  <p:sldSz cx="9144000" cy="6858000" type="screen4x3"/>
  <p:notesSz cx="7132638"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6">
          <p15:clr>
            <a:srgbClr val="A4A3A4"/>
          </p15:clr>
        </p15:guide>
        <p15:guide id="2" pos="22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75"/>
    <a:srgbClr val="340068"/>
    <a:srgbClr val="560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5" autoAdjust="0"/>
    <p:restoredTop sz="73852" autoAdjust="0"/>
  </p:normalViewPr>
  <p:slideViewPr>
    <p:cSldViewPr>
      <p:cViewPr varScale="1">
        <p:scale>
          <a:sx n="49" d="100"/>
          <a:sy n="49" d="100"/>
        </p:scale>
        <p:origin x="967"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52" y="-78"/>
      </p:cViewPr>
      <p:guideLst>
        <p:guide orient="horz" pos="2966"/>
        <p:guide pos="224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89571" cy="470309"/>
          </a:xfrm>
          <a:prstGeom prst="rect">
            <a:avLst/>
          </a:prstGeom>
          <a:noFill/>
          <a:ln w="9525">
            <a:noFill/>
            <a:miter lim="800000"/>
            <a:headEnd/>
            <a:tailEnd/>
          </a:ln>
          <a:effectLst/>
        </p:spPr>
        <p:txBody>
          <a:bodyPr vert="horz" wrap="square" lIns="94516" tIns="47258" rIns="94516" bIns="47258" numCol="1" anchor="t" anchorCtr="0" compatLnSpc="1">
            <a:prstTxWarp prst="textNoShape">
              <a:avLst/>
            </a:prstTxWarp>
          </a:bodyPr>
          <a:lstStyle>
            <a:lvl1pPr defTabSz="945905">
              <a:defRPr sz="1200">
                <a:latin typeface="Tahoma" pitchFamily="34" charset="0"/>
              </a:defRPr>
            </a:lvl1pPr>
          </a:lstStyle>
          <a:p>
            <a:pPr>
              <a:defRPr/>
            </a:pPr>
            <a:r>
              <a:rPr lang="en-US" smtClean="0"/>
              <a:t>SE-2811</a:t>
            </a:r>
            <a:endParaRPr lang="en-US"/>
          </a:p>
        </p:txBody>
      </p:sp>
      <p:sp>
        <p:nvSpPr>
          <p:cNvPr id="33795" name="Rectangle 3"/>
          <p:cNvSpPr>
            <a:spLocks noGrp="1" noChangeArrowheads="1"/>
          </p:cNvSpPr>
          <p:nvPr>
            <p:ph type="dt" sz="quarter" idx="1"/>
          </p:nvPr>
        </p:nvSpPr>
        <p:spPr bwMode="auto">
          <a:xfrm>
            <a:off x="4043067" y="0"/>
            <a:ext cx="3089571" cy="470309"/>
          </a:xfrm>
          <a:prstGeom prst="rect">
            <a:avLst/>
          </a:prstGeom>
          <a:noFill/>
          <a:ln w="9525">
            <a:noFill/>
            <a:miter lim="800000"/>
            <a:headEnd/>
            <a:tailEnd/>
          </a:ln>
          <a:effectLst/>
        </p:spPr>
        <p:txBody>
          <a:bodyPr vert="horz" wrap="square" lIns="94516" tIns="47258" rIns="94516" bIns="47258" numCol="1" anchor="t" anchorCtr="0" compatLnSpc="1">
            <a:prstTxWarp prst="textNoShape">
              <a:avLst/>
            </a:prstTxWarp>
          </a:bodyPr>
          <a:lstStyle>
            <a:lvl1pPr algn="r" defTabSz="945905">
              <a:defRPr sz="1200">
                <a:latin typeface="Tahoma" pitchFamily="34" charset="0"/>
              </a:defRPr>
            </a:lvl1pPr>
          </a:lstStyle>
          <a:p>
            <a:pPr>
              <a:defRPr/>
            </a:pPr>
            <a:fld id="{32B32498-105D-4F90-A7F2-EF83F66561A3}" type="datetime3">
              <a:rPr lang="en-US"/>
              <a:pPr>
                <a:defRPr/>
              </a:pPr>
              <a:t>16 February 2017</a:t>
            </a:fld>
            <a:endParaRPr lang="en-US"/>
          </a:p>
        </p:txBody>
      </p:sp>
      <p:sp>
        <p:nvSpPr>
          <p:cNvPr id="33796" name="Rectangle 4"/>
          <p:cNvSpPr>
            <a:spLocks noGrp="1" noChangeArrowheads="1"/>
          </p:cNvSpPr>
          <p:nvPr>
            <p:ph type="ftr" sz="quarter" idx="2"/>
          </p:nvPr>
        </p:nvSpPr>
        <p:spPr bwMode="auto">
          <a:xfrm>
            <a:off x="0" y="8948330"/>
            <a:ext cx="3089571" cy="470309"/>
          </a:xfrm>
          <a:prstGeom prst="rect">
            <a:avLst/>
          </a:prstGeom>
          <a:noFill/>
          <a:ln w="9525">
            <a:noFill/>
            <a:miter lim="800000"/>
            <a:headEnd/>
            <a:tailEnd/>
          </a:ln>
          <a:effectLst/>
        </p:spPr>
        <p:txBody>
          <a:bodyPr vert="horz" wrap="square" lIns="94516" tIns="47258" rIns="94516" bIns="47258" numCol="1" anchor="b" anchorCtr="0" compatLnSpc="1">
            <a:prstTxWarp prst="textNoShape">
              <a:avLst/>
            </a:prstTxWarp>
          </a:bodyPr>
          <a:lstStyle>
            <a:lvl1pPr defTabSz="945905">
              <a:defRPr sz="1200">
                <a:latin typeface="Tahoma" pitchFamily="34" charset="0"/>
              </a:defRPr>
            </a:lvl1pPr>
          </a:lstStyle>
          <a:p>
            <a:pPr>
              <a:defRPr/>
            </a:pPr>
            <a:r>
              <a:rPr lang="en-US" smtClean="0"/>
              <a:t>Dr. Yoder</a:t>
            </a:r>
            <a:endParaRPr lang="en-US"/>
          </a:p>
        </p:txBody>
      </p:sp>
      <p:sp>
        <p:nvSpPr>
          <p:cNvPr id="33797" name="Rectangle 5"/>
          <p:cNvSpPr>
            <a:spLocks noGrp="1" noChangeArrowheads="1"/>
          </p:cNvSpPr>
          <p:nvPr>
            <p:ph type="sldNum" sz="quarter" idx="3"/>
          </p:nvPr>
        </p:nvSpPr>
        <p:spPr bwMode="auto">
          <a:xfrm>
            <a:off x="4043067" y="8948330"/>
            <a:ext cx="3089571" cy="470309"/>
          </a:xfrm>
          <a:prstGeom prst="rect">
            <a:avLst/>
          </a:prstGeom>
          <a:noFill/>
          <a:ln w="9525">
            <a:noFill/>
            <a:miter lim="800000"/>
            <a:headEnd/>
            <a:tailEnd/>
          </a:ln>
          <a:effectLst/>
        </p:spPr>
        <p:txBody>
          <a:bodyPr vert="horz" wrap="square" lIns="94516" tIns="47258" rIns="94516" bIns="47258" numCol="1" anchor="b" anchorCtr="0" compatLnSpc="1">
            <a:prstTxWarp prst="textNoShape">
              <a:avLst/>
            </a:prstTxWarp>
          </a:bodyPr>
          <a:lstStyle>
            <a:lvl1pPr algn="r" defTabSz="945905">
              <a:defRPr sz="1200">
                <a:latin typeface="Tahoma" pitchFamily="34" charset="0"/>
              </a:defRPr>
            </a:lvl1pPr>
          </a:lstStyle>
          <a:p>
            <a:pPr>
              <a:defRPr/>
            </a:pPr>
            <a:fld id="{C4600123-D749-482B-BA7C-88453F3ADC8E}" type="slidenum">
              <a:rPr lang="en-US"/>
              <a:pPr>
                <a:defRPr/>
              </a:pPr>
              <a:t>‹#›</a:t>
            </a:fld>
            <a:endParaRPr lang="en-US"/>
          </a:p>
        </p:txBody>
      </p:sp>
    </p:spTree>
    <p:extLst>
      <p:ext uri="{BB962C8B-B14F-4D97-AF65-F5344CB8AC3E}">
        <p14:creationId xmlns:p14="http://schemas.microsoft.com/office/powerpoint/2010/main" val="681159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0050" name="Rectangle 2"/>
          <p:cNvSpPr>
            <a:spLocks noGrp="1" noChangeArrowheads="1"/>
          </p:cNvSpPr>
          <p:nvPr>
            <p:ph type="hdr" sz="quarter"/>
          </p:nvPr>
        </p:nvSpPr>
        <p:spPr bwMode="auto">
          <a:xfrm>
            <a:off x="0" y="0"/>
            <a:ext cx="3122077" cy="448507"/>
          </a:xfrm>
          <a:prstGeom prst="rect">
            <a:avLst/>
          </a:prstGeom>
          <a:noFill/>
          <a:ln w="9525">
            <a:noFill/>
            <a:miter lim="800000"/>
            <a:headEnd/>
            <a:tailEnd/>
          </a:ln>
          <a:effectLst/>
        </p:spPr>
        <p:txBody>
          <a:bodyPr vert="horz" wrap="square" lIns="89443" tIns="44722" rIns="89443" bIns="44722" numCol="1" anchor="t" anchorCtr="0" compatLnSpc="1">
            <a:prstTxWarp prst="textNoShape">
              <a:avLst/>
            </a:prstTxWarp>
          </a:bodyPr>
          <a:lstStyle>
            <a:lvl1pPr>
              <a:defRPr sz="1200" b="1">
                <a:latin typeface="Times New Roman" pitchFamily="18" charset="0"/>
              </a:defRPr>
            </a:lvl1pPr>
          </a:lstStyle>
          <a:p>
            <a:pPr>
              <a:defRPr/>
            </a:pPr>
            <a:r>
              <a:rPr lang="en-US" smtClean="0"/>
              <a:t>SE-2811</a:t>
            </a:r>
            <a:endParaRPr lang="en-US"/>
          </a:p>
        </p:txBody>
      </p:sp>
      <p:sp>
        <p:nvSpPr>
          <p:cNvPr id="770051" name="Rectangle 3"/>
          <p:cNvSpPr>
            <a:spLocks noGrp="1" noChangeArrowheads="1"/>
          </p:cNvSpPr>
          <p:nvPr>
            <p:ph type="dt" idx="1"/>
          </p:nvPr>
        </p:nvSpPr>
        <p:spPr bwMode="auto">
          <a:xfrm>
            <a:off x="4013657" y="0"/>
            <a:ext cx="3118981" cy="448507"/>
          </a:xfrm>
          <a:prstGeom prst="rect">
            <a:avLst/>
          </a:prstGeom>
          <a:noFill/>
          <a:ln w="9525">
            <a:noFill/>
            <a:miter lim="800000"/>
            <a:headEnd/>
            <a:tailEnd/>
          </a:ln>
          <a:effectLst/>
        </p:spPr>
        <p:txBody>
          <a:bodyPr vert="horz" wrap="square" lIns="89443" tIns="44722" rIns="89443" bIns="44722" numCol="1" anchor="t" anchorCtr="0" compatLnSpc="1">
            <a:prstTxWarp prst="textNoShape">
              <a:avLst/>
            </a:prstTxWarp>
          </a:bodyPr>
          <a:lstStyle>
            <a:lvl1pPr algn="r">
              <a:defRPr sz="1200" b="1">
                <a:latin typeface="Times New Roman" pitchFamily="18" charset="0"/>
              </a:defRPr>
            </a:lvl1pPr>
          </a:lstStyle>
          <a:p>
            <a:pPr>
              <a:defRPr/>
            </a:pPr>
            <a:fld id="{5AA57C0C-AC4E-4A96-910A-3A67E0B4749F}" type="datetime1">
              <a:rPr lang="en-US"/>
              <a:pPr>
                <a:defRPr/>
              </a:pPr>
              <a:t>2/16/2017</a:t>
            </a:fld>
            <a:endParaRPr lang="en-US"/>
          </a:p>
        </p:txBody>
      </p:sp>
      <p:sp>
        <p:nvSpPr>
          <p:cNvPr id="770053" name="Rectangle 5"/>
          <p:cNvSpPr>
            <a:spLocks noGrp="1" noChangeArrowheads="1"/>
          </p:cNvSpPr>
          <p:nvPr>
            <p:ph type="body" sz="quarter" idx="3"/>
          </p:nvPr>
        </p:nvSpPr>
        <p:spPr bwMode="auto">
          <a:xfrm>
            <a:off x="965878" y="4485066"/>
            <a:ext cx="5200882" cy="4260812"/>
          </a:xfrm>
          <a:prstGeom prst="rect">
            <a:avLst/>
          </a:prstGeom>
          <a:noFill/>
          <a:ln w="9525">
            <a:noFill/>
            <a:miter lim="800000"/>
            <a:headEnd/>
            <a:tailEnd/>
          </a:ln>
          <a:effectLst/>
        </p:spPr>
        <p:txBody>
          <a:bodyPr vert="horz" wrap="square" lIns="89443" tIns="44722" rIns="89443" bIns="447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0054" name="Rectangle 6"/>
          <p:cNvSpPr>
            <a:spLocks noGrp="1" noChangeArrowheads="1"/>
          </p:cNvSpPr>
          <p:nvPr>
            <p:ph type="ftr" sz="quarter" idx="4"/>
          </p:nvPr>
        </p:nvSpPr>
        <p:spPr bwMode="auto">
          <a:xfrm>
            <a:off x="0" y="8970131"/>
            <a:ext cx="3122077" cy="448507"/>
          </a:xfrm>
          <a:prstGeom prst="rect">
            <a:avLst/>
          </a:prstGeom>
          <a:noFill/>
          <a:ln w="9525">
            <a:noFill/>
            <a:miter lim="800000"/>
            <a:headEnd/>
            <a:tailEnd/>
          </a:ln>
          <a:effectLst/>
        </p:spPr>
        <p:txBody>
          <a:bodyPr vert="horz" wrap="square" lIns="89443" tIns="44722" rIns="89443" bIns="44722" numCol="1" anchor="b" anchorCtr="0" compatLnSpc="1">
            <a:prstTxWarp prst="textNoShape">
              <a:avLst/>
            </a:prstTxWarp>
          </a:bodyPr>
          <a:lstStyle>
            <a:lvl1pPr>
              <a:defRPr sz="1200" b="1">
                <a:latin typeface="Times New Roman" pitchFamily="18" charset="0"/>
              </a:defRPr>
            </a:lvl1pPr>
          </a:lstStyle>
          <a:p>
            <a:pPr>
              <a:defRPr/>
            </a:pPr>
            <a:r>
              <a:rPr lang="en-US" smtClean="0"/>
              <a:t>Dr. Yoder</a:t>
            </a:r>
            <a:endParaRPr lang="en-US"/>
          </a:p>
        </p:txBody>
      </p:sp>
      <p:sp>
        <p:nvSpPr>
          <p:cNvPr id="770055" name="Rectangle 7"/>
          <p:cNvSpPr>
            <a:spLocks noGrp="1" noChangeArrowheads="1"/>
          </p:cNvSpPr>
          <p:nvPr>
            <p:ph type="sldNum" sz="quarter" idx="5"/>
          </p:nvPr>
        </p:nvSpPr>
        <p:spPr bwMode="auto">
          <a:xfrm>
            <a:off x="4013657" y="8970131"/>
            <a:ext cx="3118981" cy="448507"/>
          </a:xfrm>
          <a:prstGeom prst="rect">
            <a:avLst/>
          </a:prstGeom>
          <a:noFill/>
          <a:ln w="9525">
            <a:noFill/>
            <a:miter lim="800000"/>
            <a:headEnd/>
            <a:tailEnd/>
          </a:ln>
          <a:effectLst/>
        </p:spPr>
        <p:txBody>
          <a:bodyPr vert="horz" wrap="square" lIns="89443" tIns="44722" rIns="89443" bIns="44722" numCol="1" anchor="b" anchorCtr="0" compatLnSpc="1">
            <a:prstTxWarp prst="textNoShape">
              <a:avLst/>
            </a:prstTxWarp>
          </a:bodyPr>
          <a:lstStyle>
            <a:lvl1pPr algn="r">
              <a:defRPr sz="1200" b="1">
                <a:latin typeface="Times New Roman" pitchFamily="18" charset="0"/>
              </a:defRPr>
            </a:lvl1pPr>
          </a:lstStyle>
          <a:p>
            <a:pPr>
              <a:defRPr/>
            </a:pPr>
            <a:fld id="{37170AD8-106F-4ED5-A489-4A01038054DA}" type="slidenum">
              <a:rPr lang="en-US"/>
              <a:pPr>
                <a:defRPr/>
              </a:pPr>
              <a:t>‹#›</a:t>
            </a:fld>
            <a:endParaRPr lang="en-US"/>
          </a:p>
        </p:txBody>
      </p:sp>
      <p:pic>
        <p:nvPicPr>
          <p:cNvPr id="21511" name="Picture 8"/>
          <p:cNvPicPr>
            <a:picLocks noRot="1" noChangeAspect="1" noChangeArrowheads="1"/>
          </p:cNvPicPr>
          <p:nvPr/>
        </p:nvPicPr>
        <p:blipFill>
          <a:blip r:embed="rId2"/>
          <a:srcRect/>
          <a:stretch>
            <a:fillRect/>
          </a:stretch>
        </p:blipFill>
        <p:spPr bwMode="auto">
          <a:xfrm>
            <a:off x="1114475" y="672760"/>
            <a:ext cx="4903689" cy="3700179"/>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74372835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0336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789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9367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3342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953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15</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8449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16</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3195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17</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5207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1685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5410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(Avoid coupling)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Strive for loosely coupled designs between objects that interact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Josiah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3</a:t>
            </a:fld>
            <a:endParaRPr lang="en-US"/>
          </a:p>
        </p:txBody>
      </p:sp>
    </p:spTree>
    <p:extLst>
      <p:ext uri="{BB962C8B-B14F-4D97-AF65-F5344CB8AC3E}">
        <p14:creationId xmlns:p14="http://schemas.microsoft.com/office/powerpoint/2010/main" val="388547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1718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5</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1737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7925"/>
            <a:ext cx="4237038" cy="31781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mtClean="0"/>
              <a:t>
Poll Title: What was the muddiest point of the quarter?
https://www.polleverywhere.com/free_text_polls/NudT706GZ8kvjJR</a:t>
            </a:r>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6</a:t>
            </a:fld>
            <a:endParaRPr lang="en-US"/>
          </a:p>
        </p:txBody>
      </p:sp>
      <p:sp>
        <p:nvSpPr>
          <p:cNvPr id="8" name="TextBox 7"/>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5459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7925"/>
            <a:ext cx="4237038" cy="31781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
Poll Title: Star Trek      or    Star Wars   ?
https://www.polleverywhere.com/clickable_images/0Sw6ww3C35LHS1q</a:t>
            </a:r>
            <a:endParaRPr lang="en-US" dirty="0"/>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7</a:t>
            </a:fld>
            <a:endParaRPr lang="en-US"/>
          </a:p>
        </p:txBody>
      </p:sp>
      <p:sp>
        <p:nvSpPr>
          <p:cNvPr id="8" name="TextBox 7"/>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0614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9</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835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SE-2811</a:t>
            </a:r>
            <a:endParaRPr lang="en-US"/>
          </a:p>
        </p:txBody>
      </p:sp>
      <p:sp>
        <p:nvSpPr>
          <p:cNvPr id="5" name="Date Placeholder 4"/>
          <p:cNvSpPr>
            <a:spLocks noGrp="1"/>
          </p:cNvSpPr>
          <p:nvPr>
            <p:ph type="dt" idx="11"/>
          </p:nvPr>
        </p:nvSpPr>
        <p:spPr/>
        <p:txBody>
          <a:bodyPr/>
          <a:lstStyle/>
          <a:p>
            <a:pPr>
              <a:defRPr/>
            </a:pPr>
            <a:fld id="{5AA57C0C-AC4E-4A96-910A-3A67E0B4749F}" type="datetime1">
              <a:rPr lang="en-US" smtClean="0"/>
              <a:pPr>
                <a:defRPr/>
              </a:pPr>
              <a:t>2/16/2017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37170AD8-106F-4ED5-A489-4A01038054DA}" type="slidenum">
              <a:rPr lang="en-US" smtClean="0"/>
              <a:pPr>
                <a:defRPr/>
              </a:pPr>
              <a:t>10</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416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6" name="Rectangle 7"/>
          <p:cNvSpPr>
            <a:spLocks noGrp="1" noChangeArrowheads="1"/>
          </p:cNvSpPr>
          <p:nvPr>
            <p:ph type="sldNum" sz="quarter" idx="12"/>
          </p:nvPr>
        </p:nvSpPr>
        <p:spPr>
          <a:ln/>
        </p:spPr>
        <p:txBody>
          <a:bodyPr/>
          <a:lstStyle>
            <a:lvl1pPr>
              <a:defRPr/>
            </a:lvl1pPr>
          </a:lstStyle>
          <a:p>
            <a:pPr>
              <a:defRPr/>
            </a:pPr>
            <a:fld id="{C4F5F125-33CE-4280-A2D8-382BBAA78A24}"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6" name="Rectangle 7"/>
          <p:cNvSpPr>
            <a:spLocks noGrp="1" noChangeArrowheads="1"/>
          </p:cNvSpPr>
          <p:nvPr>
            <p:ph type="sldNum" sz="quarter" idx="12"/>
          </p:nvPr>
        </p:nvSpPr>
        <p:spPr>
          <a:ln/>
        </p:spPr>
        <p:txBody>
          <a:bodyPr/>
          <a:lstStyle>
            <a:lvl1pPr>
              <a:defRPr/>
            </a:lvl1pPr>
          </a:lstStyle>
          <a:p>
            <a:pPr>
              <a:defRPr/>
            </a:pPr>
            <a:fld id="{3C5BEC59-9F14-4B5A-A8D6-2AE4719C784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6" name="Rectangle 7"/>
          <p:cNvSpPr>
            <a:spLocks noGrp="1" noChangeArrowheads="1"/>
          </p:cNvSpPr>
          <p:nvPr>
            <p:ph type="sldNum" sz="quarter" idx="12"/>
          </p:nvPr>
        </p:nvSpPr>
        <p:spPr>
          <a:ln/>
        </p:spPr>
        <p:txBody>
          <a:bodyPr/>
          <a:lstStyle>
            <a:lvl1pPr>
              <a:defRPr/>
            </a:lvl1pPr>
          </a:lstStyle>
          <a:p>
            <a:pPr>
              <a:defRPr/>
            </a:pPr>
            <a:fld id="{EF02088C-FE8E-4DB0-8932-09C2CDBFADA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6" name="Rectangle 7"/>
          <p:cNvSpPr>
            <a:spLocks noGrp="1" noChangeArrowheads="1"/>
          </p:cNvSpPr>
          <p:nvPr>
            <p:ph type="sldNum" sz="quarter" idx="12"/>
          </p:nvPr>
        </p:nvSpPr>
        <p:spPr>
          <a:ln/>
        </p:spPr>
        <p:txBody>
          <a:bodyPr/>
          <a:lstStyle>
            <a:lvl1pPr>
              <a:defRPr/>
            </a:lvl1pPr>
          </a:lstStyle>
          <a:p>
            <a:pPr>
              <a:defRPr/>
            </a:pPr>
            <a:fld id="{7F893BA9-EED0-4C55-A7BC-486A0027BAD0}"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6" name="Rectangle 7"/>
          <p:cNvSpPr>
            <a:spLocks noGrp="1" noChangeArrowheads="1"/>
          </p:cNvSpPr>
          <p:nvPr>
            <p:ph type="sldNum" sz="quarter" idx="12"/>
          </p:nvPr>
        </p:nvSpPr>
        <p:spPr>
          <a:ln/>
        </p:spPr>
        <p:txBody>
          <a:bodyPr/>
          <a:lstStyle>
            <a:lvl1pPr>
              <a:defRPr/>
            </a:lvl1pPr>
          </a:lstStyle>
          <a:p>
            <a:pPr>
              <a:defRPr/>
            </a:pPr>
            <a:fld id="{95B27282-6344-4690-9564-9482230C9486}"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7" name="Rectangle 7"/>
          <p:cNvSpPr>
            <a:spLocks noGrp="1" noChangeArrowheads="1"/>
          </p:cNvSpPr>
          <p:nvPr>
            <p:ph type="sldNum" sz="quarter" idx="12"/>
          </p:nvPr>
        </p:nvSpPr>
        <p:spPr>
          <a:ln/>
        </p:spPr>
        <p:txBody>
          <a:bodyPr/>
          <a:lstStyle>
            <a:lvl1pPr>
              <a:defRPr/>
            </a:lvl1pPr>
          </a:lstStyle>
          <a:p>
            <a:pPr>
              <a:defRPr/>
            </a:pPr>
            <a:fld id="{8AE03030-746E-42FD-8304-843EE9D9D8A3}"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9" name="Rectangle 7"/>
          <p:cNvSpPr>
            <a:spLocks noGrp="1" noChangeArrowheads="1"/>
          </p:cNvSpPr>
          <p:nvPr>
            <p:ph type="sldNum" sz="quarter" idx="12"/>
          </p:nvPr>
        </p:nvSpPr>
        <p:spPr>
          <a:ln/>
        </p:spPr>
        <p:txBody>
          <a:bodyPr/>
          <a:lstStyle>
            <a:lvl1pPr>
              <a:defRPr/>
            </a:lvl1pPr>
          </a:lstStyle>
          <a:p>
            <a:pPr>
              <a:defRPr/>
            </a:pPr>
            <a:fld id="{55F549F9-A50D-4EE7-BB49-2B165961A0DB}"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5" name="Rectangle 7"/>
          <p:cNvSpPr>
            <a:spLocks noGrp="1" noChangeArrowheads="1"/>
          </p:cNvSpPr>
          <p:nvPr>
            <p:ph type="sldNum" sz="quarter" idx="12"/>
          </p:nvPr>
        </p:nvSpPr>
        <p:spPr>
          <a:ln/>
        </p:spPr>
        <p:txBody>
          <a:bodyPr/>
          <a:lstStyle>
            <a:lvl1pPr>
              <a:defRPr/>
            </a:lvl1pPr>
          </a:lstStyle>
          <a:p>
            <a:pPr>
              <a:defRPr/>
            </a:pPr>
            <a:fld id="{A34FCEDB-AB35-4FDA-98A9-1471F03B150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4" name="Rectangle 7"/>
          <p:cNvSpPr>
            <a:spLocks noGrp="1" noChangeArrowheads="1"/>
          </p:cNvSpPr>
          <p:nvPr>
            <p:ph type="sldNum" sz="quarter" idx="12"/>
          </p:nvPr>
        </p:nvSpPr>
        <p:spPr>
          <a:ln/>
        </p:spPr>
        <p:txBody>
          <a:bodyPr/>
          <a:lstStyle>
            <a:lvl1pPr>
              <a:defRPr/>
            </a:lvl1pPr>
          </a:lstStyle>
          <a:p>
            <a:pPr>
              <a:defRPr/>
            </a:pPr>
            <a:fld id="{7685061C-2967-4E31-80E3-2D9230D1022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7" name="Rectangle 7"/>
          <p:cNvSpPr>
            <a:spLocks noGrp="1" noChangeArrowheads="1"/>
          </p:cNvSpPr>
          <p:nvPr>
            <p:ph type="sldNum" sz="quarter" idx="12"/>
          </p:nvPr>
        </p:nvSpPr>
        <p:spPr>
          <a:ln/>
        </p:spPr>
        <p:txBody>
          <a:bodyPr/>
          <a:lstStyle>
            <a:lvl1pPr>
              <a:defRPr/>
            </a:lvl1pPr>
          </a:lstStyle>
          <a:p>
            <a:pPr>
              <a:defRPr/>
            </a:pPr>
            <a:fld id="{B2DF4924-9D14-436A-9B57-EB7160D8A95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SE-2811</a:t>
            </a:r>
          </a:p>
          <a:p>
            <a:pPr>
              <a:defRPr/>
            </a:pPr>
            <a:r>
              <a:rPr lang="en-US" altLang="en-US"/>
              <a:t>Dr. Mark L. Hornick</a:t>
            </a:r>
          </a:p>
        </p:txBody>
      </p:sp>
      <p:sp>
        <p:nvSpPr>
          <p:cNvPr id="7" name="Rectangle 7"/>
          <p:cNvSpPr>
            <a:spLocks noGrp="1" noChangeArrowheads="1"/>
          </p:cNvSpPr>
          <p:nvPr>
            <p:ph type="sldNum" sz="quarter" idx="12"/>
          </p:nvPr>
        </p:nvSpPr>
        <p:spPr>
          <a:ln/>
        </p:spPr>
        <p:txBody>
          <a:bodyPr/>
          <a:lstStyle>
            <a:lvl1pPr>
              <a:defRPr/>
            </a:lvl1pPr>
          </a:lstStyle>
          <a:p>
            <a:pPr>
              <a:defRPr/>
            </a:pPr>
            <a:fld id="{B64FA8FB-A0D4-41EC-BDFB-817B75268A9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62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762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10762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a:t>SE-2811</a:t>
            </a:r>
          </a:p>
          <a:p>
            <a:pPr>
              <a:defRPr/>
            </a:pPr>
            <a:r>
              <a:rPr lang="en-US" altLang="en-US"/>
              <a:t>Dr. Mark L. Hornick</a:t>
            </a:r>
          </a:p>
        </p:txBody>
      </p:sp>
      <p:sp>
        <p:nvSpPr>
          <p:cNvPr id="10762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lvl1pPr>
          </a:lstStyle>
          <a:p>
            <a:pPr>
              <a:defRPr/>
            </a:pPr>
            <a:fld id="{EFCFE5EE-A509-49E6-A5D7-7FDEAE1D54D0}" type="slidenum">
              <a:rPr lang="en-US" altLang="en-US" smtClean="0"/>
              <a:pPr>
                <a:defRPr/>
              </a:pPr>
              <a:t>‹#›</a:t>
            </a:fld>
            <a:endParaRPr lang="en-US" altLang="en-US" dirty="0"/>
          </a:p>
        </p:txBody>
      </p:sp>
      <p:pic>
        <p:nvPicPr>
          <p:cNvPr id="1032" name="Picture 40" descr="MSOE Logo"/>
          <p:cNvPicPr>
            <a:picLocks noChangeAspect="1" noChangeArrowheads="1"/>
          </p:cNvPicPr>
          <p:nvPr userDrawn="1"/>
        </p:nvPicPr>
        <p:blipFill>
          <a:blip r:embed="rId13" cstate="print"/>
          <a:srcRect/>
          <a:stretch>
            <a:fillRect/>
          </a:stretch>
        </p:blipFill>
        <p:spPr bwMode="auto">
          <a:xfrm>
            <a:off x="8001000" y="228600"/>
            <a:ext cx="1066800" cy="1181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oracle.com/javase/8/docs/api/java/lang/Objec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a:t>
            </a:r>
            <a:r>
              <a:rPr lang="en-US" dirty="0" smtClean="0"/>
              <a:t>10, </a:t>
            </a:r>
            <a:r>
              <a:rPr lang="en-US" dirty="0" smtClean="0"/>
              <a:t>Day 3</a:t>
            </a:r>
            <a:endParaRPr lang="en-US" dirty="0"/>
          </a:p>
        </p:txBody>
      </p:sp>
      <p:sp>
        <p:nvSpPr>
          <p:cNvPr id="3" name="Content Placeholder 2"/>
          <p:cNvSpPr>
            <a:spLocks noGrp="1"/>
          </p:cNvSpPr>
          <p:nvPr>
            <p:ph idx="1"/>
          </p:nvPr>
        </p:nvSpPr>
        <p:spPr/>
        <p:txBody>
          <a:bodyPr/>
          <a:lstStyle/>
          <a:p>
            <a:r>
              <a:rPr lang="en-US" sz="3200" dirty="0" smtClean="0">
                <a:sym typeface="Wingdings" panose="05000000000000000000" pitchFamily="2" charset="2"/>
              </a:rPr>
              <a:t>Class Climate Evaluations</a:t>
            </a:r>
          </a:p>
          <a:p>
            <a:r>
              <a:rPr lang="en-US" sz="3200" dirty="0" smtClean="0">
                <a:sym typeface="Wingdings" panose="05000000000000000000" pitchFamily="2" charset="2"/>
              </a:rPr>
              <a:t>Review for the final exam</a:t>
            </a:r>
            <a:endParaRPr lang="en-US" sz="3200" dirty="0" smtClean="0">
              <a:sym typeface="Wingdings" panose="05000000000000000000" pitchFamily="2" charset="2"/>
            </a:endParaRPr>
          </a:p>
          <a:p>
            <a:pPr marL="0" indent="0">
              <a:buNone/>
            </a:pPr>
            <a:endParaRPr lang="en-US" sz="3200" dirty="0" smtClean="0">
              <a:sym typeface="Wingdings" panose="05000000000000000000" pitchFamily="2" charset="2"/>
            </a:endParaRPr>
          </a:p>
          <a:p>
            <a:pPr marL="0" indent="0">
              <a:buNone/>
            </a:pPr>
            <a:endParaRPr lang="en-US" sz="3200"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smtClean="0"/>
          </a:p>
          <a:p>
            <a:endParaRPr lang="en-US" dirty="0" smtClean="0"/>
          </a:p>
          <a:p>
            <a:pPr marL="0" indent="0">
              <a:buNone/>
            </a:pPr>
            <a:endParaRPr lang="en-US" dirty="0" smtClean="0"/>
          </a:p>
          <a:p>
            <a:endParaRPr lang="en-US" dirty="0" smtClean="0"/>
          </a:p>
        </p:txBody>
      </p:sp>
      <p:sp>
        <p:nvSpPr>
          <p:cNvPr id="4" name="Footer Placeholder 3"/>
          <p:cNvSpPr>
            <a:spLocks noGrp="1"/>
          </p:cNvSpPr>
          <p:nvPr>
            <p:ph type="ftr" sz="quarter" idx="11"/>
          </p:nvPr>
        </p:nvSpPr>
        <p:spPr>
          <a:xfrm>
            <a:off x="3124200" y="6172200"/>
            <a:ext cx="2895600" cy="457200"/>
          </a:xfrm>
        </p:spPr>
        <p:txBody>
          <a:bodyPr/>
          <a:lstStyle/>
          <a:p>
            <a:pPr>
              <a:defRPr/>
            </a:pPr>
            <a:r>
              <a:rPr lang="en-US" altLang="en-US" dirty="0" smtClean="0"/>
              <a:t>SE-2811</a:t>
            </a:r>
          </a:p>
          <a:p>
            <a:pPr>
              <a:defRPr/>
            </a:pPr>
            <a:r>
              <a:rPr lang="en-US" altLang="en-US" dirty="0" smtClean="0"/>
              <a:t>Slide design: Dr. Mark L. Hornick</a:t>
            </a:r>
          </a:p>
          <a:p>
            <a:pPr>
              <a:defRPr/>
            </a:pPr>
            <a:r>
              <a:rPr lang="en-US" altLang="en-US" dirty="0" smtClean="0"/>
              <a:t>Content: Dr. Hornick</a:t>
            </a:r>
          </a:p>
          <a:p>
            <a:pPr>
              <a:defRPr/>
            </a:pPr>
            <a:r>
              <a:rPr lang="en-US" altLang="en-US" dirty="0" smtClean="0"/>
              <a:t>Errors: Dr. Yoder</a:t>
            </a:r>
            <a:endParaRPr lang="en-US" altLang="en-US" dirty="0"/>
          </a:p>
        </p:txBody>
      </p:sp>
      <p:sp>
        <p:nvSpPr>
          <p:cNvPr id="5" name="Slide Number Placeholder 4"/>
          <p:cNvSpPr>
            <a:spLocks noGrp="1"/>
          </p:cNvSpPr>
          <p:nvPr>
            <p:ph type="sldNum" sz="quarter" idx="12"/>
          </p:nvPr>
        </p:nvSpPr>
        <p:spPr/>
        <p:txBody>
          <a:bodyPr/>
          <a:lstStyle/>
          <a:p>
            <a:pPr>
              <a:defRPr/>
            </a:pPr>
            <a:fld id="{C4F5F125-33CE-4280-A2D8-382BBAA78A24}" type="slidenum">
              <a:rPr lang="en-US" altLang="en-US" smtClean="0"/>
              <a:pPr>
                <a:defRPr/>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analogy</a:t>
            </a:r>
            <a:endParaRPr lang="en-US" dirty="0"/>
          </a:p>
        </p:txBody>
      </p:sp>
      <p:sp>
        <p:nvSpPr>
          <p:cNvPr id="3" name="Content Placeholder 2"/>
          <p:cNvSpPr>
            <a:spLocks noGrp="1"/>
          </p:cNvSpPr>
          <p:nvPr>
            <p:ph idx="1"/>
          </p:nvPr>
        </p:nvSpPr>
        <p:spPr/>
        <p:txBody>
          <a:bodyPr/>
          <a:lstStyle/>
          <a:p>
            <a:r>
              <a:rPr lang="en-US" dirty="0" err="1" smtClean="0"/>
              <a:t>notifyAll</a:t>
            </a:r>
            <a:r>
              <a:rPr lang="en-US" dirty="0" smtClean="0"/>
              <a:t>() is like </a:t>
            </a:r>
            <a:r>
              <a:rPr lang="en-US" dirty="0" err="1" smtClean="0"/>
              <a:t>updateObservers</a:t>
            </a:r>
            <a:r>
              <a:rPr lang="en-US" dirty="0" smtClean="0"/>
              <a:t>()</a:t>
            </a:r>
          </a:p>
          <a:p>
            <a:r>
              <a:rPr lang="en-US" dirty="0" smtClean="0"/>
              <a:t>synchronize(obj1) { is like obj1.addObserver(</a:t>
            </a:r>
            <a:r>
              <a:rPr lang="en-US" dirty="0" err="1" smtClean="0"/>
              <a:t>Thread.currentThread</a:t>
            </a:r>
            <a:r>
              <a:rPr lang="en-US" dirty="0"/>
              <a:t>())</a:t>
            </a:r>
            <a:endParaRPr lang="en-US" dirty="0" smtClean="0"/>
          </a:p>
          <a:p>
            <a:pPr lvl="1"/>
            <a:r>
              <a:rPr lang="en-US" dirty="0" smtClean="0"/>
              <a:t>It adds the current thread to the list of threads</a:t>
            </a:r>
          </a:p>
          <a:p>
            <a:pPr lvl="1"/>
            <a:r>
              <a:rPr lang="en-US" dirty="0" smtClean="0"/>
              <a:t>Except there's more to it, of course</a:t>
            </a:r>
          </a:p>
          <a:p>
            <a:r>
              <a:rPr lang="en-US" dirty="0" smtClean="0"/>
              <a:t>the end of the synchronize block is like obj1.removeObserver(</a:t>
            </a:r>
            <a:r>
              <a:rPr lang="en-US" dirty="0" err="1" smtClean="0"/>
              <a:t>Thread.currentThread</a:t>
            </a:r>
            <a:r>
              <a:rPr lang="en-US" dirty="0" smtClean="0"/>
              <a:t>())</a:t>
            </a:r>
          </a:p>
          <a:p>
            <a:r>
              <a:rPr lang="en-US" dirty="0" smtClean="0"/>
              <a:t>wait() doesn't do anything with the "observer". It just unlocks the thread and waits.</a:t>
            </a:r>
            <a:endParaRPr lang="en-US" dirty="0"/>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10</a:t>
            </a:fld>
            <a:endParaRPr lang="en-US" altLang="en-US"/>
          </a:p>
        </p:txBody>
      </p:sp>
    </p:spTree>
    <p:extLst>
      <p:ext uri="{BB962C8B-B14F-4D97-AF65-F5344CB8AC3E}">
        <p14:creationId xmlns:p14="http://schemas.microsoft.com/office/powerpoint/2010/main" val="333741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a pattern</a:t>
            </a:r>
            <a:endParaRPr lang="en-US" dirty="0"/>
          </a:p>
        </p:txBody>
      </p:sp>
      <p:sp>
        <p:nvSpPr>
          <p:cNvPr id="3" name="Content Placeholder 2"/>
          <p:cNvSpPr>
            <a:spLocks noGrp="1"/>
          </p:cNvSpPr>
          <p:nvPr>
            <p:ph idx="1"/>
          </p:nvPr>
        </p:nvSpPr>
        <p:spPr/>
        <p:txBody>
          <a:bodyPr/>
          <a:lstStyle/>
          <a:p>
            <a:r>
              <a:rPr lang="en-US" dirty="0" smtClean="0"/>
              <a:t>Class structure</a:t>
            </a:r>
          </a:p>
          <a:p>
            <a:r>
              <a:rPr lang="en-US" dirty="0" smtClean="0"/>
              <a:t>Class interactions</a:t>
            </a:r>
          </a:p>
          <a:p>
            <a:r>
              <a:rPr lang="en-US" dirty="0" smtClean="0"/>
              <a:t>Ability to meet design principles</a:t>
            </a:r>
          </a:p>
          <a:p>
            <a:pPr lvl="1"/>
            <a:r>
              <a:rPr lang="en-US" dirty="0" smtClean="0"/>
              <a:t>coupling, cohesion, open-closed, etc..</a:t>
            </a:r>
          </a:p>
          <a:p>
            <a:r>
              <a:rPr lang="en-US" dirty="0"/>
              <a:t>Intent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11</a:t>
            </a:fld>
            <a:endParaRPr lang="en-US" altLang="en-US"/>
          </a:p>
        </p:txBody>
      </p:sp>
    </p:spTree>
    <p:extLst>
      <p:ext uri="{BB962C8B-B14F-4D97-AF65-F5344CB8AC3E}">
        <p14:creationId xmlns:p14="http://schemas.microsoft.com/office/powerpoint/2010/main" val="2045164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 Intents</a:t>
            </a:r>
            <a:endParaRPr lang="en-US" dirty="0"/>
          </a:p>
        </p:txBody>
      </p:sp>
      <p:sp>
        <p:nvSpPr>
          <p:cNvPr id="3" name="Content Placeholder 2"/>
          <p:cNvSpPr>
            <a:spLocks noGrp="1"/>
          </p:cNvSpPr>
          <p:nvPr>
            <p:ph sz="half" idx="1"/>
          </p:nvPr>
        </p:nvSpPr>
        <p:spPr/>
        <p:txBody>
          <a:bodyPr/>
          <a:lstStyle/>
          <a:p>
            <a:r>
              <a:rPr lang="en-US" dirty="0" smtClean="0"/>
              <a:t>Strategy</a:t>
            </a:r>
          </a:p>
          <a:p>
            <a:pPr lvl="1"/>
            <a:r>
              <a:rPr lang="en-US" dirty="0" smtClean="0"/>
              <a:t>Encapsulate behavior</a:t>
            </a:r>
          </a:p>
          <a:p>
            <a:r>
              <a:rPr lang="en-US" dirty="0" smtClean="0"/>
              <a:t>Singleton</a:t>
            </a:r>
          </a:p>
          <a:p>
            <a:pPr lvl="1"/>
            <a:r>
              <a:rPr lang="en-US" dirty="0" smtClean="0"/>
              <a:t>Create a single instance</a:t>
            </a:r>
          </a:p>
          <a:p>
            <a:r>
              <a:rPr lang="en-US" dirty="0" smtClean="0"/>
              <a:t>Factory Method</a:t>
            </a:r>
          </a:p>
          <a:p>
            <a:pPr lvl="1"/>
            <a:r>
              <a:rPr lang="en-US" dirty="0" smtClean="0"/>
              <a:t>Decouple object creation from client code</a:t>
            </a:r>
          </a:p>
        </p:txBody>
      </p:sp>
      <p:sp>
        <p:nvSpPr>
          <p:cNvPr id="9" name="Content Placeholder 8"/>
          <p:cNvSpPr>
            <a:spLocks noGrp="1"/>
          </p:cNvSpPr>
          <p:nvPr>
            <p:ph sz="half" idx="2"/>
          </p:nvPr>
        </p:nvSpPr>
        <p:spPr/>
        <p:txBody>
          <a:bodyPr/>
          <a:lstStyle/>
          <a:p>
            <a:r>
              <a:rPr lang="en-US" dirty="0"/>
              <a:t>Observer</a:t>
            </a:r>
          </a:p>
          <a:p>
            <a:pPr lvl="1"/>
            <a:r>
              <a:rPr lang="en-US" dirty="0"/>
              <a:t>Decouple </a:t>
            </a:r>
            <a:r>
              <a:rPr lang="en-US" dirty="0" smtClean="0"/>
              <a:t>effects from causes</a:t>
            </a:r>
          </a:p>
          <a:p>
            <a:r>
              <a:rPr lang="en-US" dirty="0" smtClean="0"/>
              <a:t>Decorator</a:t>
            </a:r>
          </a:p>
          <a:p>
            <a:pPr lvl="1"/>
            <a:r>
              <a:rPr lang="en-US" dirty="0" smtClean="0"/>
              <a:t>Add functionality by wrapping an existing object</a:t>
            </a:r>
          </a:p>
          <a:p>
            <a:r>
              <a:rPr lang="en-US" dirty="0" smtClean="0"/>
              <a:t>Composite</a:t>
            </a:r>
          </a:p>
          <a:p>
            <a:pPr lvl="1"/>
            <a:r>
              <a:rPr lang="en-US" dirty="0" smtClean="0"/>
              <a:t>Build objects by combining</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12</a:t>
            </a:fld>
            <a:endParaRPr lang="en-US" altLang="en-US"/>
          </a:p>
        </p:txBody>
      </p:sp>
    </p:spTree>
    <p:extLst>
      <p:ext uri="{BB962C8B-B14F-4D97-AF65-F5344CB8AC3E}">
        <p14:creationId xmlns:p14="http://schemas.microsoft.com/office/powerpoint/2010/main" val="2954268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patterns to </a:t>
            </a:r>
            <a:r>
              <a:rPr lang="en-US" dirty="0" smtClean="0"/>
              <a:t>choose on </a:t>
            </a:r>
            <a:r>
              <a:rPr lang="en-US" dirty="0" smtClean="0"/>
              <a:t>the final</a:t>
            </a:r>
            <a:endParaRPr lang="en-US" dirty="0"/>
          </a:p>
        </p:txBody>
      </p:sp>
      <p:sp>
        <p:nvSpPr>
          <p:cNvPr id="3" name="Content Placeholder 2"/>
          <p:cNvSpPr>
            <a:spLocks noGrp="1"/>
          </p:cNvSpPr>
          <p:nvPr>
            <p:ph idx="1"/>
          </p:nvPr>
        </p:nvSpPr>
        <p:spPr/>
        <p:txBody>
          <a:bodyPr/>
          <a:lstStyle/>
          <a:p>
            <a:r>
              <a:rPr lang="en-US" dirty="0" smtClean="0"/>
              <a:t>Strategy</a:t>
            </a:r>
          </a:p>
          <a:p>
            <a:r>
              <a:rPr lang="en-US" dirty="0" smtClean="0"/>
              <a:t>Factory Method Pattern</a:t>
            </a:r>
          </a:p>
          <a:p>
            <a:r>
              <a:rPr lang="en-US" dirty="0" smtClean="0"/>
              <a:t>Singleton - multithreading</a:t>
            </a:r>
            <a:endParaRPr lang="en-US" dirty="0" smtClean="0"/>
          </a:p>
          <a:p>
            <a:r>
              <a:rPr lang="en-US" dirty="0" smtClean="0"/>
              <a:t>Observer</a:t>
            </a:r>
          </a:p>
          <a:p>
            <a:r>
              <a:rPr lang="en-US" dirty="0" smtClean="0"/>
              <a:t>Decorator</a:t>
            </a:r>
          </a:p>
          <a:p>
            <a:r>
              <a:rPr lang="en-US" dirty="0" smtClean="0"/>
              <a:t>Composite</a:t>
            </a:r>
          </a:p>
          <a:p>
            <a:r>
              <a:rPr lang="en-US" dirty="0" smtClean="0"/>
              <a:t>Command</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13</a:t>
            </a:fld>
            <a:endParaRPr lang="en-US" altLang="en-US"/>
          </a:p>
        </p:txBody>
      </p:sp>
    </p:spTree>
    <p:extLst>
      <p:ext uri="{BB962C8B-B14F-4D97-AF65-F5344CB8AC3E}">
        <p14:creationId xmlns:p14="http://schemas.microsoft.com/office/powerpoint/2010/main" val="140587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Design Pattern (1)</a:t>
            </a:r>
            <a:endParaRPr lang="en-US" dirty="0"/>
          </a:p>
        </p:txBody>
      </p:sp>
      <p:sp>
        <p:nvSpPr>
          <p:cNvPr id="3" name="Content Placeholder 2"/>
          <p:cNvSpPr>
            <a:spLocks noGrp="1"/>
          </p:cNvSpPr>
          <p:nvPr>
            <p:ph idx="1"/>
          </p:nvPr>
        </p:nvSpPr>
        <p:spPr/>
        <p:txBody>
          <a:bodyPr/>
          <a:lstStyle/>
          <a:p>
            <a:r>
              <a:rPr lang="en-US" dirty="0" smtClean="0"/>
              <a:t>We would like to only create as many threads as we have cores on this machine… if part of our program wants a thread, it should go to one spot to get it.</a:t>
            </a:r>
          </a:p>
          <a:p>
            <a:r>
              <a:rPr lang="en-US" dirty="0" smtClean="0"/>
              <a:t>You are processing a file while reading it, and you would like to know what the next byte is that will be read, without “reading” it (so the next byte read will still give you that byte)</a:t>
            </a:r>
            <a:endParaRPr lang="en-US"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14</a:t>
            </a:fld>
            <a:endParaRPr lang="en-US" altLang="en-US" dirty="0"/>
          </a:p>
        </p:txBody>
      </p:sp>
    </p:spTree>
    <p:extLst>
      <p:ext uri="{BB962C8B-B14F-4D97-AF65-F5344CB8AC3E}">
        <p14:creationId xmlns:p14="http://schemas.microsoft.com/office/powerpoint/2010/main" val="3826472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Design Pattern (2)</a:t>
            </a:r>
            <a:endParaRPr lang="en-US" dirty="0"/>
          </a:p>
        </p:txBody>
      </p:sp>
      <p:sp>
        <p:nvSpPr>
          <p:cNvPr id="3" name="Content Placeholder 2"/>
          <p:cNvSpPr>
            <a:spLocks noGrp="1"/>
          </p:cNvSpPr>
          <p:nvPr>
            <p:ph idx="1"/>
          </p:nvPr>
        </p:nvSpPr>
        <p:spPr>
          <a:xfrm>
            <a:off x="457200" y="1719262"/>
            <a:ext cx="8229600" cy="4757737"/>
          </a:xfrm>
        </p:spPr>
        <p:txBody>
          <a:bodyPr/>
          <a:lstStyle/>
          <a:p>
            <a:r>
              <a:rPr lang="en-US" dirty="0" smtClean="0"/>
              <a:t>You’ve got a class that implements Comparable, and it’s great for storing in </a:t>
            </a:r>
            <a:r>
              <a:rPr lang="en-US" i="1" dirty="0" err="1"/>
              <a:t>V</a:t>
            </a:r>
            <a:r>
              <a:rPr lang="en-US" i="1" dirty="0" err="1" smtClean="0"/>
              <a:t>arious</a:t>
            </a:r>
            <a:r>
              <a:rPr lang="en-US" dirty="0" err="1" smtClean="0"/>
              <a:t>Trees</a:t>
            </a:r>
            <a:r>
              <a:rPr lang="en-US" dirty="0" smtClean="0"/>
              <a:t>, but for some rare objects, the Comparable option takes WAY too long.  You’d like to modify the compare method so that if some fixed amount of time elapses, a runtime exception is thrown so you can handle the rogue objects. Only problem – you can’t modify the original class – it’s in compiled code.</a:t>
            </a:r>
            <a:endParaRPr lang="en-US"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15</a:t>
            </a:fld>
            <a:endParaRPr lang="en-US" altLang="en-US" dirty="0"/>
          </a:p>
        </p:txBody>
      </p:sp>
    </p:spTree>
    <p:extLst>
      <p:ext uri="{BB962C8B-B14F-4D97-AF65-F5344CB8AC3E}">
        <p14:creationId xmlns:p14="http://schemas.microsoft.com/office/powerpoint/2010/main" val="83063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Design Pattern (3)</a:t>
            </a:r>
            <a:endParaRPr lang="en-US" dirty="0"/>
          </a:p>
        </p:txBody>
      </p:sp>
      <p:sp>
        <p:nvSpPr>
          <p:cNvPr id="3" name="Content Placeholder 2"/>
          <p:cNvSpPr>
            <a:spLocks noGrp="1"/>
          </p:cNvSpPr>
          <p:nvPr>
            <p:ph idx="1"/>
          </p:nvPr>
        </p:nvSpPr>
        <p:spPr/>
        <p:txBody>
          <a:bodyPr/>
          <a:lstStyle/>
          <a:p>
            <a:r>
              <a:rPr lang="en-US" dirty="0" smtClean="0"/>
              <a:t>Throughout your program, you would like to play sounds, but you only have one audio card.</a:t>
            </a:r>
          </a:p>
          <a:p>
            <a:r>
              <a:rPr lang="en-US" dirty="0" smtClean="0"/>
              <a:t>You are implementing a graphical user interface toolkit. You would like to create “sections of the screen” that can contain arbitrary buttons, text fields, etc. You would like a screen section to be divisible into subsections as well.</a:t>
            </a:r>
            <a:endParaRPr lang="en-US"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16</a:t>
            </a:fld>
            <a:endParaRPr lang="en-US" altLang="en-US" dirty="0"/>
          </a:p>
        </p:txBody>
      </p:sp>
    </p:spTree>
    <p:extLst>
      <p:ext uri="{BB962C8B-B14F-4D97-AF65-F5344CB8AC3E}">
        <p14:creationId xmlns:p14="http://schemas.microsoft.com/office/powerpoint/2010/main" val="2007539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Design Pattern (4)</a:t>
            </a:r>
            <a:endParaRPr lang="en-US" dirty="0"/>
          </a:p>
        </p:txBody>
      </p:sp>
      <p:sp>
        <p:nvSpPr>
          <p:cNvPr id="3" name="Content Placeholder 2"/>
          <p:cNvSpPr>
            <a:spLocks noGrp="1"/>
          </p:cNvSpPr>
          <p:nvPr>
            <p:ph idx="1"/>
          </p:nvPr>
        </p:nvSpPr>
        <p:spPr/>
        <p:txBody>
          <a:bodyPr/>
          <a:lstStyle/>
          <a:p>
            <a:r>
              <a:rPr lang="en-US" dirty="0" smtClean="0"/>
              <a:t>You want your clients to be able to write plugins to represent new shapes in your shape application. You don’t know what these shapes are (yet), but you want to be able to select them from a shape toolbar.</a:t>
            </a:r>
          </a:p>
          <a:p>
            <a:r>
              <a:rPr lang="en-US" dirty="0" smtClean="0"/>
              <a:t>You are designing a new version of Enterprise Architect.  You would like to be able to represent various components of your program, such as classes and methods, modeling sub-classes naturally.</a:t>
            </a:r>
            <a:endParaRPr lang="en-US"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17</a:t>
            </a:fld>
            <a:endParaRPr lang="en-US" altLang="en-US" dirty="0"/>
          </a:p>
        </p:txBody>
      </p:sp>
    </p:spTree>
    <p:extLst>
      <p:ext uri="{BB962C8B-B14F-4D97-AF65-F5344CB8AC3E}">
        <p14:creationId xmlns:p14="http://schemas.microsoft.com/office/powerpoint/2010/main" val="44103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Design Pattern (5)</a:t>
            </a:r>
            <a:endParaRPr lang="en-US" dirty="0"/>
          </a:p>
        </p:txBody>
      </p:sp>
      <p:sp>
        <p:nvSpPr>
          <p:cNvPr id="3" name="Content Placeholder 2"/>
          <p:cNvSpPr>
            <a:spLocks noGrp="1"/>
          </p:cNvSpPr>
          <p:nvPr>
            <p:ph idx="1"/>
          </p:nvPr>
        </p:nvSpPr>
        <p:spPr/>
        <p:txBody>
          <a:bodyPr/>
          <a:lstStyle/>
          <a:p>
            <a:r>
              <a:rPr lang="en-US" dirty="0" smtClean="0"/>
              <a:t>You have this great class (again, no source) that does cool stuff. But some methods take a long time to run.  You’d like to have a version of that class which saves a computed value, and only recomputes the value if the state of the class changes.</a:t>
            </a:r>
          </a:p>
          <a:p>
            <a:r>
              <a:rPr lang="en-US" dirty="0" smtClean="0"/>
              <a:t>Depending on which operating system your File is on, it may be implemented differently. The user should get the right implementation automatically</a:t>
            </a:r>
            <a:r>
              <a:rPr lang="en-US" dirty="0"/>
              <a:t>.</a:t>
            </a:r>
          </a:p>
        </p:txBody>
      </p:sp>
      <p:sp>
        <p:nvSpPr>
          <p:cNvPr id="4" name="Footer Placeholder 3"/>
          <p:cNvSpPr>
            <a:spLocks noGrp="1"/>
          </p:cNvSpPr>
          <p:nvPr>
            <p:ph type="ftr" sz="quarter" idx="11"/>
          </p:nvPr>
        </p:nvSpPr>
        <p:spPr/>
        <p:txBody>
          <a:bodyPr/>
          <a:lstStyle/>
          <a:p>
            <a:pPr>
              <a:defRPr/>
            </a:pPr>
            <a:r>
              <a:rPr lang="en-US" altLang="en-US" dirty="0" smtClean="0"/>
              <a:t>SE-2811</a:t>
            </a:r>
          </a:p>
          <a:p>
            <a:pPr>
              <a:defRPr/>
            </a:pPr>
            <a:r>
              <a:rPr lang="en-US" altLang="en-US" dirty="0" smtClean="0"/>
              <a:t>Dr. Mark L. Hornick</a:t>
            </a:r>
            <a:endParaRPr lang="en-US" altLang="en-US" dirty="0"/>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18</a:t>
            </a:fld>
            <a:endParaRPr lang="en-US" altLang="en-US" dirty="0"/>
          </a:p>
        </p:txBody>
      </p:sp>
    </p:spTree>
    <p:extLst>
      <p:ext uri="{BB962C8B-B14F-4D97-AF65-F5344CB8AC3E}">
        <p14:creationId xmlns:p14="http://schemas.microsoft.com/office/powerpoint/2010/main" val="1089366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lstStyle/>
          <a:p>
            <a:r>
              <a:rPr lang="en-US" dirty="0" smtClean="0"/>
              <a:t>You may use one note-sheet, prepared by yourself. You will turn in the note-sheet with your final. You may request your note-sheet back at the beginning of next </a:t>
            </a:r>
            <a:r>
              <a:rPr lang="en-US" dirty="0" smtClean="0"/>
              <a:t>quarter</a:t>
            </a:r>
          </a:p>
          <a:p>
            <a:r>
              <a:rPr lang="en-US" b="1" i="1" dirty="0" smtClean="0"/>
              <a:t>Bring your laptop!</a:t>
            </a:r>
            <a:r>
              <a:rPr lang="en-US" dirty="0" smtClean="0"/>
              <a:t> The first part of the exam will be a coding question similar to the last two quizzes. After a time limit, I will ask everyone to switch to the paper part of the exam.</a:t>
            </a:r>
            <a:endParaRPr lang="en-US" b="1" i="1"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2</a:t>
            </a:fld>
            <a:endParaRPr lang="en-US" altLang="en-US"/>
          </a:p>
        </p:txBody>
      </p:sp>
    </p:spTree>
    <p:extLst>
      <p:ext uri="{BB962C8B-B14F-4D97-AF65-F5344CB8AC3E}">
        <p14:creationId xmlns:p14="http://schemas.microsoft.com/office/powerpoint/2010/main" val="293436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Principles</a:t>
            </a:r>
            <a:endParaRPr lang="en-US" dirty="0"/>
          </a:p>
        </p:txBody>
      </p:sp>
      <p:sp>
        <p:nvSpPr>
          <p:cNvPr id="3" name="Content Placeholder 2"/>
          <p:cNvSpPr>
            <a:spLocks noGrp="1"/>
          </p:cNvSpPr>
          <p:nvPr>
            <p:ph idx="1"/>
          </p:nvPr>
        </p:nvSpPr>
        <p:spPr/>
        <p:txBody>
          <a:bodyPr/>
          <a:lstStyle/>
          <a:p>
            <a:r>
              <a:rPr lang="en-US" dirty="0" smtClean="0"/>
              <a:t>Reduce coupling</a:t>
            </a:r>
          </a:p>
          <a:p>
            <a:r>
              <a:rPr lang="en-US" dirty="0" smtClean="0"/>
              <a:t>Increase cohesion</a:t>
            </a:r>
          </a:p>
          <a:p>
            <a:r>
              <a:rPr lang="en-US" dirty="0" smtClean="0"/>
              <a:t>Encapsulate what varies</a:t>
            </a:r>
          </a:p>
          <a:p>
            <a:r>
              <a:rPr lang="en-US" dirty="0" smtClean="0"/>
              <a:t>Favor composition over inheritance</a:t>
            </a:r>
          </a:p>
          <a:p>
            <a:r>
              <a:rPr lang="en-US" dirty="0" smtClean="0"/>
              <a:t>Program to interfaces, not implementations</a:t>
            </a:r>
          </a:p>
          <a:p>
            <a:r>
              <a:rPr lang="en-US" dirty="0" smtClean="0"/>
              <a:t>Classes </a:t>
            </a:r>
            <a:r>
              <a:rPr lang="en-US" dirty="0"/>
              <a:t>should be open for extension but closed for </a:t>
            </a:r>
            <a:r>
              <a:rPr lang="en-US" dirty="0" smtClean="0"/>
              <a:t>modification</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3</a:t>
            </a:fld>
            <a:endParaRPr lang="en-US" altLang="en-US" dirty="0"/>
          </a:p>
        </p:txBody>
      </p:sp>
    </p:spTree>
    <p:extLst>
      <p:ext uri="{BB962C8B-B14F-4D97-AF65-F5344CB8AC3E}">
        <p14:creationId xmlns:p14="http://schemas.microsoft.com/office/powerpoint/2010/main" val="562555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patterns to </a:t>
            </a:r>
            <a:r>
              <a:rPr lang="en-US" dirty="0" smtClean="0"/>
              <a:t>implement </a:t>
            </a:r>
            <a:r>
              <a:rPr lang="en-US" dirty="0" smtClean="0"/>
              <a:t>on the final</a:t>
            </a:r>
            <a:endParaRPr lang="en-US" dirty="0"/>
          </a:p>
        </p:txBody>
      </p:sp>
      <p:sp>
        <p:nvSpPr>
          <p:cNvPr id="3" name="Content Placeholder 2"/>
          <p:cNvSpPr>
            <a:spLocks noGrp="1"/>
          </p:cNvSpPr>
          <p:nvPr>
            <p:ph idx="1"/>
          </p:nvPr>
        </p:nvSpPr>
        <p:spPr/>
        <p:txBody>
          <a:bodyPr/>
          <a:lstStyle/>
          <a:p>
            <a:r>
              <a:rPr lang="en-US" b="1" dirty="0" smtClean="0"/>
              <a:t>Strategy</a:t>
            </a:r>
          </a:p>
          <a:p>
            <a:r>
              <a:rPr lang="en-US" dirty="0" smtClean="0"/>
              <a:t>Factory Method Pattern</a:t>
            </a:r>
          </a:p>
          <a:p>
            <a:r>
              <a:rPr lang="en-US" b="1" dirty="0" smtClean="0"/>
              <a:t>Singleton - multithreading</a:t>
            </a:r>
            <a:endParaRPr lang="en-US" b="1" dirty="0" smtClean="0"/>
          </a:p>
          <a:p>
            <a:r>
              <a:rPr lang="en-US" b="1" dirty="0" smtClean="0"/>
              <a:t>Observer</a:t>
            </a:r>
          </a:p>
          <a:p>
            <a:r>
              <a:rPr lang="en-US" b="1" dirty="0" smtClean="0"/>
              <a:t>Decorator</a:t>
            </a:r>
          </a:p>
          <a:p>
            <a:r>
              <a:rPr lang="en-US" dirty="0" smtClean="0"/>
              <a:t>Composite</a:t>
            </a:r>
          </a:p>
          <a:p>
            <a:r>
              <a:rPr lang="en-US" b="1" dirty="0" smtClean="0"/>
              <a:t>Command</a:t>
            </a:r>
          </a:p>
          <a:p>
            <a:r>
              <a:rPr lang="en-US" dirty="0" smtClean="0"/>
              <a:t>Protection Proxy</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4</a:t>
            </a:fld>
            <a:endParaRPr lang="en-US" altLang="en-US"/>
          </a:p>
        </p:txBody>
      </p:sp>
    </p:spTree>
    <p:extLst>
      <p:ext uri="{BB962C8B-B14F-4D97-AF65-F5344CB8AC3E}">
        <p14:creationId xmlns:p14="http://schemas.microsoft.com/office/powerpoint/2010/main" val="2725491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patterns to </a:t>
            </a:r>
            <a:r>
              <a:rPr lang="en-US" dirty="0" smtClean="0"/>
              <a:t>choose on </a:t>
            </a:r>
            <a:r>
              <a:rPr lang="en-US" dirty="0" smtClean="0"/>
              <a:t>the final</a:t>
            </a:r>
            <a:endParaRPr lang="en-US" dirty="0"/>
          </a:p>
        </p:txBody>
      </p:sp>
      <p:sp>
        <p:nvSpPr>
          <p:cNvPr id="3" name="Content Placeholder 2"/>
          <p:cNvSpPr>
            <a:spLocks noGrp="1"/>
          </p:cNvSpPr>
          <p:nvPr>
            <p:ph idx="1"/>
          </p:nvPr>
        </p:nvSpPr>
        <p:spPr/>
        <p:txBody>
          <a:bodyPr/>
          <a:lstStyle/>
          <a:p>
            <a:r>
              <a:rPr lang="en-US" dirty="0" smtClean="0"/>
              <a:t>Strategy</a:t>
            </a:r>
          </a:p>
          <a:p>
            <a:r>
              <a:rPr lang="en-US" dirty="0" smtClean="0"/>
              <a:t>Factory Method Pattern</a:t>
            </a:r>
          </a:p>
          <a:p>
            <a:r>
              <a:rPr lang="en-US" dirty="0" smtClean="0"/>
              <a:t>Singleton - multithreading</a:t>
            </a:r>
            <a:endParaRPr lang="en-US" dirty="0" smtClean="0"/>
          </a:p>
          <a:p>
            <a:r>
              <a:rPr lang="en-US" dirty="0" smtClean="0"/>
              <a:t>Observer</a:t>
            </a:r>
          </a:p>
          <a:p>
            <a:r>
              <a:rPr lang="en-US" dirty="0" smtClean="0"/>
              <a:t>Decorator</a:t>
            </a:r>
          </a:p>
          <a:p>
            <a:r>
              <a:rPr lang="en-US" dirty="0" smtClean="0"/>
              <a:t>Composite</a:t>
            </a:r>
          </a:p>
          <a:p>
            <a:r>
              <a:rPr lang="en-US" dirty="0" smtClean="0"/>
              <a:t>Command</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5</a:t>
            </a:fld>
            <a:endParaRPr lang="en-US" altLang="en-US"/>
          </a:p>
        </p:txBody>
      </p:sp>
    </p:spTree>
    <p:extLst>
      <p:ext uri="{BB962C8B-B14F-4D97-AF65-F5344CB8AC3E}">
        <p14:creationId xmlns:p14="http://schemas.microsoft.com/office/powerpoint/2010/main" val="2640937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3" name="Slide Number Placeholder 2"/>
          <p:cNvSpPr>
            <a:spLocks noGrp="1"/>
          </p:cNvSpPr>
          <p:nvPr>
            <p:ph type="sldNum" sz="quarter" idx="12"/>
          </p:nvPr>
        </p:nvSpPr>
        <p:spPr/>
        <p:txBody>
          <a:bodyPr/>
          <a:lstStyle/>
          <a:p>
            <a:pPr>
              <a:defRPr/>
            </a:pPr>
            <a:fld id="{7685061C-2967-4E31-80E3-2D9230D10221}" type="slidenum">
              <a:rPr lang="en-US" altLang="en-US" smtClean="0"/>
              <a:pPr>
                <a:defRPr/>
              </a:pPr>
              <a:t>6</a:t>
            </a:fld>
            <a:endParaRPr lang="en-US" altLang="en-US"/>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320288"/>
            <a:ext cx="8636000" cy="6350000"/>
          </a:xfrm>
          <a:prstGeom prst="rect">
            <a:avLst/>
          </a:prstGeom>
        </p:spPr>
      </p:pic>
    </p:spTree>
    <p:extLst>
      <p:ext uri="{BB962C8B-B14F-4D97-AF65-F5344CB8AC3E}">
        <p14:creationId xmlns:p14="http://schemas.microsoft.com/office/powerpoint/2010/main" val="826718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3" name="Slide Number Placeholder 2"/>
          <p:cNvSpPr>
            <a:spLocks noGrp="1"/>
          </p:cNvSpPr>
          <p:nvPr>
            <p:ph type="sldNum" sz="quarter" idx="12"/>
          </p:nvPr>
        </p:nvSpPr>
        <p:spPr/>
        <p:txBody>
          <a:bodyPr/>
          <a:lstStyle/>
          <a:p>
            <a:pPr>
              <a:defRPr/>
            </a:pPr>
            <a:fld id="{7685061C-2967-4E31-80E3-2D9230D10221}" type="slidenum">
              <a:rPr lang="en-US" altLang="en-US" smtClean="0"/>
              <a:pPr>
                <a:defRPr/>
              </a:pPr>
              <a:t>7</a:t>
            </a:fld>
            <a:endParaRPr lang="en-US" altLang="en-US"/>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406460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Domain level objects</a:t>
            </a:r>
            <a:endParaRPr lang="en-US" dirty="0"/>
          </a:p>
        </p:txBody>
      </p:sp>
      <p:sp>
        <p:nvSpPr>
          <p:cNvPr id="5" name="Content Placeholder 4"/>
          <p:cNvSpPr>
            <a:spLocks noGrp="1"/>
          </p:cNvSpPr>
          <p:nvPr>
            <p:ph idx="1"/>
          </p:nvPr>
        </p:nvSpPr>
        <p:spPr>
          <a:xfrm>
            <a:off x="457200" y="1719263"/>
            <a:ext cx="8686800" cy="4411662"/>
          </a:xfrm>
        </p:spPr>
        <p:txBody>
          <a:bodyPr/>
          <a:lstStyle/>
          <a:p>
            <a:r>
              <a:rPr lang="en-US" dirty="0" smtClean="0"/>
              <a:t>Not just an instance of a class</a:t>
            </a:r>
          </a:p>
          <a:p>
            <a:r>
              <a:rPr lang="en-US" dirty="0" smtClean="0"/>
              <a:t>RIBS</a:t>
            </a:r>
          </a:p>
          <a:p>
            <a:pPr lvl="1"/>
            <a:r>
              <a:rPr lang="en-US" dirty="0" smtClean="0"/>
              <a:t>Responsibility – What it does (more than a method)</a:t>
            </a:r>
          </a:p>
          <a:p>
            <a:pPr lvl="1"/>
            <a:r>
              <a:rPr lang="en-US" dirty="0" smtClean="0"/>
              <a:t>Identity – What it represents (more than an instance)</a:t>
            </a:r>
          </a:p>
          <a:p>
            <a:pPr lvl="1"/>
            <a:r>
              <a:rPr lang="en-US" dirty="0" smtClean="0"/>
              <a:t>Behavior -- methods</a:t>
            </a:r>
          </a:p>
          <a:p>
            <a:pPr lvl="1"/>
            <a:r>
              <a:rPr lang="en-US" dirty="0" smtClean="0"/>
              <a:t>State – instance variables</a:t>
            </a:r>
            <a:endParaRPr lang="en-US" dirty="0"/>
          </a:p>
        </p:txBody>
      </p:sp>
      <p:sp>
        <p:nvSpPr>
          <p:cNvPr id="2" name="Footer Placeholder 1"/>
          <p:cNvSpPr>
            <a:spLocks noGrp="1"/>
          </p:cNvSpPr>
          <p:nvPr>
            <p:ph type="ftr" sz="quarter" idx="11"/>
          </p:nvPr>
        </p:nvSpPr>
        <p:spPr/>
        <p:txBody>
          <a:bodyPr/>
          <a:lstStyle/>
          <a:p>
            <a:pPr>
              <a:defRPr/>
            </a:pPr>
            <a:r>
              <a:rPr lang="en-US" altLang="en-US" smtClean="0"/>
              <a:t>SE-2811</a:t>
            </a:r>
          </a:p>
          <a:p>
            <a:pPr>
              <a:defRPr/>
            </a:pPr>
            <a:r>
              <a:rPr lang="en-US" altLang="en-US" smtClean="0"/>
              <a:t>Dr. Mark L. Hornick</a:t>
            </a:r>
            <a:endParaRPr lang="en-US" altLang="en-US"/>
          </a:p>
        </p:txBody>
      </p:sp>
      <p:sp>
        <p:nvSpPr>
          <p:cNvPr id="3" name="Slide Number Placeholder 2"/>
          <p:cNvSpPr>
            <a:spLocks noGrp="1"/>
          </p:cNvSpPr>
          <p:nvPr>
            <p:ph type="sldNum" sz="quarter" idx="12"/>
          </p:nvPr>
        </p:nvSpPr>
        <p:spPr/>
        <p:txBody>
          <a:bodyPr/>
          <a:lstStyle/>
          <a:p>
            <a:pPr>
              <a:defRPr/>
            </a:pPr>
            <a:fld id="{7685061C-2967-4E31-80E3-2D9230D10221}" type="slidenum">
              <a:rPr lang="en-US" altLang="en-US" smtClean="0"/>
              <a:pPr>
                <a:defRPr/>
              </a:pPr>
              <a:t>8</a:t>
            </a:fld>
            <a:endParaRPr lang="en-US" altLang="en-US"/>
          </a:p>
        </p:txBody>
      </p:sp>
    </p:spTree>
    <p:extLst>
      <p:ext uri="{BB962C8B-B14F-4D97-AF65-F5344CB8AC3E}">
        <p14:creationId xmlns:p14="http://schemas.microsoft.com/office/powerpoint/2010/main" val="2791907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 Which objects can you lock on?</a:t>
            </a:r>
            <a:endParaRPr lang="en-US" dirty="0"/>
          </a:p>
        </p:txBody>
      </p:sp>
      <p:sp>
        <p:nvSpPr>
          <p:cNvPr id="3" name="Content Placeholder 2"/>
          <p:cNvSpPr>
            <a:spLocks noGrp="1"/>
          </p:cNvSpPr>
          <p:nvPr>
            <p:ph idx="1"/>
          </p:nvPr>
        </p:nvSpPr>
        <p:spPr/>
        <p:txBody>
          <a:bodyPr/>
          <a:lstStyle/>
          <a:p>
            <a:r>
              <a:rPr lang="en-US" dirty="0" smtClean="0"/>
              <a:t>You can lock on ANY object in Java.</a:t>
            </a:r>
          </a:p>
          <a:p>
            <a:pPr lvl="1"/>
            <a:r>
              <a:rPr lang="en-US" dirty="0" smtClean="0"/>
              <a:t>notify() and wait() are methods on ALL objects in Java … inherited from </a:t>
            </a:r>
            <a:r>
              <a:rPr lang="en-US" dirty="0" smtClean="0">
                <a:hlinkClick r:id="rId3"/>
              </a:rPr>
              <a:t>Object</a:t>
            </a:r>
            <a:endParaRPr lang="en-US" dirty="0" smtClean="0"/>
          </a:p>
          <a:p>
            <a:pPr lvl="1"/>
            <a:r>
              <a:rPr lang="en-US" dirty="0" smtClean="0"/>
              <a:t>You cannot specify which thread you are waiting on… you wait on another thread locked on the same object</a:t>
            </a:r>
          </a:p>
          <a:p>
            <a:r>
              <a:rPr lang="en-US" dirty="0" smtClean="0"/>
              <a:t>In contrast, join() is a method on a Thread object</a:t>
            </a:r>
          </a:p>
          <a:p>
            <a:pPr lvl="1"/>
            <a:r>
              <a:rPr lang="en-US" dirty="0" smtClean="0"/>
              <a:t>You must have a reference to the thread you are waiting on:   </a:t>
            </a:r>
            <a:r>
              <a:rPr lang="en-US" dirty="0" err="1" smtClean="0"/>
              <a:t>threadToWaitOn.join</a:t>
            </a:r>
            <a:r>
              <a:rPr lang="en-US" dirty="0" smtClean="0"/>
              <a:t>()</a:t>
            </a:r>
          </a:p>
          <a:p>
            <a:pPr lvl="1"/>
            <a:r>
              <a:rPr lang="en-US" dirty="0" smtClean="0"/>
              <a:t>Throws </a:t>
            </a:r>
            <a:r>
              <a:rPr lang="en-US" dirty="0" err="1" smtClean="0"/>
              <a:t>InterruptedException</a:t>
            </a:r>
            <a:endParaRPr lang="en-US" dirty="0" smtClean="0"/>
          </a:p>
          <a:p>
            <a:pPr lvl="1"/>
            <a:r>
              <a:rPr lang="en-US" dirty="0" smtClean="0"/>
              <a:t>Waits for thread to complete (finish run() method)</a:t>
            </a:r>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7F893BA9-EED0-4C55-A7BC-486A0027BAD0}" type="slidenum">
              <a:rPr lang="en-US" altLang="en-US" smtClean="0"/>
              <a:pPr>
                <a:defRPr/>
              </a:pPr>
              <a:t>9</a:t>
            </a:fld>
            <a:endParaRPr lang="en-US" altLang="en-US"/>
          </a:p>
        </p:txBody>
      </p:sp>
    </p:spTree>
    <p:extLst>
      <p:ext uri="{BB962C8B-B14F-4D97-AF65-F5344CB8AC3E}">
        <p14:creationId xmlns:p14="http://schemas.microsoft.com/office/powerpoint/2010/main" val="2442108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b3b21a41-6514-42d0-bdd5-85623b67c539"/>
</p:tagLst>
</file>

<file path=ppt/tags/tag6.xml><?xml version="1.0" encoding="utf-8"?>
<p:tagLst xmlns:a="http://schemas.openxmlformats.org/drawingml/2006/main" xmlns:r="http://schemas.openxmlformats.org/officeDocument/2006/relationships" xmlns:p="http://schemas.openxmlformats.org/presentationml/2006/main">
  <p:tag name="__PE_POLL_EMBED_ID" val="fbc31dd3-90d4-4a70-bd0e-0594648da1e1"/>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_Network">
  <a:themeElements>
    <a:clrScheme name="Custom 2">
      <a:dk1>
        <a:srgbClr val="000000"/>
      </a:dk1>
      <a:lt1>
        <a:srgbClr val="FFFFFF"/>
      </a:lt1>
      <a:dk2>
        <a:srgbClr val="330066"/>
      </a:dk2>
      <a:lt2>
        <a:srgbClr val="808080"/>
      </a:lt2>
      <a:accent1>
        <a:srgbClr val="D5DFF7"/>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2_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42653</TotalTime>
  <Words>1098</Words>
  <Application>Microsoft Office PowerPoint</Application>
  <PresentationFormat>On-screen Show (4:3)</PresentationFormat>
  <Paragraphs>224</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Tahoma</vt:lpstr>
      <vt:lpstr>Times New Roman</vt:lpstr>
      <vt:lpstr>Wingdings</vt:lpstr>
      <vt:lpstr>2_Network</vt:lpstr>
      <vt:lpstr>Week 10, Day 3</vt:lpstr>
      <vt:lpstr>Final Exam</vt:lpstr>
      <vt:lpstr>Design Principles</vt:lpstr>
      <vt:lpstr>List of patterns to implement on the final</vt:lpstr>
      <vt:lpstr>List of patterns to choose on the final</vt:lpstr>
      <vt:lpstr>PowerPoint Presentation</vt:lpstr>
      <vt:lpstr>PowerPoint Presentation</vt:lpstr>
      <vt:lpstr>Domain level objects</vt:lpstr>
      <vt:lpstr>Threading: Which objects can you lock on?</vt:lpstr>
      <vt:lpstr>An analogy</vt:lpstr>
      <vt:lpstr>Aspects of a pattern</vt:lpstr>
      <vt:lpstr>Design Pattern Intents</vt:lpstr>
      <vt:lpstr>List of patterns to choose on the final</vt:lpstr>
      <vt:lpstr>Choosing a Design Pattern (1)</vt:lpstr>
      <vt:lpstr>Choosing a Design Pattern (2)</vt:lpstr>
      <vt:lpstr>Choosing a Design Pattern (3)</vt:lpstr>
      <vt:lpstr>Choosing a Design Pattern (4)</vt:lpstr>
      <vt:lpstr>Choosing a Design Pattern (5)</vt:lpstr>
    </vt:vector>
  </TitlesOfParts>
  <Company>MSOE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CS-280 Lecture</dc:title>
  <dc:subject>Intro</dc:subject>
  <dc:creator>Dr. Mark Hornick</dc:creator>
  <cp:lastModifiedBy>Yoder, Dr. Josiah</cp:lastModifiedBy>
  <cp:revision>1092</cp:revision>
  <cp:lastPrinted>2016-02-08T18:54:51Z</cp:lastPrinted>
  <dcterms:created xsi:type="dcterms:W3CDTF">1999-09-06T21:32:20Z</dcterms:created>
  <dcterms:modified xsi:type="dcterms:W3CDTF">2017-02-16T22:31:26Z</dcterms:modified>
</cp:coreProperties>
</file>