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4"/>
  </p:notesMasterIdLst>
  <p:handoutMasterIdLst>
    <p:handoutMasterId r:id="rId15"/>
  </p:handoutMasterIdLst>
  <p:sldIdLst>
    <p:sldId id="320" r:id="rId2"/>
    <p:sldId id="359" r:id="rId3"/>
    <p:sldId id="355" r:id="rId4"/>
    <p:sldId id="356" r:id="rId5"/>
    <p:sldId id="357" r:id="rId6"/>
    <p:sldId id="367" r:id="rId7"/>
    <p:sldId id="358" r:id="rId8"/>
    <p:sldId id="353" r:id="rId9"/>
    <p:sldId id="351" r:id="rId10"/>
    <p:sldId id="352" r:id="rId11"/>
    <p:sldId id="364" r:id="rId12"/>
    <p:sldId id="354" r:id="rId13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02" autoAdjust="0"/>
    <p:restoredTop sz="86716" autoAdjust="0"/>
  </p:normalViewPr>
  <p:slideViewPr>
    <p:cSldViewPr>
      <p:cViewPr varScale="1">
        <p:scale>
          <a:sx n="72" d="100"/>
          <a:sy n="72" d="100"/>
        </p:scale>
        <p:origin x="84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12 December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12/12/2016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17q2 1-3,6-7,9-12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29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are</a:t>
            </a:r>
            <a:r>
              <a:rPr lang="en-US" baseline="0" dirty="0" smtClean="0"/>
              <a:t> all methods of the Object class!</a:t>
            </a:r>
          </a:p>
          <a:p>
            <a:endParaRPr lang="en-US" baseline="0" dirty="0" smtClean="0"/>
          </a:p>
          <a:p>
            <a:r>
              <a:rPr lang="en-US" baseline="0" dirty="0" smtClean="0"/>
              <a:t>(In contrast to join())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599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57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0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48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480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tima.com/insidejvm/ed2/threadsynch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2, Day </a:t>
            </a:r>
            <a:r>
              <a:rPr lang="en-US" dirty="0"/>
              <a:t>3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Synchronization Questions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Multi-threading in 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</a:t>
            </a:r>
            <a:r>
              <a:rPr lang="en-US" dirty="0"/>
              <a:t>Swing component that's </a:t>
            </a:r>
            <a:r>
              <a:rPr lang="en-US" b="1" dirty="0"/>
              <a:t>a top-level window</a:t>
            </a:r>
            <a:r>
              <a:rPr lang="en-US" dirty="0"/>
              <a:t> is realized by having one of these methods invoked </a:t>
            </a:r>
            <a:r>
              <a:rPr lang="en-US" dirty="0" smtClean="0"/>
              <a:t>on it: </a:t>
            </a:r>
          </a:p>
          <a:p>
            <a:pPr lvl="1"/>
            <a:r>
              <a:rPr lang="en-US" b="1" dirty="0" err="1" smtClean="0"/>
              <a:t>setVisible</a:t>
            </a:r>
            <a:r>
              <a:rPr lang="en-US" dirty="0" smtClean="0"/>
              <a:t>(true)</a:t>
            </a:r>
          </a:p>
          <a:p>
            <a:pPr lvl="1"/>
            <a:r>
              <a:rPr lang="en-US" b="1" dirty="0" smtClean="0"/>
              <a:t>show</a:t>
            </a:r>
            <a:r>
              <a:rPr lang="en-US" dirty="0" smtClean="0"/>
              <a:t>() /** Deprecated */ </a:t>
            </a:r>
            <a:endParaRPr lang="en-US" dirty="0"/>
          </a:p>
          <a:p>
            <a:pPr lvl="1"/>
            <a:r>
              <a:rPr lang="en-US" b="1" dirty="0" smtClean="0"/>
              <a:t>pack</a:t>
            </a:r>
            <a:r>
              <a:rPr lang="en-US" dirty="0" smtClean="0"/>
              <a:t>()”</a:t>
            </a:r>
          </a:p>
          <a:p>
            <a:pPr lvl="1"/>
            <a:endParaRPr lang="en-US" dirty="0"/>
          </a:p>
          <a:p>
            <a:pPr marL="344487" lvl="1" indent="0">
              <a:buNone/>
            </a:pPr>
            <a:endParaRPr lang="en-US" dirty="0"/>
          </a:p>
          <a:p>
            <a:pPr marL="344487" lvl="1" indent="0">
              <a:buNone/>
            </a:pPr>
            <a:r>
              <a:rPr lang="en-US" dirty="0" smtClean="0"/>
              <a:t>From the “Obsolete” Java Swing Tutorial</a:t>
            </a:r>
          </a:p>
          <a:p>
            <a:pPr marL="344487" lvl="1" indent="0">
              <a:buNone/>
            </a:pPr>
            <a:r>
              <a:rPr lang="en-US" dirty="0"/>
              <a:t>http://www.it.cas.cz/manual/java/uiswing/mini/threads.html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417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 Expression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Exercise:</a:t>
            </a:r>
            <a:r>
              <a:rPr lang="en-US" dirty="0" smtClean="0"/>
              <a:t> What parts does a regular method have?</a:t>
            </a:r>
          </a:p>
          <a:p>
            <a:pPr marL="0" indent="0">
              <a:buNone/>
            </a:pPr>
            <a:endParaRPr lang="en-US" sz="500" dirty="0"/>
          </a:p>
          <a:p>
            <a:pPr marL="0" indent="0">
              <a:buNone/>
            </a:pPr>
            <a:r>
              <a:rPr lang="en-US" dirty="0" smtClean="0"/>
              <a:t>Lambda Expression: A </a:t>
            </a:r>
            <a:r>
              <a:rPr lang="en-US" dirty="0"/>
              <a:t>variety of syntaxes are available: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i="1" dirty="0">
                <a:latin typeface="Agency FB" panose="020B0503020202020204" pitchFamily="34" charset="0"/>
              </a:rPr>
              <a:t>&lt;</a:t>
            </a:r>
            <a:r>
              <a:rPr lang="en-US" i="1" dirty="0"/>
              <a:t>arguments</a:t>
            </a:r>
            <a:r>
              <a:rPr lang="en-US" i="1" dirty="0">
                <a:latin typeface="Agency FB" panose="020B0503020202020204" pitchFamily="34" charset="0"/>
              </a:rPr>
              <a:t>&gt;</a:t>
            </a:r>
            <a:r>
              <a:rPr lang="en-US" dirty="0"/>
              <a:t> </a:t>
            </a:r>
            <a:r>
              <a:rPr lang="en-US" b="1" dirty="0">
                <a:latin typeface="Consolas" panose="020B0609020204030204" pitchFamily="49" charset="0"/>
                <a:cs typeface="Consolas" panose="020B0609020204030204" pitchFamily="49" charset="0"/>
              </a:rPr>
              <a:t>-&gt;</a:t>
            </a:r>
            <a:r>
              <a:rPr lang="en-US" dirty="0"/>
              <a:t> </a:t>
            </a:r>
            <a:r>
              <a:rPr lang="en-US" i="1" dirty="0">
                <a:latin typeface="Agency FB" panose="020B0503020202020204" pitchFamily="34" charset="0"/>
              </a:rPr>
              <a:t>&lt;</a:t>
            </a:r>
            <a:r>
              <a:rPr lang="en-US" i="1" dirty="0"/>
              <a:t>method body</a:t>
            </a:r>
            <a:r>
              <a:rPr lang="en-US" i="1" dirty="0">
                <a:latin typeface="Agency FB" panose="020B0503020202020204" pitchFamily="34" charset="0"/>
              </a:rPr>
              <a:t>&gt;</a:t>
            </a:r>
          </a:p>
          <a:p>
            <a:pPr marL="0" indent="0">
              <a:buNone/>
            </a:pPr>
            <a:r>
              <a:rPr lang="en-US" dirty="0"/>
              <a:t> (Scanner in) -&gt; {</a:t>
            </a:r>
            <a:r>
              <a:rPr lang="en-US" dirty="0" err="1"/>
              <a:t>int</a:t>
            </a:r>
            <a:r>
              <a:rPr lang="en-US" dirty="0"/>
              <a:t> x = </a:t>
            </a:r>
            <a:r>
              <a:rPr lang="en-US" dirty="0" err="1"/>
              <a:t>in.nextInt</a:t>
            </a:r>
            <a:r>
              <a:rPr lang="en-US" dirty="0"/>
              <a:t>(); return x+1;}</a:t>
            </a:r>
          </a:p>
          <a:p>
            <a:pPr marL="0" indent="0">
              <a:buNone/>
            </a:pPr>
            <a:r>
              <a:rPr lang="en-US" dirty="0"/>
              <a:t> (</a:t>
            </a:r>
            <a:r>
              <a:rPr lang="en-US" dirty="0" err="1"/>
              <a:t>int</a:t>
            </a:r>
            <a:r>
              <a:rPr lang="en-US" dirty="0"/>
              <a:t> x) -&gt; </a:t>
            </a:r>
            <a:r>
              <a:rPr lang="en-US" dirty="0" smtClean="0"/>
              <a:t>x+1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() -&gt; </a:t>
            </a:r>
            <a:r>
              <a:rPr lang="en-US" dirty="0" err="1" smtClean="0"/>
              <a:t>System.out.println</a:t>
            </a:r>
            <a:r>
              <a:rPr lang="en-US" dirty="0" smtClean="0"/>
              <a:t>(“hi”)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x -&gt; x+1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3043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05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on Lab?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I've received some good ones by email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066362"/>
              </p:ext>
            </p:extLst>
          </p:nvPr>
        </p:nvGraphicFramePr>
        <p:xfrm>
          <a:off x="571500" y="1600200"/>
          <a:ext cx="8191500" cy="4702344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8191500">
                  <a:extLst>
                    <a:ext uri="{9D8B030D-6E8A-4147-A177-3AD203B41FA5}">
                      <a16:colId xmlns:a16="http://schemas.microsoft.com/office/drawing/2014/main" val="1379559434"/>
                    </a:ext>
                  </a:extLst>
                </a:gridCol>
              </a:tblGrid>
              <a:tr h="66935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 smtClean="0">
                          <a:effectLst/>
                        </a:rPr>
                        <a:t>If </a:t>
                      </a:r>
                      <a:r>
                        <a:rPr lang="en-US" sz="2800" b="1" i="1" u="none" strike="noStrike" dirty="0">
                          <a:effectLst/>
                        </a:rPr>
                        <a:t>multiple cores </a:t>
                      </a:r>
                      <a:r>
                        <a:rPr lang="en-US" sz="2800" u="none" strike="noStrike" dirty="0">
                          <a:effectLst/>
                        </a:rPr>
                        <a:t>work independently, why don't operations happen exactly at the same time</a:t>
                      </a:r>
                      <a:r>
                        <a:rPr lang="en-US" sz="2800" u="none" strike="noStrike" dirty="0" smtClean="0">
                          <a:effectLst/>
                        </a:rPr>
                        <a:t>? </a:t>
                      </a:r>
                      <a:r>
                        <a:rPr lang="en-US" sz="2800" i="1" u="none" strike="noStrike" dirty="0" smtClean="0">
                          <a:effectLst/>
                        </a:rPr>
                        <a:t>[Beyond scope for now. They</a:t>
                      </a:r>
                      <a:r>
                        <a:rPr lang="en-US" sz="2800" i="1" u="none" strike="noStrike" baseline="0" dirty="0" smtClean="0">
                          <a:effectLst/>
                        </a:rPr>
                        <a:t> do, but on their own cached memory]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6" marR="2106" marT="2106" marB="0" anchor="b"/>
                </a:tc>
                <a:extLst>
                  <a:ext uri="{0D108BD9-81ED-4DB2-BD59-A6C34878D82A}">
                    <a16:rowId xmlns:a16="http://schemas.microsoft.com/office/drawing/2014/main" val="4129019802"/>
                  </a:ext>
                </a:extLst>
              </a:tr>
              <a:tr h="22672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So is it always </a:t>
                      </a:r>
                      <a:r>
                        <a:rPr lang="en-US" sz="2800" b="1" i="1" u="none" strike="noStrike" dirty="0">
                          <a:effectLst/>
                        </a:rPr>
                        <a:t>illegal to access an element </a:t>
                      </a:r>
                      <a:r>
                        <a:rPr lang="en-US" sz="2800" u="none" strike="noStrike" dirty="0">
                          <a:effectLst/>
                        </a:rPr>
                        <a:t>with two other elements?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6" marR="2106" marT="2106" marB="0" anchor="b"/>
                </a:tc>
                <a:extLst>
                  <a:ext uri="{0D108BD9-81ED-4DB2-BD59-A6C34878D82A}">
                    <a16:rowId xmlns:a16="http://schemas.microsoft.com/office/drawing/2014/main" val="1351721909"/>
                  </a:ext>
                </a:extLst>
              </a:tr>
              <a:tr h="391333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Can you nest a synchronization block inside of another</a:t>
                      </a:r>
                      <a:r>
                        <a:rPr lang="en-US" sz="2800" u="none" strike="noStrike" dirty="0" smtClean="0">
                          <a:effectLst/>
                        </a:rPr>
                        <a:t>? </a:t>
                      </a:r>
                      <a:r>
                        <a:rPr lang="en-US" sz="2800" i="1" u="none" strike="noStrike" dirty="0" smtClean="0">
                          <a:effectLst/>
                        </a:rPr>
                        <a:t>[Yes]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6" marR="2106" marT="2106" marB="0" anchor="b"/>
                </a:tc>
                <a:extLst>
                  <a:ext uri="{0D108BD9-81ED-4DB2-BD59-A6C34878D82A}">
                    <a16:rowId xmlns:a16="http://schemas.microsoft.com/office/drawing/2014/main" val="2363215455"/>
                  </a:ext>
                </a:extLst>
              </a:tr>
              <a:tr h="724957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How can we make threads work on the same set of data safely? </a:t>
                      </a:r>
                      <a:r>
                        <a:rPr lang="en-US" sz="2800" u="none" strike="noStrike" dirty="0" smtClean="0">
                          <a:effectLst/>
                        </a:rPr>
                        <a:t>Do </a:t>
                      </a:r>
                      <a:r>
                        <a:rPr lang="en-US" sz="2800" u="none" strike="noStrike" dirty="0">
                          <a:effectLst/>
                        </a:rPr>
                        <a:t>we need to split up the data between them</a:t>
                      </a:r>
                      <a:r>
                        <a:rPr lang="en-US" sz="2800" u="none" strike="noStrike" dirty="0" smtClean="0">
                          <a:effectLst/>
                        </a:rPr>
                        <a:t>? </a:t>
                      </a:r>
                      <a:r>
                        <a:rPr lang="en-US" sz="2800" i="1" u="none" strike="noStrike" dirty="0" smtClean="0">
                          <a:effectLst/>
                        </a:rPr>
                        <a:t>[It depends.]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6" marR="2106" marT="2106" marB="0" anchor="b"/>
                </a:tc>
                <a:extLst>
                  <a:ext uri="{0D108BD9-81ED-4DB2-BD59-A6C34878D82A}">
                    <a16:rowId xmlns:a16="http://schemas.microsoft.com/office/drawing/2014/main" val="2704902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509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761579"/>
              </p:ext>
            </p:extLst>
          </p:nvPr>
        </p:nvGraphicFramePr>
        <p:xfrm>
          <a:off x="457200" y="1719263"/>
          <a:ext cx="8191500" cy="2139918"/>
        </p:xfrm>
        <a:graphic>
          <a:graphicData uri="http://schemas.openxmlformats.org/drawingml/2006/table">
            <a:tbl>
              <a:tblPr bandRow="1">
                <a:tableStyleId>{0E3FDE45-AF77-4B5C-9715-49D594BDF05E}</a:tableStyleId>
              </a:tblPr>
              <a:tblGrid>
                <a:gridCol w="8191500">
                  <a:extLst>
                    <a:ext uri="{9D8B030D-6E8A-4147-A177-3AD203B41FA5}">
                      <a16:colId xmlns:a16="http://schemas.microsoft.com/office/drawing/2014/main" val="1610729079"/>
                    </a:ext>
                  </a:extLst>
                </a:gridCol>
              </a:tblGrid>
              <a:tr h="61374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Can the program become locked if two threads are </a:t>
                      </a:r>
                      <a:r>
                        <a:rPr lang="en-US" sz="2800" b="1" i="1" u="none" strike="noStrike" dirty="0">
                          <a:effectLst/>
                        </a:rPr>
                        <a:t>waiting on each other </a:t>
                      </a:r>
                      <a:r>
                        <a:rPr lang="en-US" sz="2800" u="none" strike="noStrike" dirty="0">
                          <a:effectLst/>
                        </a:rPr>
                        <a:t>to finish?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6" marR="2106" marT="2106" marB="0" anchor="b"/>
                </a:tc>
                <a:extLst>
                  <a:ext uri="{0D108BD9-81ED-4DB2-BD59-A6C34878D82A}">
                    <a16:rowId xmlns:a16="http://schemas.microsoft.com/office/drawing/2014/main" val="1916107611"/>
                  </a:ext>
                </a:extLst>
              </a:tr>
              <a:tr h="33572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What is the maximum amount of threads possible</a:t>
                      </a:r>
                      <a:r>
                        <a:rPr lang="en-US" sz="2800" u="none" strike="noStrike" dirty="0" smtClean="0">
                          <a:effectLst/>
                        </a:rPr>
                        <a:t>? </a:t>
                      </a:r>
                      <a:r>
                        <a:rPr lang="en-US" sz="2800" i="1" u="none" strike="noStrike" dirty="0" smtClean="0">
                          <a:effectLst/>
                        </a:rPr>
                        <a:t>[Write a program and find out! Far more than 4!]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6" marR="2106" marT="2106" marB="0" anchor="b"/>
                </a:tc>
                <a:extLst>
                  <a:ext uri="{0D108BD9-81ED-4DB2-BD59-A6C34878D82A}">
                    <a16:rowId xmlns:a16="http://schemas.microsoft.com/office/drawing/2014/main" val="387009483"/>
                  </a:ext>
                </a:extLst>
              </a:tr>
              <a:tr h="280126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 dirty="0">
                          <a:effectLst/>
                        </a:rPr>
                        <a:t>where would threading be </a:t>
                      </a:r>
                      <a:r>
                        <a:rPr lang="en-US" sz="2800" b="1" i="1" u="none" strike="noStrike" dirty="0">
                          <a:effectLst/>
                        </a:rPr>
                        <a:t>good to use</a:t>
                      </a:r>
                      <a:r>
                        <a:rPr lang="en-US" sz="2800" i="1" u="none" strike="noStrike" dirty="0">
                          <a:effectLst/>
                        </a:rPr>
                        <a:t>?</a:t>
                      </a:r>
                      <a:endParaRPr lang="en-US" sz="2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06" marR="2106" marT="2106" marB="0" anchor="b"/>
                </a:tc>
                <a:extLst>
                  <a:ext uri="{0D108BD9-81ED-4DB2-BD59-A6C34878D82A}">
                    <a16:rowId xmlns:a16="http://schemas.microsoft.com/office/drawing/2014/main" val="350009800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113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multithreading?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little as possible!</a:t>
            </a:r>
          </a:p>
          <a:p>
            <a:pPr lvl="1"/>
            <a:r>
              <a:rPr lang="en-US" dirty="0" smtClean="0"/>
              <a:t>E.g. GUIs are rarely multi-threaded – event-driven with short events works just as well or better</a:t>
            </a:r>
          </a:p>
          <a:p>
            <a:pPr lvl="1"/>
            <a:r>
              <a:rPr lang="en-US" dirty="0" smtClean="0"/>
              <a:t>E.g. I used </a:t>
            </a:r>
            <a:r>
              <a:rPr lang="en-US" dirty="0" err="1" smtClean="0"/>
              <a:t>mutex</a:t>
            </a:r>
            <a:r>
              <a:rPr lang="en-US" dirty="0" smtClean="0"/>
              <a:t> locks extensively for my dissertation work and later regretted it</a:t>
            </a:r>
          </a:p>
          <a:p>
            <a:r>
              <a:rPr lang="en-US" dirty="0" smtClean="0"/>
              <a:t>But it is useful for:</a:t>
            </a:r>
          </a:p>
          <a:p>
            <a:pPr lvl="1"/>
            <a:r>
              <a:rPr lang="en-US" dirty="0" smtClean="0"/>
              <a:t>Heavy processing while keeping the main loop responsive</a:t>
            </a:r>
          </a:p>
          <a:p>
            <a:pPr lvl="1"/>
            <a:r>
              <a:rPr lang="en-US" dirty="0"/>
              <a:t>Taking advantage of multiple cores</a:t>
            </a:r>
          </a:p>
          <a:p>
            <a:pPr lvl="2"/>
            <a:r>
              <a:rPr lang="en-US" dirty="0" smtClean="0"/>
              <a:t>Speeding up CPU-bound programs</a:t>
            </a:r>
          </a:p>
          <a:p>
            <a:pPr lvl="2"/>
            <a:r>
              <a:rPr lang="en-US" dirty="0" smtClean="0"/>
              <a:t>Splitting up even heavier processing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508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Synchronizing Best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Unless you KNOW that code will be used multi-threaded, don't synchronize it</a:t>
            </a:r>
          </a:p>
          <a:p>
            <a:pPr marL="344487" lvl="1" indent="0">
              <a:buNone/>
            </a:pPr>
            <a:r>
              <a:rPr lang="en-US" dirty="0" smtClean="0"/>
              <a:t>	(Vector vs </a:t>
            </a:r>
            <a:r>
              <a:rPr lang="en-US" dirty="0" err="1" smtClean="0"/>
              <a:t>ArrayList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a variable will be accessed by multiple threads, synchronize every access to that variable</a:t>
            </a:r>
          </a:p>
          <a:p>
            <a:r>
              <a:rPr lang="en-US" dirty="0" smtClean="0"/>
              <a:t>If one thread must wait on another thread's result, synchronize that thread.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62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locks are re-entrant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610600" cy="4411662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public void example(Object lock, …) {</a:t>
            </a:r>
          </a:p>
          <a:p>
            <a:pPr marL="0" indent="0">
              <a:buNone/>
            </a:pPr>
            <a:r>
              <a:rPr lang="en-US" sz="2000" dirty="0" smtClean="0"/>
              <a:t>    synchronized </a:t>
            </a:r>
            <a:r>
              <a:rPr lang="en-US" sz="2000" dirty="0"/>
              <a:t>(lock) {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smtClean="0"/>
              <a:t>    ...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smtClean="0"/>
              <a:t>    </a:t>
            </a:r>
            <a:r>
              <a:rPr lang="en-US" sz="2000" dirty="0" err="1" smtClean="0"/>
              <a:t>doSomething</a:t>
            </a:r>
            <a:r>
              <a:rPr lang="en-US" sz="2000" dirty="0" smtClean="0"/>
              <a:t>(lock</a:t>
            </a:r>
            <a:r>
              <a:rPr lang="en-US" sz="2000" dirty="0"/>
              <a:t>, ...)</a:t>
            </a:r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smtClean="0"/>
              <a:t>    ...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    }</a:t>
            </a:r>
          </a:p>
          <a:p>
            <a:pPr marL="0" indent="0">
              <a:buNone/>
            </a:pPr>
            <a:r>
              <a:rPr lang="en-US" sz="2000" dirty="0" smtClean="0"/>
              <a:t>}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public void </a:t>
            </a:r>
            <a:r>
              <a:rPr lang="en-US" sz="2000" dirty="0" err="1"/>
              <a:t>doSomething</a:t>
            </a:r>
            <a:r>
              <a:rPr lang="en-US" sz="2000" dirty="0"/>
              <a:t>(Object lock, ...) {</a:t>
            </a:r>
          </a:p>
          <a:p>
            <a:pPr marL="0" indent="0">
              <a:buNone/>
            </a:pPr>
            <a:r>
              <a:rPr lang="en-US" sz="2000" dirty="0"/>
              <a:t>    synchronized (lock) </a:t>
            </a:r>
            <a:r>
              <a:rPr lang="en-US" sz="2000" dirty="0" smtClean="0"/>
              <a:t>{  // If I already have the lock, I can enter code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    </a:t>
            </a:r>
            <a:r>
              <a:rPr lang="en-US" sz="2000" dirty="0" smtClean="0"/>
              <a:t>...                            // locked on the same object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</a:t>
            </a:r>
            <a:r>
              <a:rPr lang="en-US" sz="2000" dirty="0" smtClean="0"/>
              <a:t>}                                  // So I won’t accidentally lock waiting for myself!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}</a:t>
            </a:r>
            <a:br>
              <a:rPr lang="en-US" sz="2000" dirty="0"/>
            </a:br>
            <a:r>
              <a:rPr lang="en-US" sz="2000" dirty="0"/>
              <a:t>http://stackoverflow.com/questions/16504231/reentrancy-in-java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6478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Wait and Notify…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ait() --- stop here until notified</a:t>
            </a:r>
          </a:p>
          <a:p>
            <a:r>
              <a:rPr lang="en-US" dirty="0" smtClean="0"/>
              <a:t>notify() --- notify a waiting thread that it can continue</a:t>
            </a:r>
          </a:p>
          <a:p>
            <a:r>
              <a:rPr lang="en-US" dirty="0" err="1" smtClean="0"/>
              <a:t>notifyAll</a:t>
            </a:r>
            <a:r>
              <a:rPr lang="en-US" dirty="0" smtClean="0"/>
              <a:t>() – wakes up all waiting threads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Like most threading methods notify() does not </a:t>
            </a:r>
            <a:r>
              <a:rPr lang="en-US" b="1" i="1" dirty="0" smtClean="0"/>
              <a:t>guarantee</a:t>
            </a:r>
            <a:r>
              <a:rPr lang="en-US" dirty="0" smtClean="0"/>
              <a:t> that any given thread will start next.</a:t>
            </a:r>
          </a:p>
          <a:p>
            <a:pPr marL="0" indent="0">
              <a:buNone/>
            </a:pPr>
            <a:r>
              <a:rPr lang="en-US" dirty="0"/>
              <a:t>Details: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www.artima.com/insidejvm/ed2/threadsynch.html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54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Multi-threading in Swing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The Single-Thread Rule</a:t>
            </a:r>
          </a:p>
          <a:p>
            <a:pPr lvl="1"/>
            <a:r>
              <a:rPr lang="en-US" i="1" dirty="0" smtClean="0"/>
              <a:t>Once </a:t>
            </a:r>
            <a:r>
              <a:rPr lang="en-US" i="1" dirty="0"/>
              <a:t>a Swing </a:t>
            </a:r>
            <a:r>
              <a:rPr lang="en-US" b="1" i="1" dirty="0"/>
              <a:t>component</a:t>
            </a:r>
            <a:r>
              <a:rPr lang="en-US" i="1" dirty="0"/>
              <a:t> has been </a:t>
            </a:r>
            <a:r>
              <a:rPr lang="en-US" b="1" i="1" dirty="0"/>
              <a:t>realized</a:t>
            </a:r>
            <a:r>
              <a:rPr lang="en-US" i="1" dirty="0"/>
              <a:t>, all code that might affect or depend on </a:t>
            </a:r>
            <a:r>
              <a:rPr lang="en-US" b="1" i="1" dirty="0"/>
              <a:t>the state</a:t>
            </a:r>
            <a:r>
              <a:rPr lang="en-US" i="1" dirty="0"/>
              <a:t> of that component should be executed in </a:t>
            </a:r>
            <a:r>
              <a:rPr lang="en-US" b="1" i="1" dirty="0"/>
              <a:t>the event-dispatching thread</a:t>
            </a:r>
            <a:r>
              <a:rPr lang="en-US" i="1" dirty="0" smtClean="0"/>
              <a:t>.</a:t>
            </a:r>
          </a:p>
          <a:p>
            <a:pPr lvl="2"/>
            <a:r>
              <a:rPr lang="en-US" b="1" i="1" dirty="0"/>
              <a:t> </a:t>
            </a:r>
            <a:r>
              <a:rPr lang="en-US" b="1" i="1" dirty="0" smtClean="0"/>
              <a:t>-- Sun Tutorial “Threads in Swing,” </a:t>
            </a:r>
          </a:p>
          <a:p>
            <a:pPr marL="693737" lvl="2" indent="0">
              <a:buNone/>
            </a:pPr>
            <a:r>
              <a:rPr lang="en-US" b="1" i="1" dirty="0"/>
              <a:t>	</a:t>
            </a:r>
            <a:r>
              <a:rPr lang="en-US" b="1" i="1" dirty="0" smtClean="0"/>
              <a:t>				Way Back Machine</a:t>
            </a:r>
          </a:p>
          <a:p>
            <a:pPr marL="693737" lvl="2" indent="0">
              <a:buNone/>
            </a:pPr>
            <a:r>
              <a:rPr lang="en-US" b="1" i="1" dirty="0" smtClean="0"/>
              <a:t>What events should be handled by the event dispatching thread?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524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0eff479b-9340-4051-bbb8-ee16ab6770ba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28815</TotalTime>
  <Words>684</Words>
  <Application>Microsoft Office PowerPoint</Application>
  <PresentationFormat>On-screen Show (4:3)</PresentationFormat>
  <Paragraphs>141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Agency FB</vt:lpstr>
      <vt:lpstr>Arial</vt:lpstr>
      <vt:lpstr>Calibri</vt:lpstr>
      <vt:lpstr>Consolas</vt:lpstr>
      <vt:lpstr>Tahoma</vt:lpstr>
      <vt:lpstr>Times New Roman</vt:lpstr>
      <vt:lpstr>Wingdings</vt:lpstr>
      <vt:lpstr>2_Network</vt:lpstr>
      <vt:lpstr>Week 2, Day 3: Threads</vt:lpstr>
      <vt:lpstr>Questions on Lab?</vt:lpstr>
      <vt:lpstr>Muddiest Point</vt:lpstr>
      <vt:lpstr>Muddiest Point</vt:lpstr>
      <vt:lpstr>When to use multithreading?</vt:lpstr>
      <vt:lpstr>Synchronizing Best Practice</vt:lpstr>
      <vt:lpstr>Java locks are re-entrant</vt:lpstr>
      <vt:lpstr>Wait and Notify…</vt:lpstr>
      <vt:lpstr>Multi-threading in Swing</vt:lpstr>
      <vt:lpstr>Multi-threading in Swing</vt:lpstr>
      <vt:lpstr>Lambda Expression Syntax</vt:lpstr>
      <vt:lpstr>PowerPoint Presentation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967</cp:revision>
  <cp:lastPrinted>2016-12-12T20:55:44Z</cp:lastPrinted>
  <dcterms:created xsi:type="dcterms:W3CDTF">1999-09-06T21:32:20Z</dcterms:created>
  <dcterms:modified xsi:type="dcterms:W3CDTF">2016-12-12T20:55:55Z</dcterms:modified>
</cp:coreProperties>
</file>