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20" r:id="rId2"/>
    <p:sldId id="355" r:id="rId3"/>
    <p:sldId id="356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354" r:id="rId2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02" autoAdjust="0"/>
    <p:restoredTop sz="86716" autoAdjust="0"/>
  </p:normalViewPr>
  <p:slideViewPr>
    <p:cSldViewPr>
      <p:cViewPr varScale="1">
        <p:scale>
          <a:sx n="74" d="100"/>
          <a:sy n="74" d="100"/>
        </p:scale>
        <p:origin x="85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2.xml"/><Relationship Id="rId2" Type="http://schemas.openxmlformats.org/officeDocument/2006/relationships/slide" Target="slides/slide8.xml"/><Relationship Id="rId1" Type="http://schemas.openxmlformats.org/officeDocument/2006/relationships/slide" Target="slides/slide7.xml"/><Relationship Id="rId6" Type="http://schemas.openxmlformats.org/officeDocument/2006/relationships/slide" Target="slides/slide15.xml"/><Relationship Id="rId5" Type="http://schemas.openxmlformats.org/officeDocument/2006/relationships/slide" Target="slides/slide14.xml"/><Relationship Id="rId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06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BAD01B-B745-4006-A489-B81A1907E571}" type="slidenum">
              <a:rPr lang="en-US"/>
              <a:pPr/>
              <a:t>7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Subject::attach(Observer*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 m_hObservers.push_back(pObserver);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Subject::detach(Observer* pObserver)</a:t>
            </a:r>
          </a:p>
          <a:p>
            <a:r>
              <a:rPr lang="en-US"/>
              <a:t>{</a:t>
            </a:r>
          </a:p>
          <a:p>
            <a:r>
              <a:rPr lang="en-US"/>
              <a:t>  m_hObservers.remove(pObserver);</a:t>
            </a:r>
          </a:p>
          <a:p>
            <a:r>
              <a:rPr lang="en-US"/>
              <a:t>}</a:t>
            </a:r>
          </a:p>
          <a:p>
            <a:endParaRPr lang="en-US"/>
          </a:p>
          <a:p>
            <a:r>
              <a:rPr lang="en-US"/>
              <a:t>Subject::notify()</a:t>
            </a:r>
          </a:p>
          <a:p>
            <a:r>
              <a:rPr lang="en-US"/>
              <a:t>{</a:t>
            </a:r>
          </a:p>
          <a:p>
            <a:r>
              <a:rPr lang="en-US"/>
              <a:t>Vector&lt;Observer*&gt;::iterator m_ppObserver;</a:t>
            </a:r>
          </a:p>
          <a:p>
            <a:r>
              <a:rPr lang="en-US"/>
              <a:t>for (m_ppObserver = m_hObservers.begin();m_ppObserver = m_hObservers.end(); ++m_ppObserver)</a:t>
            </a:r>
          </a:p>
          <a:p>
            <a:r>
              <a:rPr lang="en-US"/>
              <a:t>	(*m_ppObserver)-&gt;update();</a:t>
            </a:r>
          </a:p>
          <a:p>
            <a:r>
              <a:rPr lang="en-US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3784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 (SE2811)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4, Day 1:</a:t>
            </a:r>
            <a:br>
              <a:rPr lang="en-US" dirty="0"/>
            </a:br>
            <a:r>
              <a:rPr lang="en-US" dirty="0"/>
              <a:t>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4487" lvl="1" indent="0">
              <a:buNone/>
            </a:pPr>
            <a:r>
              <a:rPr lang="en-US" dirty="0"/>
              <a:t>[This slide added after class]</a:t>
            </a:r>
          </a:p>
          <a:p>
            <a:r>
              <a:rPr lang="en-US" dirty="0"/>
              <a:t>Today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example of the Factory Method Pattern</a:t>
            </a:r>
          </a:p>
          <a:p>
            <a:pPr lvl="1"/>
            <a:r>
              <a:rPr lang="en-US" dirty="0"/>
              <a:t>The </a:t>
            </a:r>
            <a:r>
              <a:rPr lang="en-US"/>
              <a:t>Observer pattern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Collaborations between objects in the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1052513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1052512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438400" y="41910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953000" y="5181600"/>
            <a:ext cx="14285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???</a:t>
            </a:r>
            <a:r>
              <a:rPr lang="en-US" dirty="0"/>
              <a:t>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0800000">
            <a:off x="1295400" y="51816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>
            <a:off x="1295400" y="6096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079227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LinearSubject</a:t>
            </a:r>
            <a:r>
              <a:rPr lang="en-US" dirty="0"/>
              <a:t>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[write notes on back page, see code online]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349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Weather Program example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990600" y="1752600"/>
            <a:ext cx="6248400" cy="43550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implements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//private data attributes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List&lt;Observer&gt; observers;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getTemp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getWindSpeed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{…}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br>
              <a:rPr lang="en-US" b="1" dirty="0">
                <a:latin typeface="Courier New" pitchFamily="49" charset="0"/>
                <a:cs typeface="Courier New" pitchFamily="49" charset="0"/>
              </a:rPr>
            </a:b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attach(Observer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detach(Observer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{…}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962594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762000" y="2209800"/>
            <a:ext cx="8001000" cy="18774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acquireDataFromSensors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// acquire updated weather data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……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notifyObservers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(); // notify observers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607178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457200" y="1752600"/>
            <a:ext cx="8153400" cy="240065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Observer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wd){...}	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{...}</a:t>
            </a:r>
            <a:endParaRPr lang="en-US" b="1" dirty="0">
              <a:solidFill>
                <a:srgbClr val="5600AC"/>
              </a:solidFill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public void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{...}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887955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(contd.)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57200" y="1471910"/>
            <a:ext cx="8229600" cy="36779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16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WeatherData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wd)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Subject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wdSubject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wd;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wdSubject.attach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(this);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dirty="0">
                <a:cs typeface="Times New Roman" pitchFamily="18" charset="0"/>
              </a:rPr>
              <a:t>// What do we pass to update()?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solidFill>
                  <a:srgbClr val="5600AC"/>
                </a:solidFill>
                <a:latin typeface="Courier New" pitchFamily="49" charset="0"/>
                <a:cs typeface="Courier New" pitchFamily="49" charset="0"/>
              </a:rPr>
              <a:t>public void update(???)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>
                <a:cs typeface="Times New Roman" pitchFamily="18" charset="0"/>
              </a:rPr>
              <a:t>// How do we get data from the Subject?</a:t>
            </a:r>
            <a:br>
              <a:rPr lang="en-US" dirty="0">
                <a:cs typeface="Times New Roman" pitchFamily="18" charset="0"/>
              </a:rPr>
            </a:br>
            <a:endParaRPr lang="en-US" dirty="0">
              <a:cs typeface="Times New Roman" pitchFamily="18" charset="0"/>
            </a:endParaRP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updateDisplayUI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(???); //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mainDisplay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class method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4311922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What should be the arguments of the update method? Should we send the Subject as the argument?</a:t>
            </a:r>
          </a:p>
          <a:p>
            <a:r>
              <a:rPr lang="en-US" dirty="0"/>
              <a:t>Should each instance of the Observer store the “concrete subject” as a data attribute, or just an Interface  reference?</a:t>
            </a:r>
          </a:p>
          <a:p>
            <a:r>
              <a:rPr lang="en-US" dirty="0"/>
              <a:t>Can Subject be an abstract class instead of an Interface?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044621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Coupling between Subject and Observers:</a:t>
            </a:r>
          </a:p>
          <a:p>
            <a:pPr lvl="1"/>
            <a:r>
              <a:rPr lang="en-US" dirty="0"/>
              <a:t>Subject knows it has a list of Observers, </a:t>
            </a:r>
            <a:r>
              <a:rPr lang="en-US" i="1" dirty="0">
                <a:solidFill>
                  <a:srgbClr val="5600AC"/>
                </a:solidFill>
              </a:rPr>
              <a:t>but not specific classes</a:t>
            </a:r>
          </a:p>
          <a:p>
            <a:pPr lvl="1"/>
            <a:r>
              <a:rPr lang="en-US" dirty="0"/>
              <a:t>Each Observer conforms to the simple </a:t>
            </a:r>
            <a:r>
              <a:rPr lang="en-US" i="1" dirty="0"/>
              <a:t>interface</a:t>
            </a:r>
            <a:r>
              <a:rPr lang="en-US" dirty="0"/>
              <a:t> of the abstract Observer Interface.</a:t>
            </a:r>
          </a:p>
          <a:p>
            <a:pPr lvl="1"/>
            <a:r>
              <a:rPr lang="en-US" dirty="0"/>
              <a:t>Hence, coupling is</a:t>
            </a:r>
          </a:p>
          <a:p>
            <a:pPr lvl="2"/>
            <a:r>
              <a:rPr lang="en-US" dirty="0"/>
              <a:t>Minimal</a:t>
            </a:r>
          </a:p>
          <a:p>
            <a:pPr lvl="2"/>
            <a:r>
              <a:rPr lang="en-US" dirty="0"/>
              <a:t>Abstract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77784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(positive)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Cohesion is increased from single-class implementation</a:t>
            </a:r>
          </a:p>
          <a:p>
            <a:pPr lvl="1"/>
            <a:r>
              <a:rPr lang="en-US" dirty="0"/>
              <a:t>State management and display/response are separated</a:t>
            </a:r>
          </a:p>
          <a:p>
            <a:pPr lvl="1"/>
            <a:r>
              <a:rPr lang="en-US" dirty="0"/>
              <a:t>E.g. GUI innards separated from “your code”</a:t>
            </a:r>
          </a:p>
          <a:p>
            <a:pPr lvl="1"/>
            <a:r>
              <a:rPr lang="en-US" dirty="0"/>
              <a:t>E.g. Web access separated from display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059421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(negative)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153400" cy="4495800"/>
          </a:xfrm>
        </p:spPr>
        <p:txBody>
          <a:bodyPr/>
          <a:lstStyle/>
          <a:p>
            <a:r>
              <a:rPr lang="en-US" dirty="0"/>
              <a:t>Broadcast communication</a:t>
            </a:r>
          </a:p>
          <a:p>
            <a:pPr lvl="1"/>
            <a:r>
              <a:rPr lang="en-US" dirty="0"/>
              <a:t>Notification is broadcast to all interested objects.</a:t>
            </a:r>
          </a:p>
          <a:p>
            <a:pPr lvl="1"/>
            <a:r>
              <a:rPr lang="en-US" dirty="0"/>
              <a:t>Observers can be added/removed at any time.</a:t>
            </a:r>
          </a:p>
          <a:p>
            <a:pPr lvl="1"/>
            <a:r>
              <a:rPr lang="en-US" dirty="0"/>
              <a:t>Observer decides when it needs to be notified.</a:t>
            </a:r>
          </a:p>
          <a:p>
            <a:r>
              <a:rPr lang="en-US" dirty="0"/>
              <a:t>Unexpected updates</a:t>
            </a:r>
          </a:p>
          <a:p>
            <a:pPr lvl="1"/>
            <a:r>
              <a:rPr lang="en-US" dirty="0"/>
              <a:t>Observers have no knowledge </a:t>
            </a:r>
          </a:p>
          <a:p>
            <a:pPr lvl="2"/>
            <a:r>
              <a:rPr lang="en-US" dirty="0"/>
              <a:t>Of each other’s presence.</a:t>
            </a:r>
          </a:p>
          <a:p>
            <a:pPr lvl="2"/>
            <a:r>
              <a:rPr lang="en-US" dirty="0"/>
              <a:t>About the cost of “state change of subject”</a:t>
            </a:r>
          </a:p>
          <a:p>
            <a:pPr lvl="1"/>
            <a:r>
              <a:rPr lang="en-US" dirty="0"/>
              <a:t>Cascade of updates.</a:t>
            </a:r>
          </a:p>
          <a:p>
            <a:r>
              <a:rPr lang="en-US" dirty="0"/>
              <a:t>Subject does not record who is listening to it</a:t>
            </a:r>
          </a:p>
        </p:txBody>
      </p:sp>
    </p:spTree>
    <p:extLst>
      <p:ext uri="{BB962C8B-B14F-4D97-AF65-F5344CB8AC3E}">
        <p14:creationId xmlns:p14="http://schemas.microsoft.com/office/powerpoint/2010/main" val="425572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Motivating application:</a:t>
            </a:r>
            <a:br>
              <a:rPr lang="en-US" dirty="0"/>
            </a:br>
            <a:r>
              <a:rPr lang="en-US" dirty="0"/>
              <a:t>Microsoft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to update toolbars every time user clicks somewhere different in the document?</a:t>
            </a:r>
          </a:p>
          <a:p>
            <a:pPr marL="0" indent="0">
              <a:buNone/>
            </a:pPr>
            <a:r>
              <a:rPr lang="en-US" dirty="0"/>
              <a:t>[Demo in the real MSWord]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4837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 1: (What can be improved?)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public void </a:t>
            </a:r>
            <a:r>
              <a:rPr lang="en-US" dirty="0" err="1"/>
              <a:t>onClick</a:t>
            </a:r>
            <a:r>
              <a:rPr lang="en-US" dirty="0"/>
              <a:t>(</a:t>
            </a:r>
            <a:r>
              <a:rPr lang="en-US" dirty="0" err="1"/>
              <a:t>ClickEvent</a:t>
            </a:r>
            <a:r>
              <a:rPr lang="en-US" dirty="0"/>
              <a:t> e) {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cursorInBoldText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boldButton.setHighlight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styleDialog.setStyle</a:t>
            </a:r>
            <a:r>
              <a:rPr lang="en-US" dirty="0"/>
              <a:t>(</a:t>
            </a:r>
            <a:r>
              <a:rPr lang="en-US" dirty="0" err="1"/>
              <a:t>getCurrentCursorStyle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if(</a:t>
            </a:r>
            <a:r>
              <a:rPr lang="en-US" dirty="0" err="1"/>
              <a:t>selection.isActive</a:t>
            </a:r>
            <a:r>
              <a:rPr lang="en-US" dirty="0"/>
              <a:t>()) {</a:t>
            </a:r>
          </a:p>
          <a:p>
            <a:pPr marL="0" indent="0">
              <a:buNone/>
            </a:pPr>
            <a:r>
              <a:rPr lang="en-US" dirty="0"/>
              <a:t>     </a:t>
            </a:r>
            <a:r>
              <a:rPr lang="en-US" dirty="0" err="1"/>
              <a:t>copyButton.setActive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} /*… etc. … */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293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Pattern Context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334000" cy="4411662"/>
          </a:xfrm>
        </p:spPr>
        <p:txBody>
          <a:bodyPr/>
          <a:lstStyle/>
          <a:p>
            <a:pPr>
              <a:buNone/>
            </a:pPr>
            <a:r>
              <a:rPr lang="en-US" dirty="0"/>
              <a:t>A system contains objects exhibiting: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One-to-many dependency between objects</a:t>
            </a:r>
          </a:p>
          <a:p>
            <a:pPr lvl="1"/>
            <a:r>
              <a:rPr lang="en-US" dirty="0">
                <a:solidFill>
                  <a:srgbClr val="5600AC"/>
                </a:solidFill>
              </a:rPr>
              <a:t>One object changes state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All dependents are notified and updated automatically</a:t>
            </a:r>
          </a:p>
        </p:txBody>
      </p:sp>
      <p:pic>
        <p:nvPicPr>
          <p:cNvPr id="2050" name="Picture 2" descr="C:\Documents and Settings\hornick\Local Settings\Temporary Internet Files\Content.IE5\79P9BVPJ\MPj040201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362200"/>
            <a:ext cx="3087306" cy="2057400"/>
          </a:xfrm>
          <a:prstGeom prst="rect">
            <a:avLst/>
          </a:prstGeom>
          <a:noFill/>
        </p:spPr>
      </p:pic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1832447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trying to achieve with the Observer Pattern ?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Separation of software subsystems</a:t>
            </a:r>
          </a:p>
          <a:p>
            <a:pPr lvl="1"/>
            <a:r>
              <a:rPr lang="en-US" dirty="0"/>
              <a:t>Separation between GUI &amp; Domain objects</a:t>
            </a:r>
          </a:p>
          <a:p>
            <a:r>
              <a:rPr lang="en-US" dirty="0"/>
              <a:t>Loosely-coupled classes to …</a:t>
            </a:r>
          </a:p>
          <a:p>
            <a:pPr lvl="1"/>
            <a:r>
              <a:rPr lang="en-US" dirty="0"/>
              <a:t>Avoid editing code in multiple places</a:t>
            </a:r>
          </a:p>
          <a:p>
            <a:pPr lvl="1"/>
            <a:r>
              <a:rPr lang="en-US" dirty="0"/>
              <a:t>Increase reusability</a:t>
            </a:r>
          </a:p>
          <a:p>
            <a:pPr lvl="1"/>
            <a:r>
              <a:rPr lang="en-US" dirty="0"/>
              <a:t>Increase understanding</a:t>
            </a:r>
          </a:p>
          <a:p>
            <a:r>
              <a:rPr lang="en-US" dirty="0"/>
              <a:t>Avoid polling</a:t>
            </a:r>
          </a:p>
          <a:p>
            <a:r>
              <a:rPr lang="en-US" dirty="0"/>
              <a:t>A generic/elegant way for the classes to communicate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365492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components in the Observer Pattern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5791200" cy="4411662"/>
          </a:xfrm>
        </p:spPr>
        <p:txBody>
          <a:bodyPr/>
          <a:lstStyle/>
          <a:p>
            <a:r>
              <a:rPr lang="en-US" dirty="0"/>
              <a:t>Subject</a:t>
            </a:r>
          </a:p>
          <a:p>
            <a:pPr lvl="1"/>
            <a:r>
              <a:rPr lang="en-US" dirty="0"/>
              <a:t>Subject has dependent observers.</a:t>
            </a:r>
          </a:p>
          <a:p>
            <a:pPr lvl="1"/>
            <a:endParaRPr lang="en-US" dirty="0"/>
          </a:p>
          <a:p>
            <a:r>
              <a:rPr lang="en-US" dirty="0"/>
              <a:t>Observer(s)</a:t>
            </a:r>
          </a:p>
          <a:p>
            <a:pPr lvl="1"/>
            <a:r>
              <a:rPr lang="en-US" dirty="0"/>
              <a:t>When the state of the subject changes, each dependent observer is notified.</a:t>
            </a:r>
          </a:p>
        </p:txBody>
      </p:sp>
      <p:pic>
        <p:nvPicPr>
          <p:cNvPr id="5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63468" y="51816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en00910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981200"/>
            <a:ext cx="1447800" cy="121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9068" y="4267200"/>
            <a:ext cx="1248936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8" descr="hm0005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91868" y="5334000"/>
            <a:ext cx="1280532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4202900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Subject class</a:t>
            </a: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381000" y="1981200"/>
            <a:ext cx="7467600" cy="335188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SubjectClass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Subject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SubjectClass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attach(Observer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detach(Observer </a:t>
            </a:r>
            <a:r>
              <a:rPr lang="en-US" sz="2800" dirty="0" err="1"/>
              <a:t>obs</a:t>
            </a:r>
            <a:r>
              <a:rPr lang="en-US" sz="2800" dirty="0"/>
              <a:t>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</a:t>
            </a:r>
            <a:r>
              <a:rPr lang="en-US" sz="2800" i="1" dirty="0" err="1"/>
              <a:t>notifyObservers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endParaRPr lang="en-US" sz="2800" dirty="0"/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private </a:t>
            </a:r>
            <a:r>
              <a:rPr lang="en-US" sz="2800" dirty="0" err="1"/>
              <a:t>ArrayList</a:t>
            </a:r>
            <a:r>
              <a:rPr lang="en-US" sz="2800" dirty="0"/>
              <a:t> &lt;Observer&gt; observers;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5181600"/>
            <a:ext cx="769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600AC"/>
                </a:solidFill>
              </a:rPr>
              <a:t>Note: </a:t>
            </a:r>
            <a:r>
              <a:rPr lang="en-US" dirty="0">
                <a:solidFill>
                  <a:srgbClr val="5600AC"/>
                </a:solidFill>
              </a:rPr>
              <a:t>Some texts define a </a:t>
            </a:r>
            <a:r>
              <a:rPr lang="en-US" i="1" dirty="0">
                <a:solidFill>
                  <a:srgbClr val="5600AC"/>
                </a:solidFill>
              </a:rPr>
              <a:t>notify</a:t>
            </a:r>
            <a:r>
              <a:rPr lang="en-US" dirty="0">
                <a:solidFill>
                  <a:srgbClr val="5600AC"/>
                </a:solidFill>
              </a:rPr>
              <a:t>() instead of </a:t>
            </a:r>
            <a:r>
              <a:rPr lang="en-US" dirty="0" err="1">
                <a:solidFill>
                  <a:srgbClr val="5600AC"/>
                </a:solidFill>
              </a:rPr>
              <a:t>notifyObservers</a:t>
            </a:r>
            <a:r>
              <a:rPr lang="en-US" dirty="0">
                <a:solidFill>
                  <a:srgbClr val="5600AC"/>
                </a:solidFill>
              </a:rPr>
              <a:t>() method. However, Java’s Object class already has a notify() method, which we don’t want to override.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84750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 Observer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381000" y="2133600"/>
            <a:ext cx="7467600" cy="160043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class </a:t>
            </a:r>
            <a:r>
              <a:rPr lang="en-US" sz="2800" dirty="0" err="1"/>
              <a:t>ObserverClass</a:t>
            </a:r>
            <a:r>
              <a:rPr lang="en-US" sz="2800" dirty="0"/>
              <a:t> </a:t>
            </a:r>
            <a:r>
              <a:rPr lang="en-US" sz="2800" i="1" dirty="0"/>
              <a:t>implements</a:t>
            </a:r>
            <a:r>
              <a:rPr lang="en-US" sz="2800" dirty="0"/>
              <a:t> </a:t>
            </a:r>
            <a:r>
              <a:rPr lang="en-US" sz="2800" b="1" dirty="0"/>
              <a:t>Observer</a:t>
            </a:r>
            <a:r>
              <a:rPr lang="en-US" sz="2800" dirty="0"/>
              <a:t> {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</a:t>
            </a:r>
            <a:r>
              <a:rPr lang="en-US" sz="2800" dirty="0" err="1"/>
              <a:t>ObserverClass</a:t>
            </a:r>
            <a:r>
              <a:rPr lang="en-US" sz="2800" dirty="0"/>
              <a:t>();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	public void update(???); </a:t>
            </a:r>
          </a:p>
          <a:p>
            <a:pPr algn="l">
              <a:lnSpc>
                <a:spcPct val="50000"/>
              </a:lnSpc>
              <a:spcBef>
                <a:spcPct val="50000"/>
              </a:spcBef>
            </a:pPr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0" y="52578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What is the appropriate argument for the update() method?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744637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/>
          <p:cNvSpPr/>
          <p:nvPr/>
        </p:nvSpPr>
        <p:spPr bwMode="auto">
          <a:xfrm>
            <a:off x="228600" y="1447800"/>
            <a:ext cx="2667000" cy="1600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876800" y="1752600"/>
            <a:ext cx="1905000" cy="1219200"/>
          </a:xfrm>
          <a:prstGeom prst="rect">
            <a:avLst/>
          </a:prstGeom>
          <a:ln w="1270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CD3AFCAF-D0C7-4332-90ED-126CCE02C029}" type="slidenum">
              <a:rPr lang="en-US"/>
              <a:pPr/>
              <a:t>9</a:t>
            </a:fld>
            <a:endParaRPr lang="en-U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class relationships</a:t>
            </a: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28600" y="1447800"/>
            <a:ext cx="2514600" cy="1477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Subject</a:t>
            </a:r>
          </a:p>
          <a:p>
            <a:r>
              <a:rPr lang="en-US" dirty="0"/>
              <a:t>------------------------------</a:t>
            </a:r>
          </a:p>
          <a:p>
            <a:r>
              <a:rPr lang="en-US" dirty="0"/>
              <a:t>attach():void</a:t>
            </a:r>
            <a:br>
              <a:rPr lang="en-US" dirty="0"/>
            </a:br>
            <a:r>
              <a:rPr lang="en-US" dirty="0"/>
              <a:t>detach():void</a:t>
            </a:r>
            <a:br>
              <a:rPr lang="en-US" dirty="0"/>
            </a:br>
            <a:r>
              <a:rPr lang="en-US" dirty="0" err="1"/>
              <a:t>notifyObservers</a:t>
            </a:r>
            <a:r>
              <a:rPr lang="en-US" dirty="0"/>
              <a:t>():void</a:t>
            </a:r>
          </a:p>
        </p:txBody>
      </p:sp>
      <p:sp>
        <p:nvSpPr>
          <p:cNvPr id="77831" name="Line 7"/>
          <p:cNvSpPr>
            <a:spLocks noChangeShapeType="1"/>
          </p:cNvSpPr>
          <p:nvPr/>
        </p:nvSpPr>
        <p:spPr bwMode="auto">
          <a:xfrm flipV="1">
            <a:off x="2057400" y="30480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4876800" y="1905000"/>
            <a:ext cx="1915909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Observer</a:t>
            </a:r>
            <a:br>
              <a:rPr lang="en-US" dirty="0"/>
            </a:br>
            <a:r>
              <a:rPr lang="en-US" dirty="0"/>
              <a:t>----------------</a:t>
            </a:r>
          </a:p>
          <a:p>
            <a:r>
              <a:rPr lang="en-US" dirty="0"/>
              <a:t>update(???):void</a:t>
            </a:r>
          </a:p>
        </p:txBody>
      </p:sp>
      <p:sp>
        <p:nvSpPr>
          <p:cNvPr id="77834" name="Rectangle 10"/>
          <p:cNvSpPr>
            <a:spLocks noChangeArrowheads="1"/>
          </p:cNvSpPr>
          <p:nvPr/>
        </p:nvSpPr>
        <p:spPr bwMode="auto">
          <a:xfrm>
            <a:off x="4191000" y="4191000"/>
            <a:ext cx="1981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4214813" y="42322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ObserverClass1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6019800" y="4648200"/>
            <a:ext cx="2362200" cy="36933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6049963" y="4689475"/>
            <a:ext cx="183896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ObserverClass2</a:t>
            </a: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V="1">
            <a:off x="4800600" y="2971800"/>
            <a:ext cx="685800" cy="12192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7839" name="Line 15"/>
          <p:cNvSpPr>
            <a:spLocks noChangeShapeType="1"/>
          </p:cNvSpPr>
          <p:nvPr/>
        </p:nvSpPr>
        <p:spPr bwMode="auto">
          <a:xfrm flipH="1" flipV="1">
            <a:off x="5867400" y="2971800"/>
            <a:ext cx="1066800" cy="1676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295400" y="4114800"/>
            <a:ext cx="1600200" cy="1295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SubjectClass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>
            <a:endCxn id="33" idx="1"/>
          </p:cNvCxnSpPr>
          <p:nvPr/>
        </p:nvCxnSpPr>
        <p:spPr>
          <a:xfrm flipV="1">
            <a:off x="2895600" y="2362200"/>
            <a:ext cx="1981200" cy="381000"/>
          </a:xfrm>
          <a:prstGeom prst="straightConnector1">
            <a:avLst/>
          </a:prstGeom>
          <a:ln w="15875">
            <a:solidFill>
              <a:schemeClr val="tx1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514724" y="1943160"/>
            <a:ext cx="12506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-observers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230469" y="2576810"/>
            <a:ext cx="646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0..*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10800000" flipV="1">
            <a:off x="2895600" y="4800600"/>
            <a:ext cx="3124200" cy="381000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V="1">
            <a:off x="2895600" y="4353699"/>
            <a:ext cx="1295400" cy="43934"/>
          </a:xfrm>
          <a:prstGeom prst="straightConnector1">
            <a:avLst/>
          </a:prstGeom>
          <a:ln w="15875">
            <a:solidFill>
              <a:srgbClr val="FF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content originally by Dr. Hornick</a:t>
            </a:r>
          </a:p>
        </p:txBody>
      </p:sp>
    </p:spTree>
    <p:extLst>
      <p:ext uri="{BB962C8B-B14F-4D97-AF65-F5344CB8AC3E}">
        <p14:creationId xmlns:p14="http://schemas.microsoft.com/office/powerpoint/2010/main" val="271652910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28978</TotalTime>
  <Words>831</Words>
  <Application>Microsoft Office PowerPoint</Application>
  <PresentationFormat>On-screen Show (4:3)</PresentationFormat>
  <Paragraphs>229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Tahoma</vt:lpstr>
      <vt:lpstr>Times New Roman</vt:lpstr>
      <vt:lpstr>Wingdings</vt:lpstr>
      <vt:lpstr>2_Network</vt:lpstr>
      <vt:lpstr>Week 4, Day 1: Threads</vt:lpstr>
      <vt:lpstr>Motivating application: Microsoft Word</vt:lpstr>
      <vt:lpstr>Solution 1: (What can be improved?)</vt:lpstr>
      <vt:lpstr>Observer Pattern Context</vt:lpstr>
      <vt:lpstr>What are we trying to achieve with the Observer Pattern ?</vt:lpstr>
      <vt:lpstr>Key components in the Observer Pattern</vt:lpstr>
      <vt:lpstr>Generic Subject class</vt:lpstr>
      <vt:lpstr>Generic Observer</vt:lpstr>
      <vt:lpstr>Basic class relationships</vt:lpstr>
      <vt:lpstr>Collaborations between objects in the Observer pattern</vt:lpstr>
      <vt:lpstr>LinearSubject example</vt:lpstr>
      <vt:lpstr>Weather Program example</vt:lpstr>
      <vt:lpstr>Example (contd.)</vt:lpstr>
      <vt:lpstr>Example (contd.)</vt:lpstr>
      <vt:lpstr>Example (contd.)</vt:lpstr>
      <vt:lpstr>Implementation Questions</vt:lpstr>
      <vt:lpstr>Consequences (positive)</vt:lpstr>
      <vt:lpstr>Consequences (positive)</vt:lpstr>
      <vt:lpstr>Consequences (negative)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Yoder</cp:lastModifiedBy>
  <cp:revision>978</cp:revision>
  <cp:lastPrinted>2016-12-15T20:50:25Z</cp:lastPrinted>
  <dcterms:created xsi:type="dcterms:W3CDTF">1999-09-06T21:32:20Z</dcterms:created>
  <dcterms:modified xsi:type="dcterms:W3CDTF">2018-01-16T14:44:31Z</dcterms:modified>
</cp:coreProperties>
</file>