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2"/>
  </p:notesMasterIdLst>
  <p:handoutMasterIdLst>
    <p:handoutMasterId r:id="rId23"/>
  </p:handoutMasterIdLst>
  <p:sldIdLst>
    <p:sldId id="320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54" r:id="rId2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02" autoAdjust="0"/>
    <p:restoredTop sz="86716" autoAdjust="0"/>
  </p:normalViewPr>
  <p:slideViewPr>
    <p:cSldViewPr>
      <p:cViewPr varScale="1">
        <p:scale>
          <a:sx n="58" d="100"/>
          <a:sy n="58" d="100"/>
        </p:scale>
        <p:origin x="816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8.xml"/><Relationship Id="rId1" Type="http://schemas.openxmlformats.org/officeDocument/2006/relationships/slide" Target="slides/slide7.xml"/><Relationship Id="rId6" Type="http://schemas.openxmlformats.org/officeDocument/2006/relationships/slide" Target="slides/slide15.xml"/><Relationship Id="rId5" Type="http://schemas.openxmlformats.org/officeDocument/2006/relationships/slide" Target="slides/slide14.xml"/><Relationship Id="rId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20 December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17q2 1-3,6-7,9-12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AD01B-B745-4006-A489-B81A1907E571}" type="slidenum">
              <a:rPr lang="en-US"/>
              <a:pPr/>
              <a:t>7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6438"/>
            <a:ext cx="4706938" cy="3532187"/>
          </a:xfrm>
          <a:prstGeom prst="rect">
            <a:avLst/>
          </a:prstGeo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Subject::attach(Observer*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 m_hObservers.push_back(pObserver);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Subject::detach(Observer*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m_hObservers.remove(pObserver);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Subject::notify()</a:t>
            </a:r>
          </a:p>
          <a:p>
            <a:r>
              <a:rPr lang="en-US"/>
              <a:t>{</a:t>
            </a:r>
          </a:p>
          <a:p>
            <a:r>
              <a:rPr lang="en-US"/>
              <a:t>Vector&lt;Observer*&gt;::iterator m_ppObserver;</a:t>
            </a:r>
          </a:p>
          <a:p>
            <a:r>
              <a:rPr lang="en-US"/>
              <a:t>for (m_ppObserver = m_hObservers.begin();m_ppObserver = m_hObservers.end(); ++m_ppObserver)</a:t>
            </a:r>
          </a:p>
          <a:p>
            <a:r>
              <a:rPr lang="en-US"/>
              <a:t>	(*m_ppObserver)-&gt;update();</a:t>
            </a:r>
          </a:p>
          <a:p>
            <a:r>
              <a:rPr lang="en-US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3784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80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4, </a:t>
            </a:r>
            <a:r>
              <a:rPr lang="en-US" dirty="0" smtClean="0"/>
              <a:t>Day </a:t>
            </a:r>
            <a:r>
              <a:rPr lang="en-US" dirty="0"/>
              <a:t>1</a:t>
            </a:r>
            <a:r>
              <a:rPr lang="en-US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7" lvl="1" indent="0">
              <a:buNone/>
            </a:pPr>
            <a:r>
              <a:rPr lang="en-US" dirty="0" smtClean="0"/>
              <a:t>[This slide added after class]</a:t>
            </a:r>
          </a:p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example of the Factory Method Pattern</a:t>
            </a:r>
          </a:p>
          <a:p>
            <a:pPr lvl="1"/>
            <a:r>
              <a:rPr lang="en-US" dirty="0" smtClean="0"/>
              <a:t>The </a:t>
            </a:r>
            <a:r>
              <a:rPr lang="en-US" smtClean="0"/>
              <a:t>Observer pattern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10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Collaborations between objects in the Observer pattern</a:t>
            </a:r>
            <a:endParaRPr lang="en-US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s:SubjectClass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 smtClean="0"/>
              <a:t>o1:ObserverClass1</a:t>
            </a:r>
            <a:endParaRPr lang="en-US" sz="2000" b="1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o2:ObserverClass2</a:t>
            </a:r>
            <a:endParaRPr lang="en-US" sz="2000" b="1" dirty="0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105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10525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notifyObservers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2438400" y="4191000"/>
            <a:ext cx="14285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</a:t>
            </a:r>
            <a:r>
              <a:rPr lang="en-US" dirty="0" smtClean="0">
                <a:solidFill>
                  <a:srgbClr val="5600AC"/>
                </a:solidFill>
              </a:rPr>
              <a:t>???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953000" y="5181600"/>
            <a:ext cx="14285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5600AC"/>
                </a:solidFill>
              </a:rPr>
              <a:t>???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343400" y="57150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1295400" y="51816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1295400" y="6096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371600" y="48006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922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LinearSubject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[write notes on back page, see code online]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49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Program example</a:t>
            </a:r>
            <a:endParaRPr lang="en-US" dirty="0"/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6248400" cy="4355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Subject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//private data attributes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List&lt;Observer&gt; observers;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getWindSpeed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attach(Observer 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 smtClean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public void detach(Observer 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 smtClean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 smtClean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...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6259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8001000" cy="1877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acquireDataFromSensors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acquire updated weather data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……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// notify observers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71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153400" cy="24006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Observer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wd){...}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update(???)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{...}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updateDisplayUI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{...}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795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457200" y="1471910"/>
            <a:ext cx="8229600" cy="36779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wd)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Subject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wdSubject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wd;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wdSubject.attach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cs typeface="Times New Roman" pitchFamily="18" charset="0"/>
              </a:rPr>
              <a:t>// What do we pass to update()?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update(???)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cs typeface="Times New Roman" pitchFamily="18" charset="0"/>
              </a:rPr>
              <a:t>// How do we get data from the Subject?</a:t>
            </a:r>
            <a:br>
              <a:rPr lang="en-US" dirty="0" smtClean="0">
                <a:cs typeface="Times New Roman" pitchFamily="18" charset="0"/>
              </a:rPr>
            </a:br>
            <a:endParaRPr lang="en-US" dirty="0" smtClean="0"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updateDisplayUI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(???); //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class 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119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should be the arguments of the update method? Should we send the Subject as the argument?</a:t>
            </a:r>
          </a:p>
          <a:p>
            <a:r>
              <a:rPr lang="en-US" dirty="0" smtClean="0"/>
              <a:t>Should each instance of the Observer store the “concrete subject” as a data attribute, or just an Interface  reference?</a:t>
            </a:r>
          </a:p>
          <a:p>
            <a:r>
              <a:rPr lang="en-US" dirty="0" smtClean="0"/>
              <a:t>Can Subject be an abstract class instead of an Interface?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462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(positive)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Coupling between </a:t>
            </a:r>
            <a:r>
              <a:rPr lang="en-US" dirty="0" smtClean="0"/>
              <a:t>Subject </a:t>
            </a:r>
            <a:r>
              <a:rPr lang="en-US" dirty="0"/>
              <a:t>and </a:t>
            </a:r>
            <a:r>
              <a:rPr lang="en-US" dirty="0" smtClean="0"/>
              <a:t>Observers:</a:t>
            </a:r>
            <a:endParaRPr lang="en-US" dirty="0"/>
          </a:p>
          <a:p>
            <a:pPr lvl="1"/>
            <a:r>
              <a:rPr lang="en-US" dirty="0"/>
              <a:t>Subject knows it has a list of </a:t>
            </a:r>
            <a:r>
              <a:rPr lang="en-US" dirty="0" smtClean="0"/>
              <a:t>Observers, </a:t>
            </a:r>
            <a:r>
              <a:rPr lang="en-US" i="1" dirty="0" smtClean="0">
                <a:solidFill>
                  <a:srgbClr val="5600AC"/>
                </a:solidFill>
              </a:rPr>
              <a:t>but not specific classes</a:t>
            </a:r>
            <a:endParaRPr lang="en-US" i="1" dirty="0">
              <a:solidFill>
                <a:srgbClr val="5600AC"/>
              </a:solidFill>
            </a:endParaRPr>
          </a:p>
          <a:p>
            <a:pPr lvl="1"/>
            <a:r>
              <a:rPr lang="en-US" dirty="0"/>
              <a:t>Each </a:t>
            </a:r>
            <a:r>
              <a:rPr lang="en-US" dirty="0" smtClean="0"/>
              <a:t>Observer </a:t>
            </a:r>
            <a:r>
              <a:rPr lang="en-US" dirty="0"/>
              <a:t>conforms to the simple </a:t>
            </a:r>
            <a:r>
              <a:rPr lang="en-US" i="1" dirty="0"/>
              <a:t>interface</a:t>
            </a:r>
            <a:r>
              <a:rPr lang="en-US" dirty="0"/>
              <a:t> of the abstract </a:t>
            </a:r>
            <a:r>
              <a:rPr lang="en-US" dirty="0" smtClean="0"/>
              <a:t>Observer Interface.</a:t>
            </a:r>
            <a:endParaRPr lang="en-US" dirty="0"/>
          </a:p>
          <a:p>
            <a:pPr lvl="1"/>
            <a:r>
              <a:rPr lang="en-US" dirty="0"/>
              <a:t>Hence, coupling </a:t>
            </a:r>
            <a:r>
              <a:rPr lang="en-US" dirty="0" smtClean="0"/>
              <a:t>is</a:t>
            </a:r>
          </a:p>
          <a:p>
            <a:pPr lvl="2"/>
            <a:r>
              <a:rPr lang="en-US" dirty="0" smtClean="0"/>
              <a:t>Minimal</a:t>
            </a:r>
          </a:p>
          <a:p>
            <a:pPr lvl="2"/>
            <a:r>
              <a:rPr lang="en-US" dirty="0"/>
              <a:t>Abstract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78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(positive)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Cohesion is increased from single-class implementation</a:t>
            </a:r>
            <a:endParaRPr lang="en-US" dirty="0"/>
          </a:p>
          <a:p>
            <a:pPr lvl="1"/>
            <a:r>
              <a:rPr lang="en-US" dirty="0" smtClean="0"/>
              <a:t>State management and display/response are separated</a:t>
            </a:r>
          </a:p>
          <a:p>
            <a:pPr lvl="1"/>
            <a:r>
              <a:rPr lang="en-US" dirty="0" smtClean="0"/>
              <a:t>E.g. GUI innards separated from “your code”</a:t>
            </a:r>
          </a:p>
          <a:p>
            <a:pPr lvl="1"/>
            <a:r>
              <a:rPr lang="en-US" dirty="0" smtClean="0"/>
              <a:t>E.g. Web access separated from display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942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</a:t>
            </a:r>
            <a:r>
              <a:rPr lang="en-US" dirty="0" smtClean="0"/>
              <a:t>(negative)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r>
              <a:rPr lang="en-US" dirty="0"/>
              <a:t>Broadcast communication</a:t>
            </a:r>
          </a:p>
          <a:p>
            <a:pPr lvl="1"/>
            <a:r>
              <a:rPr lang="en-US" dirty="0"/>
              <a:t>Notification is broadcast to all interested objects.</a:t>
            </a:r>
          </a:p>
          <a:p>
            <a:pPr lvl="1"/>
            <a:r>
              <a:rPr lang="en-US" dirty="0"/>
              <a:t>Observers can be added/removed at any time.</a:t>
            </a:r>
          </a:p>
          <a:p>
            <a:pPr lvl="1"/>
            <a:r>
              <a:rPr lang="en-US" dirty="0"/>
              <a:t>Observer decides when it needs to be notified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Unexpected updates</a:t>
            </a:r>
          </a:p>
          <a:p>
            <a:pPr lvl="1"/>
            <a:r>
              <a:rPr lang="en-US" dirty="0" smtClean="0"/>
              <a:t>Observers have no knowledge </a:t>
            </a:r>
          </a:p>
          <a:p>
            <a:pPr lvl="2"/>
            <a:r>
              <a:rPr lang="en-US" dirty="0" smtClean="0"/>
              <a:t>Of each other’s presence.</a:t>
            </a:r>
          </a:p>
          <a:p>
            <a:pPr lvl="2"/>
            <a:r>
              <a:rPr lang="en-US" dirty="0" smtClean="0"/>
              <a:t>About the cost of “state change of subject”</a:t>
            </a:r>
          </a:p>
          <a:p>
            <a:pPr lvl="1"/>
            <a:r>
              <a:rPr lang="en-US" dirty="0" smtClean="0"/>
              <a:t>Cascade of updates.</a:t>
            </a:r>
          </a:p>
          <a:p>
            <a:pPr lvl="1"/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572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application:</a:t>
            </a:r>
            <a:br>
              <a:rPr lang="en-US" dirty="0" smtClean="0"/>
            </a:br>
            <a:r>
              <a:rPr lang="en-US" dirty="0" smtClean="0"/>
              <a:t>Microsoft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to update toolbars every time user clicks somewhere different in the document?</a:t>
            </a:r>
          </a:p>
          <a:p>
            <a:pPr marL="0" indent="0">
              <a:buNone/>
            </a:pPr>
            <a:r>
              <a:rPr lang="en-US" dirty="0" smtClean="0"/>
              <a:t>[Demo]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83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1: (What can be improved?)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public void </a:t>
            </a:r>
            <a:r>
              <a:rPr lang="en-US" dirty="0" err="1" smtClean="0"/>
              <a:t>onClick</a:t>
            </a:r>
            <a:r>
              <a:rPr lang="en-US" dirty="0" smtClean="0"/>
              <a:t>(</a:t>
            </a:r>
            <a:r>
              <a:rPr lang="en-US" dirty="0" err="1" smtClean="0"/>
              <a:t>ClickEvent</a:t>
            </a:r>
            <a:r>
              <a:rPr lang="en-US" dirty="0" smtClean="0"/>
              <a:t> e) {</a:t>
            </a:r>
          </a:p>
          <a:p>
            <a:pPr marL="0" indent="0">
              <a:buNone/>
            </a:pPr>
            <a:r>
              <a:rPr lang="en-US" dirty="0" smtClean="0"/>
              <a:t>  if(</a:t>
            </a:r>
            <a:r>
              <a:rPr lang="en-US" dirty="0" err="1" smtClean="0"/>
              <a:t>cursorInBoldText</a:t>
            </a:r>
            <a:r>
              <a:rPr lang="en-US" dirty="0" smtClean="0"/>
              <a:t>())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boldButton.setHighlight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styleDialog.setStyle</a:t>
            </a:r>
            <a:r>
              <a:rPr lang="en-US" dirty="0" smtClean="0"/>
              <a:t>(</a:t>
            </a:r>
            <a:r>
              <a:rPr lang="en-US" dirty="0" err="1" smtClean="0"/>
              <a:t>getCurrentCursorStyle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 smtClean="0"/>
              <a:t>  if(</a:t>
            </a:r>
            <a:r>
              <a:rPr lang="en-US" dirty="0" err="1" smtClean="0"/>
              <a:t>selection.isActive</a:t>
            </a:r>
            <a:r>
              <a:rPr lang="en-US" dirty="0" smtClean="0"/>
              <a:t>())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copyButton.setActive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} /*… etc. … */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29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</a:t>
            </a:r>
            <a:r>
              <a:rPr lang="en-US" dirty="0" smtClean="0"/>
              <a:t>Pattern Context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334000" cy="44116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system contains objects exhibiting:</a:t>
            </a:r>
            <a:endParaRPr lang="en-U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One-to-many dependency between </a:t>
            </a:r>
            <a:r>
              <a:rPr lang="en-US" dirty="0" smtClean="0">
                <a:solidFill>
                  <a:srgbClr val="00B050"/>
                </a:solidFill>
              </a:rPr>
              <a:t>objects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5600AC"/>
                </a:solidFill>
              </a:rPr>
              <a:t>One object changes </a:t>
            </a:r>
            <a:r>
              <a:rPr lang="en-US" dirty="0" smtClean="0">
                <a:solidFill>
                  <a:srgbClr val="5600AC"/>
                </a:solidFill>
              </a:rPr>
              <a:t>state</a:t>
            </a:r>
            <a:endParaRPr lang="en-US" dirty="0">
              <a:solidFill>
                <a:srgbClr val="5600AC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All dependents are notified and updated </a:t>
            </a:r>
            <a:r>
              <a:rPr lang="en-US" dirty="0" smtClean="0">
                <a:solidFill>
                  <a:srgbClr val="C00000"/>
                </a:solidFill>
              </a:rPr>
              <a:t>automatically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hornick\Local Settings\Temporary Internet Files\Content.IE5\79P9BVPJ\MPj040201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362200"/>
            <a:ext cx="3087306" cy="2057400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244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trying to achieve with the Observer </a:t>
            </a:r>
            <a:r>
              <a:rPr lang="en-US" dirty="0"/>
              <a:t>Pattern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Separation </a:t>
            </a:r>
            <a:r>
              <a:rPr lang="en-US" dirty="0"/>
              <a:t>of software subsystems</a:t>
            </a:r>
          </a:p>
          <a:p>
            <a:pPr lvl="1"/>
            <a:r>
              <a:rPr lang="en-US" dirty="0"/>
              <a:t>Separation between GUI &amp; </a:t>
            </a:r>
            <a:r>
              <a:rPr lang="en-US" dirty="0" smtClean="0"/>
              <a:t>Domain objects</a:t>
            </a:r>
            <a:endParaRPr lang="en-US" dirty="0"/>
          </a:p>
          <a:p>
            <a:r>
              <a:rPr lang="en-US" dirty="0"/>
              <a:t>Loosely-coupled </a:t>
            </a:r>
            <a:r>
              <a:rPr lang="en-US" dirty="0" smtClean="0"/>
              <a:t>classes to …</a:t>
            </a:r>
            <a:endParaRPr lang="en-US" dirty="0"/>
          </a:p>
          <a:p>
            <a:pPr lvl="1"/>
            <a:r>
              <a:rPr lang="en-US" dirty="0" smtClean="0"/>
              <a:t>Avoid editing code in multiple places</a:t>
            </a:r>
          </a:p>
          <a:p>
            <a:pPr lvl="1"/>
            <a:r>
              <a:rPr lang="en-US" dirty="0" smtClean="0"/>
              <a:t>Increase reusability</a:t>
            </a:r>
          </a:p>
          <a:p>
            <a:pPr lvl="1"/>
            <a:r>
              <a:rPr lang="en-US" dirty="0" smtClean="0"/>
              <a:t>Increase understanding</a:t>
            </a:r>
          </a:p>
          <a:p>
            <a:r>
              <a:rPr lang="en-US" dirty="0" smtClean="0"/>
              <a:t>Avoid polling</a:t>
            </a:r>
            <a:endParaRPr lang="en-US" dirty="0"/>
          </a:p>
          <a:p>
            <a:r>
              <a:rPr lang="en-US" dirty="0" smtClean="0"/>
              <a:t>A generic/elegant </a:t>
            </a:r>
            <a:r>
              <a:rPr lang="en-US" dirty="0"/>
              <a:t>way for the classes to </a:t>
            </a:r>
            <a:r>
              <a:rPr lang="en-US" dirty="0" smtClean="0"/>
              <a:t>communicate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492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components in the Observer Pattern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791200" cy="4411662"/>
          </a:xfrm>
        </p:spPr>
        <p:txBody>
          <a:bodyPr/>
          <a:lstStyle/>
          <a:p>
            <a:r>
              <a:rPr lang="en-US" dirty="0" smtClean="0"/>
              <a:t>Subject</a:t>
            </a:r>
          </a:p>
          <a:p>
            <a:pPr lvl="1"/>
            <a:r>
              <a:rPr lang="en-US" dirty="0" smtClean="0"/>
              <a:t>Subject has dependent observers.</a:t>
            </a:r>
          </a:p>
          <a:p>
            <a:pPr lvl="1"/>
            <a:endParaRPr lang="en-US" dirty="0"/>
          </a:p>
          <a:p>
            <a:r>
              <a:rPr lang="en-US" dirty="0" smtClean="0"/>
              <a:t>Observer(s)</a:t>
            </a:r>
            <a:endParaRPr lang="en-US" dirty="0"/>
          </a:p>
          <a:p>
            <a:pPr lvl="1"/>
            <a:r>
              <a:rPr lang="en-US" dirty="0" smtClean="0"/>
              <a:t>When </a:t>
            </a:r>
            <a:r>
              <a:rPr lang="en-US" dirty="0"/>
              <a:t>the state of the subject changes, each dependent observer is notified.</a:t>
            </a:r>
          </a:p>
        </p:txBody>
      </p:sp>
      <p:pic>
        <p:nvPicPr>
          <p:cNvPr id="5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3468" y="5181600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en0091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981200"/>
            <a:ext cx="14478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9068" y="4267200"/>
            <a:ext cx="12489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1868" y="5334000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290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Subject class</a:t>
            </a:r>
            <a:endParaRPr lang="en-US" dirty="0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7467600" cy="33518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c</a:t>
            </a:r>
            <a:r>
              <a:rPr lang="en-US" sz="2800" dirty="0" smtClean="0"/>
              <a:t>lass </a:t>
            </a:r>
            <a:r>
              <a:rPr lang="en-US" sz="2800" dirty="0" err="1" smtClean="0"/>
              <a:t>SubjectClass</a:t>
            </a:r>
            <a:r>
              <a:rPr lang="en-US" sz="2800" dirty="0" smtClean="0"/>
              <a:t> </a:t>
            </a:r>
            <a:r>
              <a:rPr lang="en-US" sz="2800" i="1" dirty="0" smtClean="0"/>
              <a:t>implements</a:t>
            </a:r>
            <a:r>
              <a:rPr lang="en-US" sz="2800" dirty="0" smtClean="0"/>
              <a:t> </a:t>
            </a:r>
            <a:r>
              <a:rPr lang="en-US" sz="2800" b="1" dirty="0" smtClean="0"/>
              <a:t>Subject</a:t>
            </a:r>
            <a:r>
              <a:rPr lang="en-US" sz="2800" dirty="0" smtClean="0"/>
              <a:t> {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</a:t>
            </a:r>
            <a:r>
              <a:rPr lang="en-US" sz="2800" dirty="0" err="1" smtClean="0"/>
              <a:t>SubjectClass</a:t>
            </a:r>
            <a:r>
              <a:rPr lang="en-US" sz="2800" dirty="0" smtClean="0"/>
              <a:t>();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void attach(Observer </a:t>
            </a:r>
            <a:r>
              <a:rPr lang="en-US" sz="2800" dirty="0" err="1" smtClean="0"/>
              <a:t>obs</a:t>
            </a:r>
            <a:r>
              <a:rPr lang="en-US" sz="2800" dirty="0" smtClean="0"/>
              <a:t>);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void detach(Observer </a:t>
            </a:r>
            <a:r>
              <a:rPr lang="en-US" sz="2800" dirty="0" err="1" smtClean="0"/>
              <a:t>obs</a:t>
            </a:r>
            <a:r>
              <a:rPr lang="en-US" sz="2800" dirty="0" smtClean="0"/>
              <a:t>);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void </a:t>
            </a:r>
            <a:r>
              <a:rPr lang="en-US" sz="2800" i="1" dirty="0" err="1" smtClean="0"/>
              <a:t>notifyObservers</a:t>
            </a:r>
            <a:r>
              <a:rPr lang="en-US" sz="2800" dirty="0" smtClean="0"/>
              <a:t>();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private </a:t>
            </a:r>
            <a:r>
              <a:rPr lang="en-US" sz="2800" dirty="0" err="1" smtClean="0"/>
              <a:t>ArrayList</a:t>
            </a:r>
            <a:r>
              <a:rPr lang="en-US" sz="2800" dirty="0" smtClean="0"/>
              <a:t> </a:t>
            </a:r>
            <a:r>
              <a:rPr lang="en-US" sz="2800" dirty="0"/>
              <a:t>&lt;</a:t>
            </a:r>
            <a:r>
              <a:rPr lang="en-US" sz="2800" dirty="0" smtClean="0"/>
              <a:t>Observer&gt; observers;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181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600AC"/>
                </a:solidFill>
              </a:rPr>
              <a:t>Note: </a:t>
            </a:r>
            <a:r>
              <a:rPr lang="en-US" dirty="0" smtClean="0">
                <a:solidFill>
                  <a:srgbClr val="5600AC"/>
                </a:solidFill>
              </a:rPr>
              <a:t>Some texts define a </a:t>
            </a:r>
            <a:r>
              <a:rPr lang="en-US" i="1" dirty="0" smtClean="0">
                <a:solidFill>
                  <a:srgbClr val="5600AC"/>
                </a:solidFill>
              </a:rPr>
              <a:t>notify</a:t>
            </a:r>
            <a:r>
              <a:rPr lang="en-US" dirty="0" smtClean="0">
                <a:solidFill>
                  <a:srgbClr val="5600AC"/>
                </a:solidFill>
              </a:rPr>
              <a:t>() instead of </a:t>
            </a:r>
            <a:r>
              <a:rPr lang="en-US" dirty="0" err="1" smtClean="0">
                <a:solidFill>
                  <a:srgbClr val="5600AC"/>
                </a:solidFill>
              </a:rPr>
              <a:t>notifyObservers</a:t>
            </a:r>
            <a:r>
              <a:rPr lang="en-US" dirty="0" smtClean="0">
                <a:solidFill>
                  <a:srgbClr val="5600AC"/>
                </a:solidFill>
              </a:rPr>
              <a:t>() method. However, Java’s Object class already has a notify() method, which we don’t want to override.</a:t>
            </a:r>
            <a:endParaRPr lang="en-US" dirty="0">
              <a:solidFill>
                <a:srgbClr val="5600AC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750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Observer</a:t>
            </a:r>
            <a:endParaRPr lang="en-US" dirty="0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7467600" cy="1600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class </a:t>
            </a:r>
            <a:r>
              <a:rPr lang="en-US" sz="2800" dirty="0" err="1" smtClean="0"/>
              <a:t>ObserverClass</a:t>
            </a:r>
            <a:r>
              <a:rPr lang="en-US" sz="2800" dirty="0" smtClean="0"/>
              <a:t> </a:t>
            </a:r>
            <a:r>
              <a:rPr lang="en-US" sz="2800" i="1" dirty="0" smtClean="0"/>
              <a:t>implements</a:t>
            </a:r>
            <a:r>
              <a:rPr lang="en-US" sz="2800" dirty="0" smtClean="0"/>
              <a:t> </a:t>
            </a:r>
            <a:r>
              <a:rPr lang="en-US" sz="2800" b="1" dirty="0" smtClean="0"/>
              <a:t>Observer</a:t>
            </a:r>
            <a:r>
              <a:rPr lang="en-US" sz="2800" dirty="0" smtClean="0"/>
              <a:t> {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</a:t>
            </a:r>
            <a:r>
              <a:rPr lang="en-US" sz="2800" dirty="0" err="1" smtClean="0"/>
              <a:t>ObserverClass</a:t>
            </a:r>
            <a:r>
              <a:rPr lang="en-US" sz="2800" dirty="0" smtClean="0"/>
              <a:t>();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void update(???); 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appropriate argument for the update() method?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46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 bwMode="auto">
          <a:xfrm>
            <a:off x="228600" y="1447800"/>
            <a:ext cx="2667000" cy="1600200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876800" y="1752600"/>
            <a:ext cx="1905000" cy="1219200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D3AFCAF-D0C7-4332-90ED-126CCE02C029}" type="slidenum">
              <a:rPr lang="en-US"/>
              <a:pPr/>
              <a:t>9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class relationships</a:t>
            </a:r>
            <a:endParaRPr lang="en-US" dirty="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2514600" cy="1477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Subject</a:t>
            </a:r>
          </a:p>
          <a:p>
            <a:r>
              <a:rPr lang="en-US" dirty="0" smtClean="0"/>
              <a:t>------------------------------</a:t>
            </a:r>
          </a:p>
          <a:p>
            <a:r>
              <a:rPr lang="en-US" dirty="0" smtClean="0"/>
              <a:t>attach():void</a:t>
            </a:r>
            <a:br>
              <a:rPr lang="en-US" dirty="0" smtClean="0"/>
            </a:br>
            <a:r>
              <a:rPr lang="en-US" dirty="0" smtClean="0"/>
              <a:t>detach():void</a:t>
            </a:r>
            <a:br>
              <a:rPr lang="en-US" dirty="0" smtClean="0"/>
            </a:br>
            <a:r>
              <a:rPr lang="en-US" dirty="0" err="1" smtClean="0"/>
              <a:t>notifyObservers</a:t>
            </a:r>
            <a:r>
              <a:rPr lang="en-US" dirty="0" smtClean="0"/>
              <a:t>():void</a:t>
            </a:r>
            <a:endParaRPr lang="en-US" dirty="0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2057400" y="3048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876800" y="1905000"/>
            <a:ext cx="1915909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</a:t>
            </a:r>
            <a:br>
              <a:rPr lang="en-US" dirty="0" smtClean="0"/>
            </a:br>
            <a:r>
              <a:rPr lang="en-US" dirty="0" smtClean="0"/>
              <a:t>----------------</a:t>
            </a:r>
          </a:p>
          <a:p>
            <a:r>
              <a:rPr lang="en-US" dirty="0" smtClean="0"/>
              <a:t>update(???):void</a:t>
            </a:r>
            <a:endParaRPr lang="en-US" dirty="0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4191000" y="4191000"/>
            <a:ext cx="1981200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4214813" y="42322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ObserverClass1</a:t>
            </a:r>
            <a:endParaRPr lang="en-US" dirty="0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6019800" y="4648200"/>
            <a:ext cx="2362200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6049963" y="468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ObserverClass2</a:t>
            </a:r>
            <a:endParaRPr lang="en-US" dirty="0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V="1">
            <a:off x="4800600" y="2971800"/>
            <a:ext cx="68580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H="1" flipV="1">
            <a:off x="5867400" y="2971800"/>
            <a:ext cx="1066800" cy="1676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95400" y="4114800"/>
            <a:ext cx="16002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SubjectClass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33" idx="1"/>
          </p:cNvCxnSpPr>
          <p:nvPr/>
        </p:nvCxnSpPr>
        <p:spPr>
          <a:xfrm flipV="1">
            <a:off x="2895600" y="2362200"/>
            <a:ext cx="1981200" cy="381000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14724" y="1943160"/>
            <a:ext cx="1250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-observers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230469" y="2576810"/>
            <a:ext cx="64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r>
              <a:rPr lang="en-US" dirty="0" smtClean="0"/>
              <a:t>..*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2895600" y="4800600"/>
            <a:ext cx="3124200" cy="381000"/>
          </a:xfrm>
          <a:prstGeom prst="straightConnector1">
            <a:avLst/>
          </a:prstGeom>
          <a:ln w="158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2895600" y="4353699"/>
            <a:ext cx="1295400" cy="43934"/>
          </a:xfrm>
          <a:prstGeom prst="straightConnector1">
            <a:avLst/>
          </a:prstGeom>
          <a:ln w="158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65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eff479b-9340-4051-bbb8-ee16ab6770ba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28973</TotalTime>
  <Words>748</Words>
  <Application>Microsoft Office PowerPoint</Application>
  <PresentationFormat>On-screen Show (4:3)</PresentationFormat>
  <Paragraphs>226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Courier New</vt:lpstr>
      <vt:lpstr>Tahoma</vt:lpstr>
      <vt:lpstr>Times New Roman</vt:lpstr>
      <vt:lpstr>Wingdings</vt:lpstr>
      <vt:lpstr>2_Network</vt:lpstr>
      <vt:lpstr>Week 4, Day 1: Threads</vt:lpstr>
      <vt:lpstr>Motivating application: Microsoft Word</vt:lpstr>
      <vt:lpstr>Solution 1: (What can be improved?)</vt:lpstr>
      <vt:lpstr>Observer Pattern Context</vt:lpstr>
      <vt:lpstr>What are we trying to achieve with the Observer Pattern ?</vt:lpstr>
      <vt:lpstr>Key components in the Observer Pattern</vt:lpstr>
      <vt:lpstr>Generic Subject class</vt:lpstr>
      <vt:lpstr>Generic Observer</vt:lpstr>
      <vt:lpstr>Basic class relationships</vt:lpstr>
      <vt:lpstr>Collaborations between objects in the Observer pattern</vt:lpstr>
      <vt:lpstr>LinearSubject example</vt:lpstr>
      <vt:lpstr>Weather Program example</vt:lpstr>
      <vt:lpstr>Example (contd.)</vt:lpstr>
      <vt:lpstr>Example (contd.)</vt:lpstr>
      <vt:lpstr>Example (contd.)</vt:lpstr>
      <vt:lpstr>Implementation Questions</vt:lpstr>
      <vt:lpstr>Consequences (positive)</vt:lpstr>
      <vt:lpstr>Consequences (positive)</vt:lpstr>
      <vt:lpstr>Consequences (negative)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976</cp:revision>
  <cp:lastPrinted>2016-12-15T20:50:25Z</cp:lastPrinted>
  <dcterms:created xsi:type="dcterms:W3CDTF">1999-09-06T21:32:20Z</dcterms:created>
  <dcterms:modified xsi:type="dcterms:W3CDTF">2016-12-20T16:29:15Z</dcterms:modified>
</cp:coreProperties>
</file>