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73" r:id="rId3"/>
    <p:sldId id="374" r:id="rId4"/>
    <p:sldId id="375" r:id="rId5"/>
    <p:sldId id="376" r:id="rId6"/>
    <p:sldId id="377" r:id="rId7"/>
    <p:sldId id="378" r:id="rId8"/>
    <p:sldId id="379" r:id="rId9"/>
    <p:sldId id="354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02" autoAdjust="0"/>
    <p:restoredTop sz="86716" autoAdjust="0"/>
  </p:normalViewPr>
  <p:slideViewPr>
    <p:cSldViewPr>
      <p:cViewPr varScale="1">
        <p:scale>
          <a:sx n="46" d="100"/>
          <a:sy n="46" d="100"/>
        </p:scale>
        <p:origin x="31" y="3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20 December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 1-3,6-7,9-12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[Circa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88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0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426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867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714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44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0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122238"/>
            <a:ext cx="7543800" cy="1295400"/>
          </a:xfrm>
        </p:spPr>
        <p:txBody>
          <a:bodyPr/>
          <a:lstStyle/>
          <a:p>
            <a:r>
              <a:rPr lang="en-US" dirty="0" smtClean="0"/>
              <a:t>Week 4, Day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</a:p>
          <a:p>
            <a:pPr lvl="1"/>
            <a:r>
              <a:rPr lang="en-US" dirty="0" smtClean="0"/>
              <a:t>The Observer pattern</a:t>
            </a:r>
          </a:p>
          <a:p>
            <a:pPr lvl="1"/>
            <a:r>
              <a:rPr lang="en-US" dirty="0" smtClean="0"/>
              <a:t>A new design principle</a:t>
            </a:r>
          </a:p>
          <a:p>
            <a:r>
              <a:rPr lang="en-US" dirty="0" smtClean="0"/>
              <a:t>Tomorrow</a:t>
            </a:r>
          </a:p>
          <a:p>
            <a:pPr lvl="1"/>
            <a:r>
              <a:rPr lang="en-US" dirty="0" smtClean="0"/>
              <a:t>Lab 3 due under office door before you leave</a:t>
            </a:r>
          </a:p>
          <a:p>
            <a:r>
              <a:rPr lang="en-US" dirty="0" smtClean="0"/>
              <a:t>Friday after break</a:t>
            </a:r>
          </a:p>
          <a:p>
            <a:pPr lvl="1"/>
            <a:r>
              <a:rPr lang="en-US" dirty="0" smtClean="0"/>
              <a:t>Lab 4 begins</a:t>
            </a:r>
          </a:p>
          <a:p>
            <a:pPr lvl="1"/>
            <a:r>
              <a:rPr lang="en-US" dirty="0" smtClean="0"/>
              <a:t>Team lab. Be there for your team!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 diagram for the </a:t>
            </a:r>
            <a:r>
              <a:rPr lang="en-US" dirty="0" err="1" smtClean="0"/>
              <a:t>LinearSubject</a:t>
            </a:r>
            <a:r>
              <a:rPr lang="en-US" dirty="0" smtClean="0"/>
              <a:t> Observer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8707731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573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should be the arguments of the update method? Should we send the Subject as the argument?</a:t>
            </a:r>
          </a:p>
          <a:p>
            <a:r>
              <a:rPr lang="en-US" dirty="0" smtClean="0"/>
              <a:t>Should each instance of the Observer store the “concrete subject” as a data attribute, or just an Interface  reference?</a:t>
            </a:r>
          </a:p>
          <a:p>
            <a:r>
              <a:rPr lang="en-US" dirty="0" smtClean="0"/>
              <a:t>Can Subject be an abstract class instead of an Interface?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33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(positive)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Coupling between </a:t>
            </a:r>
            <a:r>
              <a:rPr lang="en-US" dirty="0" smtClean="0"/>
              <a:t>Subject </a:t>
            </a:r>
            <a:r>
              <a:rPr lang="en-US" dirty="0"/>
              <a:t>and </a:t>
            </a:r>
            <a:r>
              <a:rPr lang="en-US" dirty="0" smtClean="0"/>
              <a:t>Observers:</a:t>
            </a:r>
            <a:endParaRPr lang="en-US" dirty="0"/>
          </a:p>
          <a:p>
            <a:pPr lvl="1"/>
            <a:r>
              <a:rPr lang="en-US" dirty="0"/>
              <a:t>Subject knows it has a list of </a:t>
            </a:r>
            <a:r>
              <a:rPr lang="en-US" dirty="0" smtClean="0"/>
              <a:t>Observers, </a:t>
            </a:r>
            <a:r>
              <a:rPr lang="en-US" i="1" dirty="0" smtClean="0">
                <a:solidFill>
                  <a:srgbClr val="5600AC"/>
                </a:solidFill>
              </a:rPr>
              <a:t>but not specific classes</a:t>
            </a:r>
            <a:endParaRPr lang="en-US" i="1" dirty="0">
              <a:solidFill>
                <a:srgbClr val="5600AC"/>
              </a:solidFill>
            </a:endParaRPr>
          </a:p>
          <a:p>
            <a:pPr lvl="1"/>
            <a:r>
              <a:rPr lang="en-US" dirty="0"/>
              <a:t>Each </a:t>
            </a:r>
            <a:r>
              <a:rPr lang="en-US" dirty="0" smtClean="0"/>
              <a:t>Observer </a:t>
            </a:r>
            <a:r>
              <a:rPr lang="en-US" dirty="0"/>
              <a:t>conforms to the simple </a:t>
            </a:r>
            <a:r>
              <a:rPr lang="en-US" i="1" dirty="0"/>
              <a:t>interface</a:t>
            </a:r>
            <a:r>
              <a:rPr lang="en-US" dirty="0"/>
              <a:t> of the abstract </a:t>
            </a:r>
            <a:r>
              <a:rPr lang="en-US" dirty="0" smtClean="0"/>
              <a:t>Observer Interface.</a:t>
            </a:r>
            <a:endParaRPr lang="en-US" dirty="0"/>
          </a:p>
          <a:p>
            <a:pPr lvl="1"/>
            <a:r>
              <a:rPr lang="en-US" dirty="0"/>
              <a:t>Hence, coupling </a:t>
            </a:r>
            <a:r>
              <a:rPr lang="en-US" dirty="0" smtClean="0"/>
              <a:t>is</a:t>
            </a:r>
          </a:p>
          <a:p>
            <a:pPr lvl="2"/>
            <a:r>
              <a:rPr lang="en-US" dirty="0" smtClean="0"/>
              <a:t>Minimal</a:t>
            </a:r>
          </a:p>
          <a:p>
            <a:pPr lvl="2"/>
            <a:r>
              <a:rPr lang="en-US" dirty="0"/>
              <a:t>Abstract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92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(positive)</a:t>
            </a:r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Cohesion is increased from single-class implementation</a:t>
            </a:r>
            <a:endParaRPr lang="en-US" dirty="0"/>
          </a:p>
          <a:p>
            <a:pPr lvl="1"/>
            <a:r>
              <a:rPr lang="en-US" dirty="0" smtClean="0"/>
              <a:t>State management and display/response are separated</a:t>
            </a:r>
          </a:p>
          <a:p>
            <a:pPr lvl="1"/>
            <a:r>
              <a:rPr lang="en-US" dirty="0" smtClean="0"/>
              <a:t>E.g. GUI innards separated from “your code”</a:t>
            </a:r>
          </a:p>
          <a:p>
            <a:pPr lvl="1"/>
            <a:r>
              <a:rPr lang="en-US" dirty="0" smtClean="0"/>
              <a:t>E.g. Web access separated from display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45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</a:t>
            </a:r>
            <a:r>
              <a:rPr lang="en-US" dirty="0" smtClean="0"/>
              <a:t>(negative)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r>
              <a:rPr lang="en-US" dirty="0"/>
              <a:t>Broadcast communication</a:t>
            </a:r>
          </a:p>
          <a:p>
            <a:pPr lvl="1"/>
            <a:r>
              <a:rPr lang="en-US" dirty="0"/>
              <a:t>Notification is broadcast to all interested objects.</a:t>
            </a:r>
          </a:p>
          <a:p>
            <a:pPr lvl="1"/>
            <a:r>
              <a:rPr lang="en-US" dirty="0"/>
              <a:t>Observers can be added/removed at any time.</a:t>
            </a:r>
          </a:p>
          <a:p>
            <a:pPr lvl="1"/>
            <a:r>
              <a:rPr lang="en-US" dirty="0"/>
              <a:t>Observer decides when it needs to be notified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Unexpected updates</a:t>
            </a:r>
          </a:p>
          <a:p>
            <a:pPr lvl="1"/>
            <a:r>
              <a:rPr lang="en-US" dirty="0" smtClean="0"/>
              <a:t>Observers have no knowledge </a:t>
            </a:r>
          </a:p>
          <a:p>
            <a:pPr lvl="2"/>
            <a:r>
              <a:rPr lang="en-US" dirty="0" smtClean="0"/>
              <a:t>Of each other’s presence.</a:t>
            </a:r>
          </a:p>
          <a:p>
            <a:pPr lvl="2"/>
            <a:r>
              <a:rPr lang="en-US" dirty="0" smtClean="0"/>
              <a:t>About the cost of “state change of subject”</a:t>
            </a:r>
          </a:p>
          <a:p>
            <a:pPr lvl="1"/>
            <a:r>
              <a:rPr lang="en-US" dirty="0" smtClean="0"/>
              <a:t>Cascade of updates.</a:t>
            </a:r>
          </a:p>
          <a:p>
            <a:pPr lvl="1"/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content originally by Dr. Hornick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1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Principles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Reuse code</a:t>
            </a:r>
          </a:p>
          <a:p>
            <a:r>
              <a:rPr lang="en-US" dirty="0" smtClean="0"/>
              <a:t>Favor composition over inheritance</a:t>
            </a:r>
          </a:p>
          <a:p>
            <a:r>
              <a:rPr lang="en-US" dirty="0" smtClean="0"/>
              <a:t>Program to interfaces, not implementations</a:t>
            </a:r>
          </a:p>
          <a:p>
            <a:r>
              <a:rPr lang="en-US" dirty="0" smtClean="0"/>
              <a:t>Reduce coupling</a:t>
            </a:r>
          </a:p>
          <a:p>
            <a:r>
              <a:rPr lang="en-US" dirty="0" smtClean="0"/>
              <a:t>Increase cohesion</a:t>
            </a:r>
          </a:p>
          <a:p>
            <a:r>
              <a:rPr lang="en-US" dirty="0" smtClean="0"/>
              <a:t>Extend, don’t modify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75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Design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Reuse code</a:t>
            </a:r>
          </a:p>
          <a:p>
            <a:r>
              <a:rPr lang="en-US" dirty="0"/>
              <a:t>Favor composition over inheritance</a:t>
            </a:r>
          </a:p>
          <a:p>
            <a:r>
              <a:rPr lang="en-US" dirty="0"/>
              <a:t>Program to interfaces, not implementations</a:t>
            </a:r>
          </a:p>
          <a:p>
            <a:r>
              <a:rPr lang="en-US" dirty="0"/>
              <a:t>Reduce coupling</a:t>
            </a:r>
          </a:p>
          <a:p>
            <a:r>
              <a:rPr lang="en-US" dirty="0"/>
              <a:t>Increase </a:t>
            </a:r>
            <a:r>
              <a:rPr lang="en-US" dirty="0" smtClean="0"/>
              <a:t>cohesion</a:t>
            </a:r>
          </a:p>
          <a:p>
            <a:r>
              <a:rPr lang="en-US" dirty="0" smtClean="0"/>
              <a:t>Extend, don’t modify</a:t>
            </a:r>
          </a:p>
          <a:p>
            <a:r>
              <a:rPr lang="en-US" b="1" dirty="0" smtClean="0"/>
              <a:t>Encapsulate what varies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8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eff479b-9340-4051-bbb8-ee16ab6770ba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29370</TotalTime>
  <Words>423</Words>
  <Application>Microsoft Office PowerPoint</Application>
  <PresentationFormat>On-screen Show (4:3)</PresentationFormat>
  <Paragraphs>115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Tahoma</vt:lpstr>
      <vt:lpstr>Times New Roman</vt:lpstr>
      <vt:lpstr>Wingdings</vt:lpstr>
      <vt:lpstr>2_Network</vt:lpstr>
      <vt:lpstr>Week 4, Day 2</vt:lpstr>
      <vt:lpstr>UML diagram for the LinearSubject Observer</vt:lpstr>
      <vt:lpstr>Implementation Questions</vt:lpstr>
      <vt:lpstr>Consequences (positive)</vt:lpstr>
      <vt:lpstr>Consequences (positive)</vt:lpstr>
      <vt:lpstr>Consequences (negative)</vt:lpstr>
      <vt:lpstr>Design Principles so Far</vt:lpstr>
      <vt:lpstr>New Design Principles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982</cp:revision>
  <cp:lastPrinted>2016-12-15T20:50:25Z</cp:lastPrinted>
  <dcterms:created xsi:type="dcterms:W3CDTF">1999-09-06T21:32:20Z</dcterms:created>
  <dcterms:modified xsi:type="dcterms:W3CDTF">2016-12-21T03:31:03Z</dcterms:modified>
</cp:coreProperties>
</file>