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402" r:id="rId3"/>
    <p:sldId id="388" r:id="rId4"/>
    <p:sldId id="387" r:id="rId5"/>
    <p:sldId id="391" r:id="rId6"/>
    <p:sldId id="392" r:id="rId7"/>
    <p:sldId id="393" r:id="rId8"/>
    <p:sldId id="397" r:id="rId9"/>
    <p:sldId id="394" r:id="rId10"/>
    <p:sldId id="395" r:id="rId11"/>
    <p:sldId id="396" r:id="rId12"/>
    <p:sldId id="398" r:id="rId13"/>
    <p:sldId id="399" r:id="rId14"/>
    <p:sldId id="404" r:id="rId15"/>
    <p:sldId id="400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86716" autoAdjust="0"/>
  </p:normalViewPr>
  <p:slideViewPr>
    <p:cSldViewPr>
      <p:cViewPr varScale="1">
        <p:scale>
          <a:sx n="74" d="100"/>
          <a:sy n="74" d="100"/>
        </p:scale>
        <p:origin x="9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January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337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485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775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
Poll Title: What was the muddiest point? (SE2811)
https://www.polleverywhere.com/free_text_polls/zIp2tH2IVWjXv4H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26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61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0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71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89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78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to be confused</a:t>
            </a:r>
            <a:r>
              <a:rPr lang="en-US" baseline="0" dirty="0"/>
              <a:t> with "pole" or </a:t>
            </a:r>
            <a:r>
              <a:rPr lang="en-US" baseline="0"/>
              <a:t>"polling"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SE-2811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334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4, Day 3:</a:t>
            </a:r>
            <a:br>
              <a:rPr lang="en-US" dirty="0"/>
            </a:br>
            <a:r>
              <a:rPr lang="en-US" dirty="0"/>
              <a:t>Observer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 Principles</a:t>
            </a:r>
          </a:p>
          <a:p>
            <a:r>
              <a:rPr lang="en-US" dirty="0"/>
              <a:t>The Observer Pattern</a:t>
            </a:r>
          </a:p>
          <a:p>
            <a:r>
              <a:rPr lang="en-US" dirty="0"/>
              <a:t>Muddiest Point</a:t>
            </a:r>
          </a:p>
          <a:p>
            <a:r>
              <a:rPr lang="en-US" b="1" dirty="0"/>
              <a:t>Quiz tomorrow: Applying the Strategy Pattern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10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Pull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104387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update()</a:t>
            </a:r>
          </a:p>
        </p:txBody>
      </p:sp>
      <p:sp>
        <p:nvSpPr>
          <p:cNvPr id="88091" name="Text Box 27"/>
          <p:cNvSpPr txBox="1">
            <a:spLocks noChangeArrowheads="1"/>
          </p:cNvSpPr>
          <p:nvPr/>
        </p:nvSpPr>
        <p:spPr bwMode="auto">
          <a:xfrm>
            <a:off x="4343400" y="57150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1409700" y="5183188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 flipV="1">
            <a:off x="1409700" y="6096000"/>
            <a:ext cx="57531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371600" y="4800600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098131" y="2667000"/>
            <a:ext cx="92869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304925" y="2975769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62062" y="4181475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098131" y="4572000"/>
            <a:ext cx="92869" cy="95194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64557" y="5594071"/>
            <a:ext cx="109537" cy="8717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363265" y="5144054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354762" y="608433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1304925" y="3444083"/>
            <a:ext cx="95250" cy="152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7146131" y="2666999"/>
            <a:ext cx="92869" cy="92948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4046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Push and Pull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teams of 2 or 3</a:t>
            </a:r>
          </a:p>
          <a:p>
            <a:r>
              <a:rPr lang="en-US" dirty="0"/>
              <a:t>Write two lists, one containing the advantages of push, the other, of pull.</a:t>
            </a:r>
          </a:p>
          <a:p>
            <a:r>
              <a:rPr lang="en-US" dirty="0"/>
              <a:t>Write as many advantages as you can in 2 minutes.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395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Observer Patterns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Java has multiple implementations of the Observable/Observer pattern</a:t>
            </a:r>
          </a:p>
          <a:p>
            <a:pPr lvl="1"/>
            <a:r>
              <a:rPr lang="en-US" dirty="0" err="1"/>
              <a:t>java.util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Observable</a:t>
            </a:r>
          </a:p>
          <a:p>
            <a:pPr lvl="2"/>
            <a:r>
              <a:rPr lang="en-US" dirty="0"/>
              <a:t>Observer</a:t>
            </a:r>
          </a:p>
          <a:p>
            <a:pPr lvl="1"/>
            <a:r>
              <a:rPr lang="en-US" dirty="0" err="1"/>
              <a:t>javafx</a:t>
            </a:r>
            <a:r>
              <a:rPr lang="en-US" dirty="0"/>
              <a:t>:</a:t>
            </a:r>
          </a:p>
          <a:p>
            <a:pPr lvl="2"/>
            <a:r>
              <a:rPr lang="en-US" dirty="0" err="1"/>
              <a:t>javafx.scene.control.ButtonBase</a:t>
            </a:r>
            <a:endParaRPr lang="en-US" b="1" dirty="0"/>
          </a:p>
          <a:p>
            <a:pPr lvl="2"/>
            <a:r>
              <a:rPr lang="en-US" dirty="0" err="1"/>
              <a:t>javafx.event.EventHandler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166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java.util.Observable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“Subject” is a class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Generic implementation (can’t implement in interface)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If you want to inherit from a different class… you can’t</a:t>
            </a:r>
          </a:p>
          <a:p>
            <a:pPr lvl="1"/>
            <a:r>
              <a:rPr lang="en-US" dirty="0"/>
              <a:t>Must cast parameter to specific type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4FCEDB-AB35-4FDA-98A9-1471F03B1508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436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a Pattern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pattern best helps me meet the design goals?</a:t>
            </a:r>
          </a:p>
          <a:p>
            <a:r>
              <a:rPr lang="en-US" dirty="0"/>
              <a:t>Is there a signature trait of the problem I am trying to solve?</a:t>
            </a:r>
          </a:p>
          <a:p>
            <a:pPr lvl="1"/>
            <a:r>
              <a:rPr lang="en-US" dirty="0"/>
              <a:t>Strategy – modifiable behavior</a:t>
            </a:r>
          </a:p>
          <a:p>
            <a:pPr lvl="1"/>
            <a:r>
              <a:rPr lang="en-US" dirty="0"/>
              <a:t>Factory Method – modifiable constructor</a:t>
            </a:r>
          </a:p>
          <a:p>
            <a:pPr lvl="1"/>
            <a:r>
              <a:rPr lang="en-US" dirty="0"/>
              <a:t>Observer – one class with state, many that “listen”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9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2804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77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Factory Method Muddiest Point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9444209"/>
              </p:ext>
            </p:extLst>
          </p:nvPr>
        </p:nvGraphicFramePr>
        <p:xfrm>
          <a:off x="533400" y="1676400"/>
          <a:ext cx="8077200" cy="4893129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do you deal with constructors that take parameters with the Factory Method? For example a Circle may take a radius.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 understand the purpose of the pattern, but some more examples of some situations where it might be used would be helpful.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how is it inherently different than a constructor?</a:t>
                      </a:r>
                    </a:p>
                  </a:txBody>
                  <a:tcPr marL="5443" marR="5443" marT="544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643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Principles so Far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cohesion</a:t>
            </a:r>
          </a:p>
          <a:p>
            <a:r>
              <a:rPr lang="en-US" dirty="0"/>
              <a:t>Be open for extension and closed for modification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20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Design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Reuse code</a:t>
            </a:r>
          </a:p>
          <a:p>
            <a:r>
              <a:rPr lang="en-US" dirty="0"/>
              <a:t>Favor composition over inheritance</a:t>
            </a:r>
          </a:p>
          <a:p>
            <a:r>
              <a:rPr lang="en-US" dirty="0"/>
              <a:t>Program to interfaces, not implementations</a:t>
            </a:r>
          </a:p>
          <a:p>
            <a:r>
              <a:rPr lang="en-US" dirty="0"/>
              <a:t>Reduce coupling</a:t>
            </a:r>
          </a:p>
          <a:p>
            <a:r>
              <a:rPr lang="en-US" dirty="0"/>
              <a:t>Increase cohesion</a:t>
            </a:r>
          </a:p>
          <a:p>
            <a:r>
              <a:rPr lang="en-US" dirty="0"/>
              <a:t>Be open for extension and closed for modification</a:t>
            </a:r>
            <a:endParaRPr lang="en-US" b="1" dirty="0"/>
          </a:p>
          <a:p>
            <a:r>
              <a:rPr lang="en-US" b="1" dirty="0"/>
              <a:t>Encapsulate what varies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6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Encapsulate what varies</a:t>
            </a:r>
            <a:br>
              <a:rPr lang="en-US" dirty="0"/>
            </a:br>
            <a:r>
              <a:rPr lang="en-US" sz="4000" dirty="0"/>
              <a:t>e.g. Practice Quiz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public 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/>
              <a:t>     char decrypted = (encrypted + KEY)%256;</a:t>
            </a:r>
          </a:p>
          <a:p>
            <a:pPr marL="0" indent="0">
              <a:buNone/>
            </a:pPr>
            <a:r>
              <a:rPr lang="en-US" sz="2400" dirty="0"/>
              <a:t>     while(decrypted 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            decrypted = (encrypted + KEY)%256;</a:t>
            </a:r>
          </a:p>
          <a:p>
            <a:pPr marL="0" indent="0">
              <a:buNone/>
            </a:pPr>
            <a:r>
              <a:rPr lang="en-US" sz="2400" dirty="0"/>
              <a:t>     }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6" name="Oval 5"/>
          <p:cNvSpPr/>
          <p:nvPr/>
        </p:nvSpPr>
        <p:spPr bwMode="auto">
          <a:xfrm>
            <a:off x="1447800" y="4267200"/>
            <a:ext cx="54102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838200" y="2057400"/>
            <a:ext cx="6096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14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Encapsulate what varies</a:t>
            </a:r>
            <a:br>
              <a:rPr lang="en-US" dirty="0"/>
            </a:br>
            <a:r>
              <a:rPr lang="en-US" sz="4000" dirty="0"/>
              <a:t>e.g. Practice Quiz 2	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pSp>
        <p:nvGrpSpPr>
          <p:cNvPr id="6" name="Canvas 2"/>
          <p:cNvGrpSpPr/>
          <p:nvPr/>
        </p:nvGrpSpPr>
        <p:grpSpPr>
          <a:xfrm>
            <a:off x="237149" y="1457697"/>
            <a:ext cx="8268675" cy="4345305"/>
            <a:chOff x="0" y="0"/>
            <a:chExt cx="5516880" cy="1906905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5516880" cy="1906905"/>
            </a:xfrm>
            <a:prstGeom prst="rect">
              <a:avLst/>
            </a:prstGeom>
          </p:spPr>
        </p:sp>
        <p:sp>
          <p:nvSpPr>
            <p:cNvPr id="8" name="Text Box 10"/>
            <p:cNvSpPr txBox="1"/>
            <p:nvPr/>
          </p:nvSpPr>
          <p:spPr>
            <a:xfrm>
              <a:off x="1848780" y="403860"/>
              <a:ext cx="6753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-fetcher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7900" y="312420"/>
              <a:ext cx="2928960" cy="92202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+fetch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74320" y="274320"/>
              <a:ext cx="1356360" cy="86868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11" name="Text Box 4"/>
            <p:cNvSpPr txBox="1"/>
            <p:nvPr/>
          </p:nvSpPr>
          <p:spPr>
            <a:xfrm>
              <a:off x="335280" y="29718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BrowserWindow</a:t>
              </a:r>
            </a:p>
          </p:txBody>
        </p:sp>
        <p:sp>
          <p:nvSpPr>
            <p:cNvPr id="12" name="Text Box 7"/>
            <p:cNvSpPr txBox="1"/>
            <p:nvPr/>
          </p:nvSpPr>
          <p:spPr>
            <a:xfrm>
              <a:off x="2824140" y="358140"/>
              <a:ext cx="12192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ContentFetcher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1630680" y="712470"/>
              <a:ext cx="797220" cy="6477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 Box 11"/>
            <p:cNvSpPr txBox="1"/>
            <p:nvPr/>
          </p:nvSpPr>
          <p:spPr>
            <a:xfrm>
              <a:off x="2524080" y="777240"/>
              <a:ext cx="188502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+fetch(url:String):String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br>
                <a:rPr lang="en-US" sz="1600">
                  <a:effectLst/>
                  <a:ea typeface="Cambria"/>
                  <a:cs typeface="Times New Roman"/>
                </a:rPr>
              </a:b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5" name="Straight Connector 14"/>
            <p:cNvCxnSpPr>
              <a:stCxn id="9" idx="1"/>
            </p:cNvCxnSpPr>
            <p:nvPr/>
          </p:nvCxnSpPr>
          <p:spPr>
            <a:xfrm flipV="1">
              <a:off x="2427900" y="708660"/>
              <a:ext cx="2014560" cy="6477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12"/>
            <p:cNvSpPr txBox="1"/>
            <p:nvPr/>
          </p:nvSpPr>
          <p:spPr>
            <a:xfrm>
              <a:off x="2524080" y="967740"/>
              <a:ext cx="27261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getLine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TcpConnection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):String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427900" y="670560"/>
              <a:ext cx="292896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49580" y="1234440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>
              <a:off x="2019300" y="1143000"/>
              <a:ext cx="408600" cy="24384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 Box 16"/>
            <p:cNvSpPr txBox="1"/>
            <p:nvPr/>
          </p:nvSpPr>
          <p:spPr>
            <a:xfrm>
              <a:off x="629580" y="1254183"/>
              <a:ext cx="1219200" cy="242455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Encrypter</a:t>
              </a:r>
            </a:p>
          </p:txBody>
        </p:sp>
        <p:sp>
          <p:nvSpPr>
            <p:cNvPr id="21" name="Text Box 17"/>
            <p:cNvSpPr txBox="1"/>
            <p:nvPr/>
          </p:nvSpPr>
          <p:spPr>
            <a:xfrm>
              <a:off x="463800" y="1496638"/>
              <a:ext cx="155550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463800" y="1440180"/>
              <a:ext cx="15555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2354580" y="1283278"/>
              <a:ext cx="1569720" cy="601980"/>
            </a:xfrm>
            <a:prstGeom prst="rect">
              <a:avLst/>
            </a:prstGeom>
            <a:noFill/>
            <a:ln w="127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Times New Roman"/>
                  <a:cs typeface="Times New Roman"/>
                </a:rPr>
                <a:t> </a:t>
              </a:r>
              <a:endParaRPr lang="en-US" sz="1600">
                <a:effectLst/>
                <a:ea typeface="Cambria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2354580" y="1440180"/>
              <a:ext cx="15697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 Box 16"/>
            <p:cNvSpPr txBox="1"/>
            <p:nvPr/>
          </p:nvSpPr>
          <p:spPr>
            <a:xfrm>
              <a:off x="2473620" y="1305855"/>
              <a:ext cx="1219200" cy="120967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>
                  <a:effectLst/>
                  <a:latin typeface="Times New Roman"/>
                  <a:ea typeface="Cambria"/>
                </a:rPr>
                <a:t>CaesarEncrypter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0"/>
            <p:cNvSpPr txBox="1"/>
            <p:nvPr/>
          </p:nvSpPr>
          <p:spPr>
            <a:xfrm>
              <a:off x="2427900" y="1569720"/>
              <a:ext cx="1482180" cy="26670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+decrypt(</a:t>
              </a:r>
              <a:r>
                <a:rPr lang="en-US" sz="1600" dirty="0" err="1">
                  <a:effectLst/>
                  <a:ea typeface="Cambria"/>
                  <a:cs typeface="Times New Roman"/>
                </a:rPr>
                <a:t>c:char</a:t>
              </a:r>
              <a:r>
                <a:rPr lang="en-US" sz="1600" dirty="0">
                  <a:effectLst/>
                  <a:ea typeface="Cambria"/>
                  <a:cs typeface="Times New Roman"/>
                </a:rPr>
                <a:t>):char </a:t>
              </a:r>
              <a:br>
                <a:rPr lang="en-US" sz="1600" dirty="0">
                  <a:effectLst/>
                  <a:ea typeface="Cambria"/>
                  <a:cs typeface="Times New Roman"/>
                </a:rPr>
              </a:br>
              <a:endParaRPr lang="en-US" sz="1600" dirty="0">
                <a:effectLst/>
                <a:ea typeface="Cambria"/>
                <a:cs typeface="Times New Roman"/>
              </a:endParaRP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ea typeface="Cambria"/>
                  <a:cs typeface="Times New Roman"/>
                </a:rPr>
                <a:t> </a:t>
              </a:r>
            </a:p>
          </p:txBody>
        </p:sp>
        <p:cxnSp>
          <p:nvCxnSpPr>
            <p:cNvPr id="27" name="Straight Arrow Connector 26"/>
            <p:cNvCxnSpPr>
              <a:stCxn id="26" idx="1"/>
              <a:endCxn id="18" idx="3"/>
            </p:cNvCxnSpPr>
            <p:nvPr/>
          </p:nvCxnSpPr>
          <p:spPr>
            <a:xfrm flipH="1" flipV="1">
              <a:off x="2019299" y="1535430"/>
              <a:ext cx="408601" cy="16764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Isosceles Triangle 27"/>
            <p:cNvSpPr/>
            <p:nvPr/>
          </p:nvSpPr>
          <p:spPr>
            <a:xfrm rot="17724350">
              <a:off x="1973899" y="1498492"/>
              <a:ext cx="238313" cy="135475"/>
            </a:xfrm>
            <a:prstGeom prst="triangl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600"/>
            </a:p>
          </p:txBody>
        </p:sp>
        <p:sp>
          <p:nvSpPr>
            <p:cNvPr id="29" name="Text Box 23"/>
            <p:cNvSpPr txBox="1"/>
            <p:nvPr/>
          </p:nvSpPr>
          <p:spPr>
            <a:xfrm>
              <a:off x="1630680" y="1005014"/>
              <a:ext cx="893400" cy="266700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600">
                  <a:solidFill>
                    <a:srgbClr val="FF0000"/>
                  </a:solidFill>
                  <a:effectLst/>
                  <a:ea typeface="Cambria"/>
                  <a:cs typeface="Times New Roman"/>
                </a:rPr>
                <a:t>-encrypter</a:t>
              </a:r>
              <a:endParaRPr lang="en-US" sz="1600">
                <a:effectLst/>
                <a:ea typeface="Cambria"/>
                <a:cs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77724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for extension, closed for modification (</a:t>
            </a:r>
            <a:r>
              <a:rPr lang="en-US" dirty="0" err="1"/>
              <a:t>e.g</a:t>
            </a:r>
            <a:r>
              <a:rPr lang="en-US" dirty="0"/>
              <a:t> P. Quiz 2)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public String </a:t>
            </a:r>
            <a:r>
              <a:rPr lang="en-US" sz="2400" dirty="0" err="1"/>
              <a:t>getLine</a:t>
            </a:r>
            <a:r>
              <a:rPr lang="en-US" sz="2400" dirty="0"/>
              <a:t>(</a:t>
            </a:r>
            <a:r>
              <a:rPr lang="en-US" sz="2400" dirty="0" err="1"/>
              <a:t>TcpConnection</a:t>
            </a:r>
            <a:r>
              <a:rPr lang="en-US" sz="2400" dirty="0"/>
              <a:t> connection) {</a:t>
            </a:r>
          </a:p>
          <a:p>
            <a:pPr marL="0" indent="0">
              <a:buNone/>
            </a:pPr>
            <a:r>
              <a:rPr lang="en-US" sz="2400" dirty="0"/>
              <a:t>     char 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 while(decrypted != '\r') {</a:t>
            </a:r>
          </a:p>
          <a:p>
            <a:pPr marL="0" indent="0">
              <a:buNone/>
            </a:pPr>
            <a:r>
              <a:rPr lang="en-US" sz="2400" dirty="0"/>
              <a:t>            line += decrypted;</a:t>
            </a:r>
          </a:p>
          <a:p>
            <a:pPr marL="0" indent="0">
              <a:buNone/>
            </a:pPr>
            <a:r>
              <a:rPr lang="en-US" sz="2400" dirty="0"/>
              <a:t>            encrypted = </a:t>
            </a:r>
            <a:r>
              <a:rPr lang="en-US" sz="2400" dirty="0" err="1"/>
              <a:t>connection.nextByte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dirty="0"/>
              <a:t>            decrypted = </a:t>
            </a:r>
            <a:r>
              <a:rPr lang="en-US" sz="2400" dirty="0" err="1"/>
              <a:t>encrypter.decrypt</a:t>
            </a:r>
            <a:r>
              <a:rPr lang="en-US" sz="2400" dirty="0"/>
              <a:t>(</a:t>
            </a:r>
            <a:r>
              <a:rPr lang="en-US" sz="2400" dirty="0" err="1"/>
              <a:t>encrypted,KEY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 }</a:t>
            </a:r>
          </a:p>
          <a:p>
            <a:pPr marL="0" indent="0">
              <a:buNone/>
            </a:pPr>
            <a:r>
              <a:rPr lang="en-US" sz="2400" dirty="0"/>
              <a:t>     </a:t>
            </a:r>
            <a:r>
              <a:rPr lang="en-US" sz="2400" dirty="0" err="1"/>
              <a:t>connection.nextByte</a:t>
            </a:r>
            <a:r>
              <a:rPr lang="en-US" sz="2400" dirty="0"/>
              <a:t>(); // Get encrypted LF</a:t>
            </a:r>
            <a:br>
              <a:rPr lang="en-US" sz="2400" dirty="0"/>
            </a:br>
            <a:r>
              <a:rPr lang="en-US" sz="2400" dirty="0"/>
              <a:t>     return line;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7" name="Oval 6"/>
          <p:cNvSpPr/>
          <p:nvPr/>
        </p:nvSpPr>
        <p:spPr bwMode="auto">
          <a:xfrm>
            <a:off x="1447800" y="4267200"/>
            <a:ext cx="6858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838200" y="2057400"/>
            <a:ext cx="7620000" cy="6858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0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629400" y="6237213"/>
            <a:ext cx="2133600" cy="457200"/>
          </a:xfrm>
        </p:spPr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8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Polling without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303735" y="2976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94335" y="297628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2317415" y="2968349"/>
            <a:ext cx="16337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changeState</a:t>
            </a:r>
            <a:r>
              <a:rPr lang="en-US" dirty="0"/>
              <a:t>()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1333500" y="4438931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7"/>
          <p:cNvSpPr txBox="1">
            <a:spLocks noChangeArrowheads="1"/>
          </p:cNvSpPr>
          <p:nvPr/>
        </p:nvSpPr>
        <p:spPr bwMode="auto">
          <a:xfrm>
            <a:off x="1295400" y="4056343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270397" y="3423961"/>
            <a:ext cx="109538" cy="200025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87065" y="4399797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Line 18"/>
          <p:cNvSpPr>
            <a:spLocks noChangeShapeType="1"/>
          </p:cNvSpPr>
          <p:nvPr/>
        </p:nvSpPr>
        <p:spPr bwMode="auto">
          <a:xfrm flipH="1">
            <a:off x="1303735" y="3357286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flipH="1">
            <a:off x="1363265" y="5196132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27"/>
          <p:cNvSpPr txBox="1">
            <a:spLocks noChangeArrowheads="1"/>
          </p:cNvSpPr>
          <p:nvPr/>
        </p:nvSpPr>
        <p:spPr bwMode="auto">
          <a:xfrm>
            <a:off x="1325165" y="4813544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1316830" y="5156998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flipH="1">
            <a:off x="1363265" y="5953646"/>
            <a:ext cx="2705100" cy="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1325165" y="5571058"/>
            <a:ext cx="26468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>
                <a:solidFill>
                  <a:srgbClr val="5600AC"/>
                </a:solidFill>
              </a:rPr>
              <a:t>getContextSpecificInfo</a:t>
            </a:r>
            <a:r>
              <a:rPr lang="en-US" dirty="0">
                <a:solidFill>
                  <a:srgbClr val="5600AC"/>
                </a:solidFill>
              </a:rPr>
              <a:t>()</a:t>
            </a:r>
          </a:p>
        </p:txBody>
      </p:sp>
      <p:sp>
        <p:nvSpPr>
          <p:cNvPr id="56" name="Rectangle 55"/>
          <p:cNvSpPr/>
          <p:nvPr/>
        </p:nvSpPr>
        <p:spPr bwMode="auto">
          <a:xfrm>
            <a:off x="1316830" y="5914512"/>
            <a:ext cx="128925" cy="180421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14800" y="3827743"/>
            <a:ext cx="92869" cy="2357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293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939D196-817B-4B86-93D1-BF10C7ACA2C8}" type="slidenum">
              <a:rPr lang="en-US"/>
              <a:pPr/>
              <a:t>9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Push in Observer Pattern</a:t>
            </a: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228600" y="2057400"/>
            <a:ext cx="2362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s:SubjectClass</a:t>
            </a:r>
          </a:p>
        </p:txBody>
      </p:sp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3048000" y="2092325"/>
            <a:ext cx="2521844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2000" b="1" dirty="0"/>
              <a:t>o1:ObserverClass1</a:t>
            </a:r>
          </a:p>
        </p:txBody>
      </p:sp>
      <p:sp>
        <p:nvSpPr>
          <p:cNvPr id="88071" name="Rectangle 7"/>
          <p:cNvSpPr>
            <a:spLocks noChangeArrowheads="1"/>
          </p:cNvSpPr>
          <p:nvPr/>
        </p:nvSpPr>
        <p:spPr bwMode="auto">
          <a:xfrm>
            <a:off x="5638800" y="2092325"/>
            <a:ext cx="3124200" cy="4001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000" b="1" dirty="0"/>
              <a:t>o2:ObserverClass2</a:t>
            </a:r>
          </a:p>
        </p:txBody>
      </p: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12192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4" name="Rectangle 10"/>
          <p:cNvSpPr>
            <a:spLocks noChangeArrowheads="1"/>
          </p:cNvSpPr>
          <p:nvPr/>
        </p:nvSpPr>
        <p:spPr bwMode="auto">
          <a:xfrm>
            <a:off x="4114800" y="25146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5" name="Rectangle 11"/>
          <p:cNvSpPr>
            <a:spLocks noChangeArrowheads="1"/>
          </p:cNvSpPr>
          <p:nvPr/>
        </p:nvSpPr>
        <p:spPr bwMode="auto">
          <a:xfrm>
            <a:off x="7162800" y="2438400"/>
            <a:ext cx="76200" cy="3886200"/>
          </a:xfrm>
          <a:prstGeom prst="rect">
            <a:avLst/>
          </a:prstGeom>
          <a:solidFill>
            <a:srgbClr val="FF0000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2438400" y="2590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79" name="Text Box 15"/>
          <p:cNvSpPr txBox="1">
            <a:spLocks noChangeArrowheads="1"/>
          </p:cNvSpPr>
          <p:nvPr/>
        </p:nvSpPr>
        <p:spPr bwMode="auto">
          <a:xfrm>
            <a:off x="4800600" y="2971800"/>
            <a:ext cx="96693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attach()</a:t>
            </a:r>
          </a:p>
        </p:txBody>
      </p:sp>
      <p:sp>
        <p:nvSpPr>
          <p:cNvPr id="88080" name="Line 16"/>
          <p:cNvSpPr>
            <a:spLocks noChangeShapeType="1"/>
          </p:cNvSpPr>
          <p:nvPr/>
        </p:nvSpPr>
        <p:spPr bwMode="auto">
          <a:xfrm>
            <a:off x="1295400" y="3733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1" name="Line 17"/>
          <p:cNvSpPr>
            <a:spLocks noChangeShapeType="1"/>
          </p:cNvSpPr>
          <p:nvPr/>
        </p:nvSpPr>
        <p:spPr bwMode="auto">
          <a:xfrm>
            <a:off x="2286000" y="3733800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2" name="Line 18"/>
          <p:cNvSpPr>
            <a:spLocks noChangeShapeType="1"/>
          </p:cNvSpPr>
          <p:nvPr/>
        </p:nvSpPr>
        <p:spPr bwMode="auto">
          <a:xfrm flipH="1">
            <a:off x="1295400" y="41148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2362200" y="3733800"/>
            <a:ext cx="195438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/>
              <a:t>notifyObservers</a:t>
            </a:r>
            <a:r>
              <a:rPr lang="en-US" dirty="0"/>
              <a:t>()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1492190" y="4204256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sp>
        <p:nvSpPr>
          <p:cNvPr id="88087" name="Text Box 23"/>
          <p:cNvSpPr txBox="1">
            <a:spLocks noChangeArrowheads="1"/>
          </p:cNvSpPr>
          <p:nvPr/>
        </p:nvSpPr>
        <p:spPr bwMode="auto">
          <a:xfrm>
            <a:off x="4412059" y="5183189"/>
            <a:ext cx="2540119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update(</a:t>
            </a:r>
            <a:r>
              <a:rPr lang="en-US" dirty="0">
                <a:solidFill>
                  <a:srgbClr val="5600AC"/>
                </a:solidFill>
              </a:rPr>
              <a:t>State </a:t>
            </a:r>
            <a:r>
              <a:rPr lang="en-US" dirty="0" err="1">
                <a:solidFill>
                  <a:srgbClr val="5600AC"/>
                </a:solidFill>
              </a:rPr>
              <a:t>coolStuff</a:t>
            </a:r>
            <a:r>
              <a:rPr lang="en-US" dirty="0"/>
              <a:t>)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1295400" y="2970211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1295400" y="34290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295400" y="4572000"/>
            <a:ext cx="2819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1295400" y="5638800"/>
            <a:ext cx="5867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 bwMode="auto">
          <a:xfrm>
            <a:off x="1219200" y="2667000"/>
            <a:ext cx="85725" cy="3733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114800" y="2667000"/>
            <a:ext cx="76200" cy="461169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7162801" y="2667000"/>
            <a:ext cx="95250" cy="914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1304925" y="4114800"/>
            <a:ext cx="109537" cy="228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4107031" y="4533900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7153275" y="5607804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1304925" y="2970211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1295400" y="3430589"/>
            <a:ext cx="76200" cy="168037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3638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799d77da-821c-4079-946b-98b0bc48653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34983</TotalTime>
  <Words>730</Words>
  <Application>Microsoft Office PowerPoint</Application>
  <PresentationFormat>On-screen Show (4:3)</PresentationFormat>
  <Paragraphs>221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Cambria</vt:lpstr>
      <vt:lpstr>Tahoma</vt:lpstr>
      <vt:lpstr>Times New Roman</vt:lpstr>
      <vt:lpstr>Wingdings</vt:lpstr>
      <vt:lpstr>2_Network</vt:lpstr>
      <vt:lpstr>Week 4, Day 3: Observer</vt:lpstr>
      <vt:lpstr>Factory Method Muddiest Point</vt:lpstr>
      <vt:lpstr>Design Principles so Far</vt:lpstr>
      <vt:lpstr>New Design Principles</vt:lpstr>
      <vt:lpstr>Encapsulate what varies e.g. Practice Quiz 2</vt:lpstr>
      <vt:lpstr>Encapsulate what varies e.g. Practice Quiz 2 (2)</vt:lpstr>
      <vt:lpstr>Open for extension, closed for modification (e.g P. Quiz 2)</vt:lpstr>
      <vt:lpstr>Polling without Observer pattern</vt:lpstr>
      <vt:lpstr>Push in Observer Pattern</vt:lpstr>
      <vt:lpstr>Pull in Observer Pattern</vt:lpstr>
      <vt:lpstr>Comparing Push and Pull</vt:lpstr>
      <vt:lpstr>Java’s Observer Patterns</vt:lpstr>
      <vt:lpstr>java.util.Observable</vt:lpstr>
      <vt:lpstr>Choosing a Pattern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1013</cp:revision>
  <cp:lastPrinted>2017-01-05T20:54:32Z</cp:lastPrinted>
  <dcterms:created xsi:type="dcterms:W3CDTF">1999-09-06T21:32:20Z</dcterms:created>
  <dcterms:modified xsi:type="dcterms:W3CDTF">2018-01-16T14:50:21Z</dcterms:modified>
</cp:coreProperties>
</file>