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402" r:id="rId3"/>
    <p:sldId id="388" r:id="rId4"/>
    <p:sldId id="387" r:id="rId5"/>
    <p:sldId id="391" r:id="rId6"/>
    <p:sldId id="392" r:id="rId7"/>
    <p:sldId id="393" r:id="rId8"/>
    <p:sldId id="397" r:id="rId9"/>
    <p:sldId id="394" r:id="rId10"/>
    <p:sldId id="395" r:id="rId11"/>
    <p:sldId id="396" r:id="rId12"/>
    <p:sldId id="398" r:id="rId13"/>
    <p:sldId id="399" r:id="rId14"/>
    <p:sldId id="403" r:id="rId15"/>
    <p:sldId id="404" r:id="rId16"/>
    <p:sldId id="400" r:id="rId1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86716" autoAdjust="0"/>
  </p:normalViewPr>
  <p:slideViewPr>
    <p:cSldViewPr>
      <p:cViewPr varScale="1">
        <p:scale>
          <a:sx n="58" d="100"/>
          <a:sy n="58" d="100"/>
        </p:scale>
        <p:origin x="92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to be confused</a:t>
            </a:r>
            <a:r>
              <a:rPr lang="en-US" baseline="0" dirty="0" smtClean="0"/>
              <a:t> with "pole" or 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7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5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7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7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to be confused</a:t>
            </a:r>
            <a:r>
              <a:rPr lang="en-US" baseline="0" dirty="0" smtClean="0"/>
              <a:t> with "pole" or </a:t>
            </a:r>
            <a:r>
              <a:rPr lang="en-US" baseline="0" smtClean="0"/>
              <a:t>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3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3:</a:t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The Observer Pattern</a:t>
            </a:r>
          </a:p>
          <a:p>
            <a:r>
              <a:rPr lang="en-US" dirty="0" smtClean="0"/>
              <a:t>Muddiest </a:t>
            </a:r>
            <a:r>
              <a:rPr lang="en-US" dirty="0" smtClean="0"/>
              <a:t>Point</a:t>
            </a:r>
          </a:p>
          <a:p>
            <a:r>
              <a:rPr lang="en-US" b="1" dirty="0" smtClean="0"/>
              <a:t>Quiz tomorrow: Applying the Strategy Pattern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in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98131" y="2667000"/>
            <a:ext cx="92869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04925" y="2975769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04925" y="3444083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6131" y="2666999"/>
            <a:ext cx="92869" cy="929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Push and Pull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teams of 2 or 3</a:t>
            </a:r>
          </a:p>
          <a:p>
            <a:r>
              <a:rPr lang="en-US" dirty="0" smtClean="0"/>
              <a:t>Write two lists, one containing the advantages of push, the other, of pull.</a:t>
            </a:r>
          </a:p>
          <a:p>
            <a:r>
              <a:rPr lang="en-US" dirty="0" smtClean="0"/>
              <a:t>Write as many advantages as you can in </a:t>
            </a:r>
            <a:r>
              <a:rPr lang="en-US" dirty="0"/>
              <a:t>2 </a:t>
            </a:r>
            <a:r>
              <a:rPr lang="en-US" dirty="0" smtClean="0"/>
              <a:t>minutes.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Observer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multiple implementations of the Observable/Observer pattern</a:t>
            </a:r>
          </a:p>
          <a:p>
            <a:pPr lvl="1"/>
            <a:r>
              <a:rPr lang="en-US" dirty="0" err="1" smtClean="0"/>
              <a:t>java.util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Observable</a:t>
            </a:r>
            <a:endParaRPr lang="en-US" dirty="0"/>
          </a:p>
          <a:p>
            <a:pPr lvl="2"/>
            <a:r>
              <a:rPr lang="en-US" dirty="0" smtClean="0"/>
              <a:t>Observer</a:t>
            </a:r>
          </a:p>
          <a:p>
            <a:pPr lvl="1"/>
            <a:r>
              <a:rPr lang="en-US" dirty="0" err="1" smtClean="0"/>
              <a:t>javax.swing</a:t>
            </a:r>
            <a:endParaRPr lang="en-US" dirty="0" smtClean="0"/>
          </a:p>
          <a:p>
            <a:pPr lvl="2"/>
            <a:r>
              <a:rPr lang="en-US" dirty="0" err="1" smtClean="0"/>
              <a:t>javax.swing.AbstractButton</a:t>
            </a:r>
            <a:endParaRPr lang="en-US" dirty="0" smtClean="0"/>
          </a:p>
          <a:p>
            <a:pPr lvl="2"/>
            <a:r>
              <a:rPr lang="en-US" dirty="0" err="1"/>
              <a:t>j</a:t>
            </a:r>
            <a:r>
              <a:rPr lang="en-US" dirty="0" err="1" smtClean="0"/>
              <a:t>ava.awt.EventListener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“Subject” is a class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Generic implementation (can’t implement in interface)</a:t>
            </a:r>
          </a:p>
          <a:p>
            <a:pPr lvl="1"/>
            <a:r>
              <a:rPr lang="en-US" dirty="0" smtClean="0"/>
              <a:t>Generic methods available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If you want to inherit from a different class… you can’t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Observer Pattern and GUIs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Swing implement the Observer pattern?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5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pattern best helps me meet the design goals?</a:t>
            </a:r>
          </a:p>
          <a:p>
            <a:r>
              <a:rPr lang="en-US" dirty="0" smtClean="0"/>
              <a:t>Is there a signature trait of the problem I am trying to solve?</a:t>
            </a:r>
          </a:p>
          <a:p>
            <a:pPr lvl="1"/>
            <a:r>
              <a:rPr lang="en-US" dirty="0" smtClean="0"/>
              <a:t>Strategy – modifiable behavior</a:t>
            </a:r>
          </a:p>
          <a:p>
            <a:pPr lvl="1"/>
            <a:r>
              <a:rPr lang="en-US" dirty="0" smtClean="0"/>
              <a:t>Factory Method – modifiable constructor</a:t>
            </a:r>
          </a:p>
          <a:p>
            <a:pPr lvl="1"/>
            <a:r>
              <a:rPr lang="en-US" dirty="0" smtClean="0"/>
              <a:t>Observer – one class with state, many that “listen”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2804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Method </a:t>
            </a:r>
            <a:r>
              <a:rPr lang="en-US" dirty="0" smtClean="0"/>
              <a:t>Muddiest </a:t>
            </a:r>
            <a:r>
              <a:rPr lang="en-US" dirty="0" smtClean="0"/>
              <a:t>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444209"/>
              </p:ext>
            </p:extLst>
          </p:nvPr>
        </p:nvGraphicFramePr>
        <p:xfrm>
          <a:off x="533400" y="1676400"/>
          <a:ext cx="8077200" cy="4893129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do you deal with constructors that take parameters with the Factory Method? For example a Circle may take a radius.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understand the purpose of the pattern, but some more examples of some situations where it might be used would be helpful.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is it inherently different than a constructor?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code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cohesion</a:t>
            </a:r>
          </a:p>
          <a:p>
            <a:r>
              <a:rPr lang="en-US" dirty="0"/>
              <a:t>Be open for extension and closed for modification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code</a:t>
            </a:r>
          </a:p>
          <a:p>
            <a:r>
              <a:rPr lang="en-US" dirty="0"/>
              <a:t>Favor composition over inheritance</a:t>
            </a:r>
          </a:p>
          <a:p>
            <a:r>
              <a:rPr lang="en-US" dirty="0"/>
              <a:t>Program to interfaces, not implementations</a:t>
            </a:r>
          </a:p>
          <a:p>
            <a:r>
              <a:rPr lang="en-US" dirty="0"/>
              <a:t>Reduce coupling</a:t>
            </a:r>
          </a:p>
          <a:p>
            <a:r>
              <a:rPr lang="en-US" dirty="0"/>
              <a:t>Increase </a:t>
            </a:r>
            <a:r>
              <a:rPr lang="en-US" dirty="0" smtClean="0"/>
              <a:t>cohesion</a:t>
            </a:r>
          </a:p>
          <a:p>
            <a:r>
              <a:rPr lang="en-US" dirty="0"/>
              <a:t>Be open for extension and closed for </a:t>
            </a:r>
            <a:r>
              <a:rPr lang="en-US" dirty="0" smtClean="0"/>
              <a:t>modification</a:t>
            </a:r>
            <a:endParaRPr lang="en-US" b="1" dirty="0" smtClean="0"/>
          </a:p>
          <a:p>
            <a:r>
              <a:rPr lang="en-US" b="1" dirty="0" smtClean="0"/>
              <a:t>Encapsulate </a:t>
            </a:r>
            <a:r>
              <a:rPr lang="en-US" b="1" dirty="0" smtClean="0"/>
              <a:t>what varies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Encapsulate what varies</a:t>
            </a:r>
            <a:br>
              <a:rPr lang="en-US" dirty="0" smtClean="0"/>
            </a:br>
            <a:r>
              <a:rPr lang="en-US" sz="4000" dirty="0"/>
              <a:t>e.g. </a:t>
            </a:r>
            <a:r>
              <a:rPr lang="en-US" sz="4000" dirty="0" smtClean="0"/>
              <a:t>Practice Quiz </a:t>
            </a:r>
            <a:r>
              <a:rPr lang="en-US" sz="4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String </a:t>
            </a:r>
            <a:r>
              <a:rPr lang="en-US" sz="2400" dirty="0" err="1"/>
              <a:t>getLine</a:t>
            </a:r>
            <a:r>
              <a:rPr lang="en-US" sz="2400" dirty="0"/>
              <a:t>(</a:t>
            </a:r>
            <a:r>
              <a:rPr lang="en-US" sz="2400" dirty="0" err="1"/>
              <a:t>TcpConnection</a:t>
            </a:r>
            <a:r>
              <a:rPr lang="en-US" sz="2400" dirty="0"/>
              <a:t> connection) {</a:t>
            </a:r>
          </a:p>
          <a:p>
            <a:pPr marL="0" indent="0">
              <a:buNone/>
            </a:pPr>
            <a:r>
              <a:rPr lang="en-US" sz="2400" dirty="0" smtClean="0"/>
              <a:t>     char decrypted = (encrypted + KEY)%256;</a:t>
            </a:r>
          </a:p>
          <a:p>
            <a:pPr marL="0" indent="0">
              <a:buNone/>
            </a:pPr>
            <a:r>
              <a:rPr lang="en-US" sz="2400" dirty="0" smtClean="0"/>
              <a:t>     while(decrypted </a:t>
            </a:r>
            <a:r>
              <a:rPr lang="en-US" sz="2400" dirty="0"/>
              <a:t>!= '\r') {</a:t>
            </a:r>
          </a:p>
          <a:p>
            <a:pPr marL="0" indent="0">
              <a:buNone/>
            </a:pPr>
            <a:r>
              <a:rPr lang="en-US" sz="2400" dirty="0"/>
              <a:t>            line += decrypted;</a:t>
            </a:r>
          </a:p>
          <a:p>
            <a:pPr marL="0" indent="0">
              <a:buNone/>
            </a:pPr>
            <a:r>
              <a:rPr lang="en-US" sz="2400" dirty="0"/>
              <a:t>            encrypted = </a:t>
            </a:r>
            <a:r>
              <a:rPr lang="en-US" sz="2400" dirty="0" err="1"/>
              <a:t>connection.nextByte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 </a:t>
            </a:r>
          </a:p>
          <a:p>
            <a:pPr marL="0" indent="0">
              <a:buNone/>
            </a:pPr>
            <a:r>
              <a:rPr lang="en-US" sz="2400" dirty="0" smtClean="0"/>
              <a:t>            decrypted = (encrypted + KEY)%256;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connection.nextByte</a:t>
            </a:r>
            <a:r>
              <a:rPr lang="en-US" sz="2400" dirty="0"/>
              <a:t>(); // Get encrypted LF</a:t>
            </a:r>
            <a:br>
              <a:rPr lang="en-US" sz="2400" dirty="0"/>
            </a:br>
            <a:r>
              <a:rPr lang="en-US" sz="2400" dirty="0"/>
              <a:t>     return line;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 bwMode="auto">
          <a:xfrm>
            <a:off x="1447800" y="4267200"/>
            <a:ext cx="54102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" y="2057400"/>
            <a:ext cx="6096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Encapsulate what varies</a:t>
            </a:r>
            <a:br>
              <a:rPr lang="en-US" dirty="0"/>
            </a:br>
            <a:r>
              <a:rPr lang="en-US" sz="4000" dirty="0"/>
              <a:t>e.g. </a:t>
            </a:r>
            <a:r>
              <a:rPr lang="en-US" sz="4000" dirty="0" smtClean="0"/>
              <a:t>Practice Quiz </a:t>
            </a:r>
            <a:r>
              <a:rPr lang="en-US" sz="4000" dirty="0" smtClean="0"/>
              <a:t>2	</a:t>
            </a:r>
            <a:r>
              <a:rPr lang="en-US" sz="4000" dirty="0" smtClean="0"/>
              <a:t>(</a:t>
            </a:r>
            <a:r>
              <a:rPr lang="en-US" sz="4000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pSp>
        <p:nvGrpSpPr>
          <p:cNvPr id="6" name="Canvas 2"/>
          <p:cNvGrpSpPr/>
          <p:nvPr/>
        </p:nvGrpSpPr>
        <p:grpSpPr>
          <a:xfrm>
            <a:off x="237149" y="1457697"/>
            <a:ext cx="8268675" cy="4345305"/>
            <a:chOff x="0" y="0"/>
            <a:chExt cx="5516880" cy="190690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5516880" cy="1906905"/>
            </a:xfrm>
            <a:prstGeom prst="rect">
              <a:avLst/>
            </a:prstGeom>
          </p:spPr>
        </p:sp>
        <p:sp>
          <p:nvSpPr>
            <p:cNvPr id="8" name="Text Box 10"/>
            <p:cNvSpPr txBox="1"/>
            <p:nvPr/>
          </p:nvSpPr>
          <p:spPr>
            <a:xfrm>
              <a:off x="1848780" y="403860"/>
              <a:ext cx="6753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-fetcher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7900" y="312420"/>
              <a:ext cx="2928960" cy="9220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+fetch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" y="274320"/>
              <a:ext cx="1356360" cy="868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1" name="Text Box 4"/>
            <p:cNvSpPr txBox="1"/>
            <p:nvPr/>
          </p:nvSpPr>
          <p:spPr>
            <a:xfrm>
              <a:off x="335280" y="297180"/>
              <a:ext cx="12192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BrowserWindow</a:t>
              </a:r>
            </a:p>
          </p:txBody>
        </p:sp>
        <p:sp>
          <p:nvSpPr>
            <p:cNvPr id="12" name="Text Box 7"/>
            <p:cNvSpPr txBox="1"/>
            <p:nvPr/>
          </p:nvSpPr>
          <p:spPr>
            <a:xfrm>
              <a:off x="2824140" y="358140"/>
              <a:ext cx="12192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ContentFetcher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630680" y="712470"/>
              <a:ext cx="797220" cy="647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11"/>
            <p:cNvSpPr txBox="1"/>
            <p:nvPr/>
          </p:nvSpPr>
          <p:spPr>
            <a:xfrm>
              <a:off x="2524080" y="777240"/>
              <a:ext cx="188502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+fetch(url:String):String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/>
              </a:r>
              <a:br>
                <a:rPr lang="en-US" sz="1600">
                  <a:effectLst/>
                  <a:ea typeface="Cambria"/>
                  <a:cs typeface="Times New Roman"/>
                </a:rPr>
              </a:b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15" name="Straight Connector 14"/>
            <p:cNvCxnSpPr>
              <a:stCxn id="9" idx="1"/>
            </p:cNvCxnSpPr>
            <p:nvPr/>
          </p:nvCxnSpPr>
          <p:spPr>
            <a:xfrm flipV="1">
              <a:off x="2427900" y="708660"/>
              <a:ext cx="2014560" cy="64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2"/>
            <p:cNvSpPr txBox="1"/>
            <p:nvPr/>
          </p:nvSpPr>
          <p:spPr>
            <a:xfrm>
              <a:off x="2524080" y="967740"/>
              <a:ext cx="27261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getLine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TcpConnection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):String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27900" y="670560"/>
              <a:ext cx="292896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49580" y="1234440"/>
              <a:ext cx="1569720" cy="6019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2019300" y="1143000"/>
              <a:ext cx="408600" cy="2438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16"/>
            <p:cNvSpPr txBox="1"/>
            <p:nvPr/>
          </p:nvSpPr>
          <p:spPr>
            <a:xfrm>
              <a:off x="629580" y="1254183"/>
              <a:ext cx="1219200" cy="2424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Encrypter</a:t>
              </a:r>
            </a:p>
          </p:txBody>
        </p:sp>
        <p:sp>
          <p:nvSpPr>
            <p:cNvPr id="21" name="Text Box 17"/>
            <p:cNvSpPr txBox="1"/>
            <p:nvPr/>
          </p:nvSpPr>
          <p:spPr>
            <a:xfrm>
              <a:off x="463800" y="1496638"/>
              <a:ext cx="15555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+decrypt(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c:char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):char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63800" y="1440180"/>
              <a:ext cx="1555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354580" y="1283278"/>
              <a:ext cx="1569720" cy="6019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54580" y="1440180"/>
              <a:ext cx="15697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16"/>
            <p:cNvSpPr txBox="1"/>
            <p:nvPr/>
          </p:nvSpPr>
          <p:spPr>
            <a:xfrm>
              <a:off x="2473620" y="1305855"/>
              <a:ext cx="1219200" cy="12096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mbria"/>
                </a:rPr>
                <a:t>CaesarEncrypter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0"/>
            <p:cNvSpPr txBox="1"/>
            <p:nvPr/>
          </p:nvSpPr>
          <p:spPr>
            <a:xfrm>
              <a:off x="2427900" y="1569720"/>
              <a:ext cx="148218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+decrypt(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c:char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):char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7" name="Straight Arrow Connector 26"/>
            <p:cNvCxnSpPr>
              <a:stCxn id="26" idx="1"/>
              <a:endCxn id="18" idx="3"/>
            </p:cNvCxnSpPr>
            <p:nvPr/>
          </p:nvCxnSpPr>
          <p:spPr>
            <a:xfrm flipH="1" flipV="1">
              <a:off x="2019299" y="1535430"/>
              <a:ext cx="408601" cy="1676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Isosceles Triangle 27"/>
            <p:cNvSpPr/>
            <p:nvPr/>
          </p:nvSpPr>
          <p:spPr>
            <a:xfrm rot="17724350">
              <a:off x="1973899" y="1498492"/>
              <a:ext cx="238313" cy="135475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Text Box 23"/>
            <p:cNvSpPr txBox="1"/>
            <p:nvPr/>
          </p:nvSpPr>
          <p:spPr>
            <a:xfrm>
              <a:off x="1630680" y="1005014"/>
              <a:ext cx="893400" cy="2667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ea typeface="Cambria"/>
                  <a:cs typeface="Times New Roman"/>
                </a:rPr>
                <a:t>-encrypter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7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for extension, closed for modification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smtClean="0"/>
              <a:t>P. </a:t>
            </a:r>
            <a:r>
              <a:rPr lang="en-US" dirty="0" smtClean="0"/>
              <a:t>Quiz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String </a:t>
            </a:r>
            <a:r>
              <a:rPr lang="en-US" sz="2400" dirty="0" err="1"/>
              <a:t>getLine</a:t>
            </a:r>
            <a:r>
              <a:rPr lang="en-US" sz="2400" dirty="0"/>
              <a:t>(</a:t>
            </a:r>
            <a:r>
              <a:rPr lang="en-US" sz="2400" dirty="0" err="1"/>
              <a:t>TcpConnection</a:t>
            </a:r>
            <a:r>
              <a:rPr lang="en-US" sz="2400" dirty="0"/>
              <a:t> connection) {</a:t>
            </a:r>
          </a:p>
          <a:p>
            <a:pPr marL="0" indent="0">
              <a:buNone/>
            </a:pPr>
            <a:r>
              <a:rPr lang="en-US" sz="2400" dirty="0" smtClean="0"/>
              <a:t>     char </a:t>
            </a:r>
            <a:r>
              <a:rPr lang="en-US" sz="2400" dirty="0"/>
              <a:t>decrypted = </a:t>
            </a:r>
            <a:r>
              <a:rPr lang="en-US" sz="2400" dirty="0" err="1"/>
              <a:t>encrypter.decrypt</a:t>
            </a:r>
            <a:r>
              <a:rPr lang="en-US" sz="2400" dirty="0"/>
              <a:t>(</a:t>
            </a:r>
            <a:r>
              <a:rPr lang="en-US" sz="2400" dirty="0" err="1"/>
              <a:t>encrypted,KEY</a:t>
            </a:r>
            <a:r>
              <a:rPr lang="en-US" sz="2400" dirty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while(decrypted </a:t>
            </a:r>
            <a:r>
              <a:rPr lang="en-US" sz="2400" dirty="0"/>
              <a:t>!= '\r') {</a:t>
            </a:r>
          </a:p>
          <a:p>
            <a:pPr marL="0" indent="0">
              <a:buNone/>
            </a:pPr>
            <a:r>
              <a:rPr lang="en-US" sz="2400" dirty="0"/>
              <a:t>            line += decrypted;</a:t>
            </a:r>
          </a:p>
          <a:p>
            <a:pPr marL="0" indent="0">
              <a:buNone/>
            </a:pPr>
            <a:r>
              <a:rPr lang="en-US" sz="2400" dirty="0"/>
              <a:t>            encrypted = </a:t>
            </a:r>
            <a:r>
              <a:rPr lang="en-US" sz="2400" dirty="0" err="1"/>
              <a:t>connection.nextByte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 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/>
              <a:t>decrypted = </a:t>
            </a:r>
            <a:r>
              <a:rPr lang="en-US" sz="2400" dirty="0" err="1"/>
              <a:t>encrypter.decrypt</a:t>
            </a:r>
            <a:r>
              <a:rPr lang="en-US" sz="2400" dirty="0"/>
              <a:t>(</a:t>
            </a:r>
            <a:r>
              <a:rPr lang="en-US" sz="2400" dirty="0" err="1"/>
              <a:t>encrypted,KEY</a:t>
            </a:r>
            <a:r>
              <a:rPr lang="en-US" sz="2400" dirty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connection.nextByte</a:t>
            </a:r>
            <a:r>
              <a:rPr lang="en-US" sz="2400" dirty="0"/>
              <a:t>(); // Get encrypted LF</a:t>
            </a:r>
            <a:br>
              <a:rPr lang="en-US" sz="2400" dirty="0"/>
            </a:br>
            <a:r>
              <a:rPr lang="en-US" sz="2400" dirty="0"/>
              <a:t>     return line;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1447800" y="4267200"/>
            <a:ext cx="6858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38200" y="2057400"/>
            <a:ext cx="7620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without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303735" y="2976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94335" y="297628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317415" y="2968349"/>
            <a:ext cx="16337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changeState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333500" y="4438931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295400" y="4056343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70397" y="3423961"/>
            <a:ext cx="109538" cy="2000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87065" y="4399797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H="1">
            <a:off x="1303735" y="3357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363265" y="5196132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325165" y="4813544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316830" y="5156998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363265" y="5953646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1325165" y="5571058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16830" y="591451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4800" y="3827743"/>
            <a:ext cx="92869" cy="235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in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76200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2667000"/>
            <a:ext cx="9525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04925" y="4114800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04925" y="2970211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95400" y="3430589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99d77da-821c-4079-946b-98b0bc4865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34972</TotalTime>
  <Words>673</Words>
  <Application>Microsoft Office PowerPoint</Application>
  <PresentationFormat>On-screen Show (4:3)</PresentationFormat>
  <Paragraphs>226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Tahoma</vt:lpstr>
      <vt:lpstr>Times New Roman</vt:lpstr>
      <vt:lpstr>Wingdings</vt:lpstr>
      <vt:lpstr>2_Network</vt:lpstr>
      <vt:lpstr>Week 4, Day 3: Observer</vt:lpstr>
      <vt:lpstr>Factory Method Muddiest Point</vt:lpstr>
      <vt:lpstr>Design Principles so Far</vt:lpstr>
      <vt:lpstr>New Design Principles</vt:lpstr>
      <vt:lpstr>Encapsulate what varies e.g. Practice Quiz 2</vt:lpstr>
      <vt:lpstr>Encapsulate what varies e.g. Practice Quiz 2 (2)</vt:lpstr>
      <vt:lpstr>Open for extension, closed for modification (e.g P. Quiz 2)</vt:lpstr>
      <vt:lpstr>Polling without Observer pattern</vt:lpstr>
      <vt:lpstr>Push in Observer Pattern</vt:lpstr>
      <vt:lpstr>Pull in Observer Pattern</vt:lpstr>
      <vt:lpstr>Comparing Push and Pull</vt:lpstr>
      <vt:lpstr>Java’s Observer Patterns</vt:lpstr>
      <vt:lpstr>java.util.Observable</vt:lpstr>
      <vt:lpstr>The Observer Pattern and GUIs</vt:lpstr>
      <vt:lpstr>Choosing a Pattern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1012</cp:revision>
  <cp:lastPrinted>2017-01-05T20:54:32Z</cp:lastPrinted>
  <dcterms:created xsi:type="dcterms:W3CDTF">1999-09-06T21:32:20Z</dcterms:created>
  <dcterms:modified xsi:type="dcterms:W3CDTF">2017-01-06T04:13:09Z</dcterms:modified>
</cp:coreProperties>
</file>