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20" r:id="rId2"/>
    <p:sldId id="402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00" r:id="rId1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86716" autoAdjust="0"/>
  </p:normalViewPr>
  <p:slideViewPr>
    <p:cSldViewPr>
      <p:cViewPr varScale="1">
        <p:scale>
          <a:sx n="34" d="100"/>
          <a:sy n="34" d="100"/>
        </p:scale>
        <p:origin x="21" y="5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1/9/2017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0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80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37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6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anose="02020603050405020304" pitchFamily="18" charset="0"/>
              </a:rPr>
              <a:t>SE-2811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292467-F221-40EA-860B-D73C9C2BF769}" type="datetime1">
              <a:rPr kumimoji="0" lang="en-US" alt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1/9/2017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anose="02020603050405020304" pitchFamily="18" charset="0"/>
              </a:rPr>
              <a:t>Dr. Josiah Yoder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67D228-906B-426C-BE40-9F2BC4616824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6" name="Text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3810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kumimoji="0"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7353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anose="02020603050405020304" pitchFamily="18" charset="0"/>
              </a:rPr>
              <a:t>SE-2811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4A51FB-A8DB-45C8-A0A0-59A5C2670E91}" type="datetime1">
              <a:rPr kumimoji="0" lang="en-US" alt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1/9/2017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anose="02020603050405020304" pitchFamily="18" charset="0"/>
              </a:rPr>
              <a:t>Dr. Josiah Yoder</a:t>
            </a:r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C0D248-E5AE-4406-8432-C8DF0D9E1D47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80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3810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kumimoji="0"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64719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51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ON BOARD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4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14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zishanbilal.files.wordpress.com/2011/04/042811_2030_designpatte31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javaOO/accesscontro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4, Day 3:</a:t>
            </a:r>
            <a:br>
              <a:rPr lang="en-US" dirty="0" smtClean="0"/>
            </a:br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</a:p>
          <a:p>
            <a:r>
              <a:rPr lang="en-US" dirty="0" err="1" smtClean="0"/>
              <a:t>Acess</a:t>
            </a:r>
            <a:r>
              <a:rPr lang="en-US" dirty="0" smtClean="0"/>
              <a:t> Levels</a:t>
            </a:r>
          </a:p>
          <a:p>
            <a:r>
              <a:rPr lang="en-US" dirty="0" smtClean="0"/>
              <a:t>Decorators</a:t>
            </a:r>
            <a:endParaRPr lang="en-US" dirty="0" smtClean="0"/>
          </a:p>
          <a:p>
            <a:r>
              <a:rPr lang="en-US" dirty="0" smtClean="0"/>
              <a:t>Muddiest Point</a:t>
            </a:r>
          </a:p>
          <a:p>
            <a:r>
              <a:rPr lang="en-US" b="1" dirty="0" smtClean="0"/>
              <a:t>Half Exam 1 on Thursday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altLang="en-US" dirty="0" smtClean="0"/>
              <a:t>Wikipedia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8194" name="Picture 2" descr="400px-Decorator_UML_class_diagram.svg.png (400×31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528832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Byte Input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4131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3: Bikes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7170" name="Picture 2" descr="decorator11.png (683×57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5562600" cy="469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5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4: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248400"/>
            <a:ext cx="5791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dirty="0">
                <a:hlinkClick r:id="rId2"/>
              </a:rPr>
              <a:t>http://zishanbilal.files.wordpress.com/2011/04/042811_2030_designpatte31.png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4098" name="Picture 2" descr="042811_2030_designpatte31.png (554×32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22944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9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coupling</a:t>
            </a:r>
          </a:p>
          <a:p>
            <a:r>
              <a:rPr lang="en-US" dirty="0" smtClean="0"/>
              <a:t>Increase cohesion</a:t>
            </a:r>
          </a:p>
          <a:p>
            <a:r>
              <a:rPr lang="en-US" dirty="0" smtClean="0"/>
              <a:t>Encapsulate what varies</a:t>
            </a:r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Program to interfaces, not implementations</a:t>
            </a:r>
          </a:p>
          <a:p>
            <a:r>
              <a:rPr lang="en-US" b="1" dirty="0" smtClean="0"/>
              <a:t>Classes </a:t>
            </a:r>
            <a:r>
              <a:rPr lang="en-US" b="1" dirty="0"/>
              <a:t>should be open for extension but closed for </a:t>
            </a:r>
            <a:r>
              <a:rPr lang="en-US" b="1" dirty="0" smtClean="0"/>
              <a:t>modification</a:t>
            </a:r>
          </a:p>
          <a:p>
            <a:pPr marL="0" indent="0">
              <a:buNone/>
            </a:pPr>
            <a:r>
              <a:rPr lang="en-US" dirty="0"/>
              <a:t>Which of these are </a:t>
            </a:r>
            <a:r>
              <a:rPr lang="en-US" dirty="0" smtClean="0"/>
              <a:t>met?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3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52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82804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Method 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20335"/>
              </p:ext>
            </p:extLst>
          </p:nvPr>
        </p:nvGraphicFramePr>
        <p:xfrm>
          <a:off x="533400" y="1676400"/>
          <a:ext cx="8077200" cy="2576649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possible condition where push and pull is used together?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the pull model, does the subject simply store its last value an re-return it?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sending the subject as the state object considered a push observer?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4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 Modifiers (bullets)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759325"/>
          </a:xfrm>
        </p:spPr>
        <p:txBody>
          <a:bodyPr/>
          <a:lstStyle/>
          <a:p>
            <a:r>
              <a:rPr lang="en-US" altLang="en-US" smtClean="0"/>
              <a:t>Code to most restrictive level of access modification that is possible in a given context: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smtClean="0">
                <a:solidFill>
                  <a:srgbClr val="FF0000"/>
                </a:solidFill>
              </a:rPr>
              <a:t>Use </a:t>
            </a:r>
            <a:r>
              <a:rPr lang="en-US" altLang="en-US" i="1" smtClean="0">
                <a:solidFill>
                  <a:srgbClr val="FF0000"/>
                </a:solidFill>
              </a:rPr>
              <a:t>public</a:t>
            </a:r>
            <a:r>
              <a:rPr lang="en-US" altLang="en-US" smtClean="0">
                <a:solidFill>
                  <a:srgbClr val="FF0000"/>
                </a:solidFill>
              </a:rPr>
              <a:t> for constants and methods; never for attributes. On methods: only on those you want to support for public consumption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smtClean="0">
                <a:solidFill>
                  <a:srgbClr val="002060"/>
                </a:solidFill>
              </a:rPr>
              <a:t>Use </a:t>
            </a:r>
            <a:r>
              <a:rPr lang="en-US" altLang="en-US" i="1" smtClean="0">
                <a:solidFill>
                  <a:srgbClr val="002060"/>
                </a:solidFill>
              </a:rPr>
              <a:t>protected</a:t>
            </a:r>
            <a:r>
              <a:rPr lang="en-US" altLang="en-US" smtClean="0">
                <a:solidFill>
                  <a:srgbClr val="002060"/>
                </a:solidFill>
              </a:rPr>
              <a:t> to allow </a:t>
            </a:r>
            <a:r>
              <a:rPr lang="en-US" altLang="en-US" u="sng" smtClean="0">
                <a:solidFill>
                  <a:srgbClr val="002060"/>
                </a:solidFill>
              </a:rPr>
              <a:t>derived</a:t>
            </a:r>
            <a:r>
              <a:rPr lang="en-US" altLang="en-US" smtClean="0">
                <a:solidFill>
                  <a:srgbClr val="002060"/>
                </a:solidFill>
              </a:rPr>
              <a:t> classes in </a:t>
            </a:r>
            <a:r>
              <a:rPr lang="en-US" altLang="en-US" u="sng" smtClean="0">
                <a:solidFill>
                  <a:srgbClr val="002060"/>
                </a:solidFill>
              </a:rPr>
              <a:t>any</a:t>
            </a:r>
            <a:r>
              <a:rPr lang="en-US" altLang="en-US" smtClean="0">
                <a:solidFill>
                  <a:srgbClr val="002060"/>
                </a:solidFill>
              </a:rPr>
              <a:t> package access to members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smtClean="0">
                <a:solidFill>
                  <a:srgbClr val="0070C0"/>
                </a:solidFill>
              </a:rPr>
              <a:t>Use /*package*/ if cooperating classes in the same package need access to attributes or special methods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smtClean="0">
                <a:solidFill>
                  <a:srgbClr val="00B050"/>
                </a:solidFill>
              </a:rPr>
              <a:t>Use </a:t>
            </a:r>
            <a:r>
              <a:rPr lang="en-US" altLang="en-US" i="1" smtClean="0">
                <a:solidFill>
                  <a:srgbClr val="00B050"/>
                </a:solidFill>
              </a:rPr>
              <a:t>private</a:t>
            </a:r>
            <a:r>
              <a:rPr lang="en-US" altLang="en-US" smtClean="0">
                <a:solidFill>
                  <a:srgbClr val="00B050"/>
                </a:solidFill>
              </a:rPr>
              <a:t> to completely guard members from view outside the defining class</a:t>
            </a:r>
          </a:p>
        </p:txBody>
      </p:sp>
    </p:spTree>
    <p:extLst>
      <p:ext uri="{BB962C8B-B14F-4D97-AF65-F5344CB8AC3E}">
        <p14:creationId xmlns:p14="http://schemas.microsoft.com/office/powerpoint/2010/main" val="3223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 Modifiers (table)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719263"/>
          <a:ext cx="8001000" cy="230347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34">
                <a:tc gridSpan="5">
                  <a:txBody>
                    <a:bodyPr/>
                    <a:lstStyle/>
                    <a:p>
                      <a:r>
                        <a:rPr lang="en-US" sz="1800" dirty="0"/>
                        <a:t>Access Levels</a:t>
                      </a:r>
                    </a:p>
                  </a:txBody>
                  <a:tcPr marL="44873" marR="44873" marT="45708" marB="4570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Modifier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Class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Package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Subclass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World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public</a:t>
                      </a:r>
                      <a:endParaRPr lang="en-US" sz="1800" dirty="0"/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protected</a:t>
                      </a:r>
                      <a:endParaRPr lang="en-US" sz="1800" dirty="0"/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93"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effectLst/>
                        </a:rPr>
                        <a:t>/*package*/</a:t>
                      </a:r>
                      <a:endParaRPr lang="en-US" sz="1800" i="1" dirty="0">
                        <a:effectLst/>
                      </a:endParaRP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private</a:t>
                      </a:r>
                      <a:endParaRPr lang="en-US" sz="1800" dirty="0"/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4267200"/>
            <a:ext cx="8382000" cy="1863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Adapted from Oracle’s Java tutorial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://docs.oracle.com/javase/tutorial/java/javaOO/accesscontrol.html</a:t>
            </a:r>
            <a:endParaRPr lang="en-US" dirty="0"/>
          </a:p>
        </p:txBody>
      </p:sp>
      <p:sp>
        <p:nvSpPr>
          <p:cNvPr id="266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SE-2811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Dr. Mark L. Hornick</a:t>
            </a:r>
          </a:p>
        </p:txBody>
      </p:sp>
      <p:sp>
        <p:nvSpPr>
          <p:cNvPr id="26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63A65B-A1B1-4969-999C-50566D5347D6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7848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Inheritance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Design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potential changes?</a:t>
            </a:r>
          </a:p>
          <a:p>
            <a:r>
              <a:rPr lang="en-US" dirty="0" smtClean="0"/>
              <a:t>Keep current design?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279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6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Coffee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be able to add, Whip, Mocha, </a:t>
            </a:r>
            <a:r>
              <a:rPr lang="en-US" dirty="0" err="1" smtClean="0"/>
              <a:t>DarkRoast</a:t>
            </a:r>
            <a:r>
              <a:rPr lang="en-US" dirty="0" smtClean="0"/>
              <a:t>, etc. to our coffee</a:t>
            </a:r>
          </a:p>
          <a:p>
            <a:r>
              <a:rPr lang="en-US" dirty="0" smtClean="0"/>
              <a:t>Exercise: With your team, create a design to include these “decorators” and have the cost function return their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21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approach: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99" y="1352550"/>
            <a:ext cx="7364413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2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Cleaned up with decorator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146" name="Picture 2" descr="decorator2.png (933×66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3974"/>
            <a:ext cx="7717856" cy="553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</a:t>
            </a:r>
            <a:r>
              <a:rPr lang="en-US" dirty="0" err="1" smtClean="0"/>
              <a:t>DarkRoast</a:t>
            </a:r>
            <a:r>
              <a:rPr lang="en-US" dirty="0" smtClean="0"/>
              <a:t> with Whip and Mocha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752600" y="2362200"/>
            <a:ext cx="5867400" cy="2362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2800" y="2514600"/>
            <a:ext cx="4191000" cy="1905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257800" y="2738437"/>
            <a:ext cx="2095500" cy="1457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114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387444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Mocha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48300" y="364360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DarkRoast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289396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5" name="Arc 14"/>
          <p:cNvSpPr/>
          <p:nvPr/>
        </p:nvSpPr>
        <p:spPr bwMode="auto">
          <a:xfrm>
            <a:off x="2971800" y="2738436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4838700" y="2879670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rc 16"/>
          <p:cNvSpPr/>
          <p:nvPr/>
        </p:nvSpPr>
        <p:spPr bwMode="auto">
          <a:xfrm flipH="1" flipV="1">
            <a:off x="4762500" y="3193998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Arc 17"/>
          <p:cNvSpPr/>
          <p:nvPr/>
        </p:nvSpPr>
        <p:spPr bwMode="auto">
          <a:xfrm flipH="1" flipV="1">
            <a:off x="2819400" y="3189532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flipH="1" flipV="1">
            <a:off x="1143000" y="3134317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321459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0.99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318602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31597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23413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$1.29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99d77da-821c-4079-946b-98b0bc4865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35029</TotalTime>
  <Words>596</Words>
  <Application>Microsoft Office PowerPoint</Application>
  <PresentationFormat>On-screen Show (4:3)</PresentationFormat>
  <Paragraphs>188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2_Network</vt:lpstr>
      <vt:lpstr>Week 4, Day 3: Observer</vt:lpstr>
      <vt:lpstr>Factory Method Muddiest Point</vt:lpstr>
      <vt:lpstr>Access Modifiers (bullets)</vt:lpstr>
      <vt:lpstr>Access Modifiers (table)</vt:lpstr>
      <vt:lpstr>Coffee Inheritance Model Design Review</vt:lpstr>
      <vt:lpstr>Time for Coffee 2.0</vt:lpstr>
      <vt:lpstr>One approach: Inheritance</vt:lpstr>
      <vt:lpstr>Cleaned up with decorator pattern</vt:lpstr>
      <vt:lpstr>Cost of DarkRoast with Whip and Mocha</vt:lpstr>
      <vt:lpstr>General Pattern</vt:lpstr>
      <vt:lpstr>Example 2: Byte Input Streams</vt:lpstr>
      <vt:lpstr>Ex 3: Bikes</vt:lpstr>
      <vt:lpstr>Ex 4: Employees</vt:lpstr>
      <vt:lpstr>Design Principles</vt:lpstr>
      <vt:lpstr>Downsides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1018</cp:revision>
  <cp:lastPrinted>2017-01-05T20:54:32Z</cp:lastPrinted>
  <dcterms:created xsi:type="dcterms:W3CDTF">1999-09-06T21:32:20Z</dcterms:created>
  <dcterms:modified xsi:type="dcterms:W3CDTF">2017-01-09T22:23:58Z</dcterms:modified>
</cp:coreProperties>
</file>