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8.xml" ContentType="application/vnd.openxmlformats-officedocument.presentationml.tag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5"/>
  </p:notesMasterIdLst>
  <p:handoutMasterIdLst>
    <p:handoutMasterId r:id="rId16"/>
  </p:handoutMasterIdLst>
  <p:sldIdLst>
    <p:sldId id="320" r:id="rId2"/>
    <p:sldId id="407" r:id="rId3"/>
    <p:sldId id="408" r:id="rId4"/>
    <p:sldId id="409" r:id="rId5"/>
    <p:sldId id="410" r:id="rId6"/>
    <p:sldId id="411" r:id="rId7"/>
    <p:sldId id="412" r:id="rId8"/>
    <p:sldId id="413" r:id="rId9"/>
    <p:sldId id="414" r:id="rId10"/>
    <p:sldId id="415" r:id="rId11"/>
    <p:sldId id="416" r:id="rId12"/>
    <p:sldId id="417" r:id="rId13"/>
    <p:sldId id="400" r:id="rId14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6">
          <p15:clr>
            <a:srgbClr val="A4A3A4"/>
          </p15:clr>
        </p15:guide>
        <p15:guide id="2" pos="224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58" autoAdjust="0"/>
    <p:restoredTop sz="86716" autoAdjust="0"/>
  </p:normalViewPr>
  <p:slideViewPr>
    <p:cSldViewPr>
      <p:cViewPr varScale="1">
        <p:scale>
          <a:sx n="58" d="100"/>
          <a:sy n="58" d="100"/>
        </p:scale>
        <p:origin x="926" y="4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12 January 2017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1/12/2017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625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
Poll Title: What was the muddiest point? (SE2811)
https://www.polleverywhere.com/free_text_polls/zIp2tH2IVWjXv4H</a:t>
            </a: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041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0516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915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 ON BOARD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5348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4144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98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0707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(Avoid coupling)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Strive for loosely coupled designs between objects that interact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7801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US" dirty="0" smtClean="0"/>
              <a:t>Large number of small classes overwhelming to new developers</a:t>
            </a:r>
          </a:p>
          <a:p>
            <a:pPr marL="171450" indent="-171450">
              <a:buFont typeface="Arial" charset="0"/>
              <a:buChar char="•"/>
            </a:pPr>
            <a:r>
              <a:rPr lang="en-US" dirty="0" smtClean="0"/>
              <a:t>Problem</a:t>
            </a:r>
            <a:r>
              <a:rPr lang="en-US" baseline="0" dirty="0" smtClean="0"/>
              <a:t> when people rely on specific types without thinking through [TODO: Study &amp; find example]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 smtClean="0"/>
              <a:t>Complexity of wrapping</a:t>
            </a:r>
          </a:p>
          <a:p>
            <a:pPr marL="0" indent="0">
              <a:buFont typeface="Arial" charset="0"/>
              <a:buNone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637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5F125-33CE-4280-A2D8-382BBAA78A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93BA9-EED0-4C55-A7BC-486A0027BA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EFCFE5EE-A509-49E6-A5D7-7FDEAE1D54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zishanbilal.files.wordpress.com/2011/04/042811_2030_designpatte31.pn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4, Day 3:</a:t>
            </a:r>
            <a:br>
              <a:rPr lang="en-US" dirty="0" smtClean="0"/>
            </a:br>
            <a:r>
              <a:rPr lang="en-US" dirty="0" smtClean="0"/>
              <a:t>Observer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Decorators</a:t>
            </a:r>
          </a:p>
          <a:p>
            <a:r>
              <a:rPr lang="en-US" dirty="0" smtClean="0"/>
              <a:t>Muddiest Point</a:t>
            </a:r>
          </a:p>
          <a:p>
            <a:r>
              <a:rPr lang="en-US" b="1" dirty="0" smtClean="0"/>
              <a:t>Half Exam 1 on Thursday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 4: Employees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295400" y="6248400"/>
            <a:ext cx="57912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Mark L. Hornick</a:t>
            </a:r>
          </a:p>
          <a:p>
            <a:pPr>
              <a:defRPr/>
            </a:pPr>
            <a:r>
              <a:rPr lang="en-US" dirty="0">
                <a:hlinkClick r:id="rId2"/>
              </a:rPr>
              <a:t>http://zishanbilal.files.wordpress.com/2011/04/042811_2030_designpatte31.png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pic>
        <p:nvPicPr>
          <p:cNvPr id="4098" name="Picture 2" descr="042811_2030_designpatte31.png (554×327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76400"/>
            <a:ext cx="7229444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993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 coupling</a:t>
            </a:r>
          </a:p>
          <a:p>
            <a:r>
              <a:rPr lang="en-US" dirty="0" smtClean="0"/>
              <a:t>Increase cohesion</a:t>
            </a:r>
          </a:p>
          <a:p>
            <a:r>
              <a:rPr lang="en-US" dirty="0" smtClean="0"/>
              <a:t>Encapsulate what varies</a:t>
            </a:r>
          </a:p>
          <a:p>
            <a:r>
              <a:rPr lang="en-US" dirty="0" smtClean="0"/>
              <a:t>Favor composition over inheritance</a:t>
            </a:r>
          </a:p>
          <a:p>
            <a:r>
              <a:rPr lang="en-US" dirty="0" smtClean="0"/>
              <a:t>Program to interfaces, not implementations</a:t>
            </a:r>
          </a:p>
          <a:p>
            <a:r>
              <a:rPr lang="en-US" dirty="0" smtClean="0"/>
              <a:t>Classes </a:t>
            </a:r>
            <a:r>
              <a:rPr lang="en-US" dirty="0"/>
              <a:t>should be open for extension but closed for </a:t>
            </a:r>
            <a:r>
              <a:rPr lang="en-US" dirty="0" smtClean="0"/>
              <a:t>modification</a:t>
            </a:r>
          </a:p>
          <a:p>
            <a:pPr marL="0" indent="0">
              <a:buNone/>
            </a:pPr>
            <a:r>
              <a:rPr lang="en-US" dirty="0"/>
              <a:t>Which of these are </a:t>
            </a:r>
            <a:r>
              <a:rPr lang="en-US" dirty="0" smtClean="0"/>
              <a:t>met?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2535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Downsides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disadvantages of decorators?</a:t>
            </a:r>
          </a:p>
          <a:p>
            <a:pPr marL="344487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9521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09600"/>
            <a:ext cx="8280400" cy="599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77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Coffee Inheritance </a:t>
            </a:r>
            <a:r>
              <a:rPr lang="en-US" dirty="0" smtClean="0"/>
              <a:t>Model</a:t>
            </a:r>
            <a:br>
              <a:rPr lang="en-US" dirty="0" smtClean="0"/>
            </a:br>
            <a:r>
              <a:rPr lang="en-US" dirty="0" smtClean="0"/>
              <a:t>Design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potential changes?</a:t>
            </a:r>
          </a:p>
          <a:p>
            <a:r>
              <a:rPr lang="en-US" dirty="0" smtClean="0"/>
              <a:t>Keep current design?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895600"/>
            <a:ext cx="727905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663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for Coffee 2.0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Want to be able to add, Whip, Mocha, </a:t>
            </a:r>
            <a:r>
              <a:rPr lang="en-US" dirty="0" err="1" smtClean="0"/>
              <a:t>DarkRoast</a:t>
            </a:r>
            <a:r>
              <a:rPr lang="en-US" dirty="0" smtClean="0"/>
              <a:t>, etc. to our coffee</a:t>
            </a:r>
          </a:p>
          <a:p>
            <a:r>
              <a:rPr lang="en-US" dirty="0" smtClean="0"/>
              <a:t>Exercise: With your team, create a design to include these “decorators” and have the cost function return their cost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9211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approach: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999" y="1352550"/>
            <a:ext cx="7364413" cy="614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929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Cleaned up with decorator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pic>
        <p:nvPicPr>
          <p:cNvPr id="6146" name="Picture 2" descr="decorator2.png (933×669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323974"/>
            <a:ext cx="7717856" cy="5534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105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of </a:t>
            </a:r>
            <a:r>
              <a:rPr lang="en-US" dirty="0" err="1" smtClean="0"/>
              <a:t>DarkRoast</a:t>
            </a:r>
            <a:r>
              <a:rPr lang="en-US" dirty="0" smtClean="0"/>
              <a:t> with Whip and Mocha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sp>
        <p:nvSpPr>
          <p:cNvPr id="6" name="Oval 5"/>
          <p:cNvSpPr/>
          <p:nvPr/>
        </p:nvSpPr>
        <p:spPr bwMode="auto">
          <a:xfrm>
            <a:off x="1752600" y="2362200"/>
            <a:ext cx="5867400" cy="23622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3352800" y="2514600"/>
            <a:ext cx="4191000" cy="1905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5257800" y="2738437"/>
            <a:ext cx="2095500" cy="14573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71800" y="41148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Whip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343400" y="3874442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Mocha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448300" y="3643609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DarkRoast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638800" y="2972393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dirty="0" smtClean="0"/>
              <a:t>ost()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3962400" y="2972393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dirty="0" smtClean="0"/>
              <a:t>ost()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2209800" y="289396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dirty="0" smtClean="0"/>
              <a:t>ost()</a:t>
            </a:r>
            <a:endParaRPr lang="en-US" sz="2400" dirty="0"/>
          </a:p>
        </p:txBody>
      </p:sp>
      <p:sp>
        <p:nvSpPr>
          <p:cNvPr id="15" name="Arc 14"/>
          <p:cNvSpPr/>
          <p:nvPr/>
        </p:nvSpPr>
        <p:spPr bwMode="auto">
          <a:xfrm>
            <a:off x="2971800" y="2738436"/>
            <a:ext cx="1219200" cy="464789"/>
          </a:xfrm>
          <a:prstGeom prst="arc">
            <a:avLst>
              <a:gd name="adj1" fmla="val 10974118"/>
              <a:gd name="adj2" fmla="val 21254362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 w="lg" len="lg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Arc 15"/>
          <p:cNvSpPr/>
          <p:nvPr/>
        </p:nvSpPr>
        <p:spPr bwMode="auto">
          <a:xfrm>
            <a:off x="4838700" y="2879670"/>
            <a:ext cx="1219200" cy="464789"/>
          </a:xfrm>
          <a:prstGeom prst="arc">
            <a:avLst>
              <a:gd name="adj1" fmla="val 10974118"/>
              <a:gd name="adj2" fmla="val 21254362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 w="lg" len="lg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Arc 16"/>
          <p:cNvSpPr/>
          <p:nvPr/>
        </p:nvSpPr>
        <p:spPr bwMode="auto">
          <a:xfrm flipH="1" flipV="1">
            <a:off x="4762500" y="3193998"/>
            <a:ext cx="1371600" cy="449611"/>
          </a:xfrm>
          <a:prstGeom prst="arc">
            <a:avLst>
              <a:gd name="adj1" fmla="val 10974118"/>
              <a:gd name="adj2" fmla="val 21254362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 w="lg" len="lg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Arc 17"/>
          <p:cNvSpPr/>
          <p:nvPr/>
        </p:nvSpPr>
        <p:spPr bwMode="auto">
          <a:xfrm flipH="1" flipV="1">
            <a:off x="2819400" y="3189532"/>
            <a:ext cx="1371600" cy="449611"/>
          </a:xfrm>
          <a:prstGeom prst="arc">
            <a:avLst>
              <a:gd name="adj1" fmla="val 10974118"/>
              <a:gd name="adj2" fmla="val 21254362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 w="lg" len="lg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Arc 18"/>
          <p:cNvSpPr/>
          <p:nvPr/>
        </p:nvSpPr>
        <p:spPr bwMode="auto">
          <a:xfrm flipH="1" flipV="1">
            <a:off x="1143000" y="3134317"/>
            <a:ext cx="1371600" cy="449611"/>
          </a:xfrm>
          <a:prstGeom prst="arc">
            <a:avLst>
              <a:gd name="adj1" fmla="val 10974118"/>
              <a:gd name="adj2" fmla="val 21254362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 w="lg" len="lg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53000" y="3214596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0.99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124200" y="3186021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0.20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447800" y="315979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0.10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81000" y="3234137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$1.29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88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Mark L. Hornick</a:t>
            </a:r>
          </a:p>
          <a:p>
            <a:pPr>
              <a:defRPr/>
            </a:pPr>
            <a:r>
              <a:rPr lang="en-US" altLang="en-US" dirty="0" smtClean="0"/>
              <a:t>Wikipedia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pic>
        <p:nvPicPr>
          <p:cNvPr id="8194" name="Picture 2" descr="400px-Decorator_UML_class_diagram.svg.png (400×317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828800"/>
            <a:ext cx="5288328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77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Byte Input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362200"/>
            <a:ext cx="8413173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402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 3: Bikes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pic>
        <p:nvPicPr>
          <p:cNvPr id="7170" name="Picture 2" descr="decorator11.png (683×577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447800"/>
            <a:ext cx="5562600" cy="4699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054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799d77da-821c-4079-946b-98b0bc486537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36081</TotalTime>
  <Words>389</Words>
  <Application>Microsoft Office PowerPoint</Application>
  <PresentationFormat>On-screen Show (4:3)</PresentationFormat>
  <Paragraphs>131</Paragraphs>
  <Slides>13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Tahoma</vt:lpstr>
      <vt:lpstr>Times New Roman</vt:lpstr>
      <vt:lpstr>Wingdings</vt:lpstr>
      <vt:lpstr>2_Network</vt:lpstr>
      <vt:lpstr>Week 4, Day 3: Observer</vt:lpstr>
      <vt:lpstr>Coffee Inheritance Model Design Review</vt:lpstr>
      <vt:lpstr>Time for Coffee 2.0</vt:lpstr>
      <vt:lpstr>One approach: Inheritance</vt:lpstr>
      <vt:lpstr>Cleaned up with decorator pattern</vt:lpstr>
      <vt:lpstr>Cost of DarkRoast with Whip and Mocha</vt:lpstr>
      <vt:lpstr>General Pattern</vt:lpstr>
      <vt:lpstr>Example 2: Byte Input Streams</vt:lpstr>
      <vt:lpstr>Ex 3: Bikes</vt:lpstr>
      <vt:lpstr>Ex 4: Employees</vt:lpstr>
      <vt:lpstr>Design Principles</vt:lpstr>
      <vt:lpstr>Downsides</vt:lpstr>
      <vt:lpstr>PowerPoint Presentation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Yoder, Dr. Josiah</cp:lastModifiedBy>
  <cp:revision>1023</cp:revision>
  <cp:lastPrinted>2017-01-05T20:54:32Z</cp:lastPrinted>
  <dcterms:created xsi:type="dcterms:W3CDTF">1999-09-06T21:32:20Z</dcterms:created>
  <dcterms:modified xsi:type="dcterms:W3CDTF">2017-01-13T14:29:39Z</dcterms:modified>
</cp:coreProperties>
</file>