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3"/>
  </p:notesMasterIdLst>
  <p:sldIdLst>
    <p:sldId id="256" r:id="rId2"/>
    <p:sldId id="276" r:id="rId3"/>
    <p:sldId id="288" r:id="rId4"/>
    <p:sldId id="298" r:id="rId5"/>
    <p:sldId id="299" r:id="rId6"/>
    <p:sldId id="300" r:id="rId7"/>
    <p:sldId id="301" r:id="rId8"/>
    <p:sldId id="289" r:id="rId9"/>
    <p:sldId id="290" r:id="rId10"/>
    <p:sldId id="281" r:id="rId11"/>
    <p:sldId id="262" r:id="rId12"/>
    <p:sldId id="291" r:id="rId13"/>
    <p:sldId id="263" r:id="rId14"/>
    <p:sldId id="292" r:id="rId15"/>
    <p:sldId id="293" r:id="rId16"/>
    <p:sldId id="294" r:id="rId17"/>
    <p:sldId id="295" r:id="rId18"/>
    <p:sldId id="297" r:id="rId19"/>
    <p:sldId id="296" r:id="rId20"/>
    <p:sldId id="259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4" autoAdjust="0"/>
    <p:restoredTop sz="87801" autoAdjust="0"/>
  </p:normalViewPr>
  <p:slideViewPr>
    <p:cSldViewPr snapToGrid="0">
      <p:cViewPr varScale="1">
        <p:scale>
          <a:sx n="73" d="100"/>
          <a:sy n="73" d="100"/>
        </p:scale>
        <p:origin x="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/>
            <a:t>Design?</a:t>
          </a:r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39D51713-4B87-6646-BC05-1505F2DCC955}" type="presOf" srcId="{D331D9D7-DF80-4D40-A426-B04DDAC44013}" destId="{3143A292-D341-4241-A261-AC139AE010FC}" srcOrd="0" destOrd="0" presId="urn:microsoft.com/office/officeart/2005/8/layout/funnel1"/>
    <dgm:cxn modelId="{7499831D-29EF-2841-962C-DE18746F5E69}" type="presOf" srcId="{9B40F4C8-3441-284F-A62C-E81343074255}" destId="{FCB94024-12B2-C74E-A88B-0D8BC2436CF4}" srcOrd="0" destOrd="0" presId="urn:microsoft.com/office/officeart/2005/8/layout/funnel1"/>
    <dgm:cxn modelId="{CDC2F14F-C176-824B-914E-6B9D14C7D75E}" type="presOf" srcId="{8240430B-B4BB-CD4C-8BAB-D4971B1BD517}" destId="{0E3C0F79-A08B-074F-9EB1-20ED12DE2166}" srcOrd="0" destOrd="0" presId="urn:microsoft.com/office/officeart/2005/8/layout/funnel1"/>
    <dgm:cxn modelId="{FD272C70-7A06-A143-AB7C-28ADBC0C30E4}" type="presOf" srcId="{A1C43533-96B9-5D49-86E6-B7A2595DA654}" destId="{51838383-5F2C-614D-85E3-0B35A21F628F}" srcOrd="0" destOrd="0" presId="urn:microsoft.com/office/officeart/2005/8/layout/funnel1"/>
    <dgm:cxn modelId="{F11B8286-CD1A-8046-A16D-53B311A4823E}" type="presOf" srcId="{9D25BCC4-1DC9-0D45-AB44-32314493B05F}" destId="{822132B0-1A48-5F47-B8C7-6964247C350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0FE55A30-86FD-904C-858B-8C060134524A}" type="presParOf" srcId="{3143A292-D341-4241-A261-AC139AE010FC}" destId="{65730694-F5A4-7040-81CE-2C8725DD501C}" srcOrd="0" destOrd="0" presId="urn:microsoft.com/office/officeart/2005/8/layout/funnel1"/>
    <dgm:cxn modelId="{8E59D384-30DC-8F4D-8B15-0FA90BD3F367}" type="presParOf" srcId="{3143A292-D341-4241-A261-AC139AE010FC}" destId="{CF6E2FDC-71DA-4E46-B773-E85B3FD8E9D2}" srcOrd="1" destOrd="0" presId="urn:microsoft.com/office/officeart/2005/8/layout/funnel1"/>
    <dgm:cxn modelId="{92EE49EB-C904-0F4A-9BF9-AA574D8D17DB}" type="presParOf" srcId="{3143A292-D341-4241-A261-AC139AE010FC}" destId="{FCB94024-12B2-C74E-A88B-0D8BC2436CF4}" srcOrd="2" destOrd="0" presId="urn:microsoft.com/office/officeart/2005/8/layout/funnel1"/>
    <dgm:cxn modelId="{136E4315-B851-A74B-9928-C0F452F8C366}" type="presParOf" srcId="{3143A292-D341-4241-A261-AC139AE010FC}" destId="{51838383-5F2C-614D-85E3-0B35A21F628F}" srcOrd="3" destOrd="0" presId="urn:microsoft.com/office/officeart/2005/8/layout/funnel1"/>
    <dgm:cxn modelId="{3E4CE988-EADB-C340-ADCB-7B3F23768C94}" type="presParOf" srcId="{3143A292-D341-4241-A261-AC139AE010FC}" destId="{822132B0-1A48-5F47-B8C7-6964247C350C}" srcOrd="4" destOrd="0" presId="urn:microsoft.com/office/officeart/2005/8/layout/funnel1"/>
    <dgm:cxn modelId="{29A8B988-9851-4F4C-B061-F95C17E402FC}" type="presParOf" srcId="{3143A292-D341-4241-A261-AC139AE010FC}" destId="{0E3C0F79-A08B-074F-9EB1-20ED12DE2166}" srcOrd="5" destOrd="0" presId="urn:microsoft.com/office/officeart/2005/8/layout/funnel1"/>
    <dgm:cxn modelId="{64EFA2FC-0EEF-BB4D-A5BF-9FA162197581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A49C6F46-FDC8-C54F-ACCB-0105059CFF9F}" type="presOf" srcId="{D331D9D7-DF80-4D40-A426-B04DDAC44013}" destId="{3143A292-D341-4241-A261-AC139AE010FC}" srcOrd="0" destOrd="0" presId="urn:microsoft.com/office/officeart/2005/8/layout/funnel1"/>
    <dgm:cxn modelId="{ADAE2C47-C5B6-EC42-9360-66E99642846B}" type="presOf" srcId="{A1C43533-96B9-5D49-86E6-B7A2595DA654}" destId="{51838383-5F2C-614D-85E3-0B35A21F628F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590636B7-4E4D-5D49-9954-712EEB67E9A8}" type="presOf" srcId="{9B40F4C8-3441-284F-A62C-E81343074255}" destId="{FCB94024-12B2-C74E-A88B-0D8BC2436CF4}" srcOrd="0" destOrd="0" presId="urn:microsoft.com/office/officeart/2005/8/layout/funnel1"/>
    <dgm:cxn modelId="{6B90B0BF-ACF5-0844-90B8-FC6E8EF6A48B}" type="presOf" srcId="{8240430B-B4BB-CD4C-8BAB-D4971B1BD517}" destId="{0E3C0F79-A08B-074F-9EB1-20ED12DE2166}" srcOrd="0" destOrd="0" presId="urn:microsoft.com/office/officeart/2005/8/layout/funnel1"/>
    <dgm:cxn modelId="{80E43AC2-371B-0B43-BEDB-0155D0C97FA8}" type="presOf" srcId="{9D25BCC4-1DC9-0D45-AB44-32314493B05F}" destId="{822132B0-1A48-5F47-B8C7-6964247C350C}" srcOrd="0" destOrd="0" presId="urn:microsoft.com/office/officeart/2005/8/layout/funnel1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57750DB-3CB0-F242-B594-4820EE094D4C}" type="presParOf" srcId="{3143A292-D341-4241-A261-AC139AE010FC}" destId="{65730694-F5A4-7040-81CE-2C8725DD501C}" srcOrd="0" destOrd="0" presId="urn:microsoft.com/office/officeart/2005/8/layout/funnel1"/>
    <dgm:cxn modelId="{3B98AD86-CCF7-CA49-BA53-433F7E5D1D15}" type="presParOf" srcId="{3143A292-D341-4241-A261-AC139AE010FC}" destId="{CF6E2FDC-71DA-4E46-B773-E85B3FD8E9D2}" srcOrd="1" destOrd="0" presId="urn:microsoft.com/office/officeart/2005/8/layout/funnel1"/>
    <dgm:cxn modelId="{E0FA9191-6B96-0649-A1B9-D292A794687C}" type="presParOf" srcId="{3143A292-D341-4241-A261-AC139AE010FC}" destId="{FCB94024-12B2-C74E-A88B-0D8BC2436CF4}" srcOrd="2" destOrd="0" presId="urn:microsoft.com/office/officeart/2005/8/layout/funnel1"/>
    <dgm:cxn modelId="{8516B7C4-B914-3247-BCA0-8FC0CC4AE0F4}" type="presParOf" srcId="{3143A292-D341-4241-A261-AC139AE010FC}" destId="{51838383-5F2C-614D-85E3-0B35A21F628F}" srcOrd="3" destOrd="0" presId="urn:microsoft.com/office/officeart/2005/8/layout/funnel1"/>
    <dgm:cxn modelId="{D84D6764-1817-A84E-851C-6581A49C60BD}" type="presParOf" srcId="{3143A292-D341-4241-A261-AC139AE010FC}" destId="{822132B0-1A48-5F47-B8C7-6964247C350C}" srcOrd="4" destOrd="0" presId="urn:microsoft.com/office/officeart/2005/8/layout/funnel1"/>
    <dgm:cxn modelId="{C5F64CA7-8AC1-6E4F-821B-30304E7FE15A}" type="presParOf" srcId="{3143A292-D341-4241-A261-AC139AE010FC}" destId="{0E3C0F79-A08B-074F-9EB1-20ED12DE2166}" srcOrd="5" destOrd="0" presId="urn:microsoft.com/office/officeart/2005/8/layout/funnel1"/>
    <dgm:cxn modelId="{F3A01103-52B7-0943-AFB9-CD71759E9713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24518029-150A-E740-B03B-D13F1264C3D5}" type="presOf" srcId="{D331D9D7-DF80-4D40-A426-B04DDAC44013}" destId="{3143A292-D341-4241-A261-AC139AE010FC}" srcOrd="0" destOrd="0" presId="urn:microsoft.com/office/officeart/2005/8/layout/funnel1"/>
    <dgm:cxn modelId="{6186B443-B6DF-7448-9D3B-7A16B0C51AF8}" type="presOf" srcId="{9D25BCC4-1DC9-0D45-AB44-32314493B05F}" destId="{822132B0-1A48-5F47-B8C7-6964247C350C}" srcOrd="0" destOrd="0" presId="urn:microsoft.com/office/officeart/2005/8/layout/funnel1"/>
    <dgm:cxn modelId="{414D9444-5E7F-B54E-A39B-731C96BC7C23}" type="presOf" srcId="{A1C43533-96B9-5D49-86E6-B7A2595DA654}" destId="{51838383-5F2C-614D-85E3-0B35A21F628F}" srcOrd="0" destOrd="0" presId="urn:microsoft.com/office/officeart/2005/8/layout/funnel1"/>
    <dgm:cxn modelId="{1A54EE47-E5E4-E14D-88CE-EE4615E3B5D4}" type="presOf" srcId="{8240430B-B4BB-CD4C-8BAB-D4971B1BD517}" destId="{0E3C0F79-A08B-074F-9EB1-20ED12DE2166}" srcOrd="0" destOrd="0" presId="urn:microsoft.com/office/officeart/2005/8/layout/funnel1"/>
    <dgm:cxn modelId="{2AA2AD4B-DB8A-2D49-86FA-F2661A111491}" type="presOf" srcId="{9B40F4C8-3441-284F-A62C-E81343074255}" destId="{FCB94024-12B2-C74E-A88B-0D8BC2436CF4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B0D9870-171A-CF4E-AB70-33729F2ED6A9}" type="presParOf" srcId="{3143A292-D341-4241-A261-AC139AE010FC}" destId="{65730694-F5A4-7040-81CE-2C8725DD501C}" srcOrd="0" destOrd="0" presId="urn:microsoft.com/office/officeart/2005/8/layout/funnel1"/>
    <dgm:cxn modelId="{554B8E84-64AA-FC4D-A470-AF4DD31DD71E}" type="presParOf" srcId="{3143A292-D341-4241-A261-AC139AE010FC}" destId="{CF6E2FDC-71DA-4E46-B773-E85B3FD8E9D2}" srcOrd="1" destOrd="0" presId="urn:microsoft.com/office/officeart/2005/8/layout/funnel1"/>
    <dgm:cxn modelId="{2DC1D07A-5C4C-A64E-88AB-48791E75D372}" type="presParOf" srcId="{3143A292-D341-4241-A261-AC139AE010FC}" destId="{FCB94024-12B2-C74E-A88B-0D8BC2436CF4}" srcOrd="2" destOrd="0" presId="urn:microsoft.com/office/officeart/2005/8/layout/funnel1"/>
    <dgm:cxn modelId="{2CA1EC73-3E1A-574E-B121-D4DC62F57399}" type="presParOf" srcId="{3143A292-D341-4241-A261-AC139AE010FC}" destId="{51838383-5F2C-614D-85E3-0B35A21F628F}" srcOrd="3" destOrd="0" presId="urn:microsoft.com/office/officeart/2005/8/layout/funnel1"/>
    <dgm:cxn modelId="{082F9E0C-FCF2-6447-9C81-02C707CEDCE2}" type="presParOf" srcId="{3143A292-D341-4241-A261-AC139AE010FC}" destId="{822132B0-1A48-5F47-B8C7-6964247C350C}" srcOrd="4" destOrd="0" presId="urn:microsoft.com/office/officeart/2005/8/layout/funnel1"/>
    <dgm:cxn modelId="{B8D4B236-187C-C44E-8D63-21640B3C8FFC}" type="presParOf" srcId="{3143A292-D341-4241-A261-AC139AE010FC}" destId="{0E3C0F79-A08B-074F-9EB1-20ED12DE2166}" srcOrd="5" destOrd="0" presId="urn:microsoft.com/office/officeart/2005/8/layout/funnel1"/>
    <dgm:cxn modelId="{629F7BBE-41F9-1047-856B-FA6C9E482BAE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Design?</a:t>
          </a:r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45373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SE3821: Fall of Junior year in 3.3 curriculum.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reuse full sets of requirements; it’s only effective when the problems are very similar. For example, the basic requirements for car door locks are independent of whether you have a key fob or enter a pin on the door. (Ask students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features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are common.)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52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76498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1177925"/>
            <a:ext cx="5649912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https://www.blueletterbible.org/nkjv/psa/147/10/s_625011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D9863CD-0A67-4F48-B5BB-9616DC8F127C}" type="datetime3">
              <a:rPr lang="en-US" smtClean="0"/>
              <a:t>27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9074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25334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135801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e2811/syllabu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yoder/se281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letterbible.org/niv/mat/7/13/s_9360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1. Where to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1635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Josiah Yoder</a:t>
            </a:r>
          </a:p>
          <a:p>
            <a:r>
              <a:rPr lang="en-US" sz="2600" dirty="0"/>
              <a:t>(Throughout this course, many slides originally by </a:t>
            </a:r>
            <a:br>
              <a:rPr lang="en-US" sz="2600" dirty="0"/>
            </a:br>
            <a:r>
              <a:rPr lang="en-US" sz="2600" dirty="0"/>
              <a:t>Dr. Hasker, Dr. Hornick, and Dr. Urbain)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2608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How to get from Milwaukee to Chicago?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Identify at least four methods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are common elements?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can differ?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do we compare them?</a:t>
            </a:r>
          </a:p>
          <a:p>
            <a:r>
              <a:rPr lang="en-US" sz="3200" dirty="0">
                <a:solidFill>
                  <a:schemeClr val="tx1"/>
                </a:solidFill>
              </a:rPr>
              <a:t>Are these algorithms?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Algorithm: sequence of steps to be followed to calculate a result</a:t>
            </a:r>
          </a:p>
        </p:txBody>
      </p:sp>
    </p:spTree>
    <p:extLst>
      <p:ext uri="{BB962C8B-B14F-4D97-AF65-F5344CB8AC3E}">
        <p14:creationId xmlns:p14="http://schemas.microsoft.com/office/powerpoint/2010/main" val="4745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58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Waist-high shelves around at least part of main rooms in which people live &amp; work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They should be long, 22-40 cm deep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Shelves or cupboard underneath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Interrupt shelf for seats, windows, doors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9" y="4866975"/>
            <a:ext cx="2786062" cy="17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759" y="2007955"/>
            <a:ext cx="9231522" cy="4406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Note features:</a:t>
            </a:r>
          </a:p>
          <a:p>
            <a:pPr lvl="1"/>
            <a:r>
              <a:rPr lang="en-US" altLang="en-US" sz="2800" dirty="0"/>
              <a:t>Shelf color, material not important to the structure</a:t>
            </a:r>
          </a:p>
          <a:p>
            <a:pPr lvl="1"/>
            <a:r>
              <a:rPr lang="en-US" altLang="en-US" sz="2800" dirty="0"/>
              <a:t>Not an algorithm/not blueprints</a:t>
            </a:r>
          </a:p>
          <a:p>
            <a:pPr lvl="1"/>
            <a:r>
              <a:rPr lang="en-US" altLang="en-US" sz="2800" dirty="0"/>
              <a:t>Architectural design pattern</a:t>
            </a:r>
          </a:p>
          <a:p>
            <a:r>
              <a:rPr lang="en-US" altLang="en-US" sz="3200" dirty="0"/>
              <a:t>Are there times when the pattern is a poor choice?</a:t>
            </a:r>
          </a:p>
          <a:p>
            <a:r>
              <a:rPr lang="en-US" altLang="en-US" sz="3200" dirty="0"/>
              <a:t>Each pattern:</a:t>
            </a:r>
          </a:p>
          <a:p>
            <a:pPr lvl="1"/>
            <a:r>
              <a:rPr lang="en-US" altLang="en-US" sz="2800" dirty="0"/>
              <a:t>Solves a recurring problem</a:t>
            </a:r>
          </a:p>
          <a:p>
            <a:pPr lvl="1"/>
            <a:r>
              <a:rPr lang="en-US" altLang="en-US" sz="2800" dirty="0"/>
              <a:t>Tradeoffs: advantages, disadvantages to applying</a:t>
            </a:r>
          </a:p>
        </p:txBody>
      </p:sp>
    </p:spTree>
    <p:extLst>
      <p:ext uri="{BB962C8B-B14F-4D97-AF65-F5344CB8AC3E}">
        <p14:creationId xmlns:p14="http://schemas.microsoft.com/office/powerpoint/2010/main" val="157857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54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0"/>
            <a:ext cx="4324350" cy="3672682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</p:txBody>
      </p:sp>
    </p:spTree>
    <p:extLst>
      <p:ext uri="{BB962C8B-B14F-4D97-AF65-F5344CB8AC3E}">
        <p14:creationId xmlns:p14="http://schemas.microsoft.com/office/powerpoint/2010/main" val="206471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1"/>
            <a:ext cx="4324350" cy="48728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If statement: allows stereo without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Problem: will need to check every use</a:t>
            </a:r>
          </a:p>
          <a:p>
            <a:r>
              <a:rPr lang="en-US" dirty="0">
                <a:solidFill>
                  <a:schemeClr val="accent5"/>
                </a:solidFill>
              </a:rPr>
              <a:t>Violates an OO principle: </a:t>
            </a:r>
            <a:r>
              <a:rPr lang="en-US" i="1" dirty="0">
                <a:solidFill>
                  <a:schemeClr val="accent5"/>
                </a:solidFill>
              </a:rPr>
              <a:t>don’t repeat yourself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Why is repetition a problem?</a:t>
            </a: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How can we remove it?</a:t>
            </a:r>
          </a:p>
          <a:p>
            <a:endParaRPr lang="en-US" i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443" y="169339"/>
            <a:ext cx="8005010" cy="10688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Solution: </a:t>
            </a:r>
            <a:r>
              <a:rPr lang="en-US" sz="4000">
                <a:solidFill>
                  <a:schemeClr val="accent2">
                    <a:lumMod val="40000"/>
                    <a:lumOff val="60000"/>
                  </a:schemeClr>
                </a:solidFill>
              </a:rPr>
              <a:t>create “do nothing”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classes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392" y="1295654"/>
            <a:ext cx="57112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Equalizer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final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MAX_CHANNEL = 6;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Level[] channels =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new Level[MAX_CHANNEL];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Equalizer()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channels[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7526" y="1891956"/>
            <a:ext cx="480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adjust(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value)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54265" y="3561347"/>
            <a:ext cx="4427621" cy="280736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NullEqualizerObject</a:t>
            </a:r>
            <a:r>
              <a:rPr lang="en-US" dirty="0">
                <a:solidFill>
                  <a:schemeClr val="accent5"/>
                </a:solidFill>
              </a:rPr>
              <a:t>: returned channel does nothing on </a:t>
            </a:r>
            <a:r>
              <a:rPr lang="en-US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adjust</a:t>
            </a:r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336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589" y="1357480"/>
            <a:ext cx="4263189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Removing the `if’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81" y="390631"/>
            <a:ext cx="7636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339" y="5563488"/>
            <a:ext cx="763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(new Volume(),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new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947" y="5809709"/>
            <a:ext cx="339387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Stereo without equalizer:</a:t>
            </a:r>
          </a:p>
        </p:txBody>
      </p:sp>
    </p:spTree>
    <p:extLst>
      <p:ext uri="{BB962C8B-B14F-4D97-AF65-F5344CB8AC3E}">
        <p14:creationId xmlns:p14="http://schemas.microsoft.com/office/powerpoint/2010/main" val="35665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4"/>
            <a:ext cx="6893700" cy="4887996"/>
          </a:xfrm>
        </p:spPr>
        <p:txBody>
          <a:bodyPr/>
          <a:lstStyle/>
          <a:p>
            <a:r>
              <a:rPr lang="en-US" dirty="0"/>
              <a:t>Create a class that mirrors another</a:t>
            </a:r>
          </a:p>
          <a:p>
            <a:pPr lvl="1"/>
            <a:r>
              <a:rPr lang="en-US" dirty="0"/>
              <a:t>Each operation “does nothing”</a:t>
            </a:r>
          </a:p>
          <a:p>
            <a:pPr lvl="1"/>
            <a:r>
              <a:rPr lang="en-US" dirty="0"/>
              <a:t>Value returning operations: return something reasonable</a:t>
            </a:r>
          </a:p>
          <a:p>
            <a:pPr lvl="1"/>
            <a:r>
              <a:rPr lang="en-US" dirty="0"/>
              <a:t>Use this class wherever might have a check for null</a:t>
            </a:r>
          </a:p>
          <a:p>
            <a:r>
              <a:rPr lang="en-US" dirty="0"/>
              <a:t>Advantage: avoid lots of “if ( x != null )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r>
              <a:rPr lang="en-US" dirty="0"/>
              <a:t>Disadvantage: more classes to write</a:t>
            </a:r>
          </a:p>
          <a:p>
            <a:pPr lvl="1"/>
            <a:r>
              <a:rPr lang="en-US" dirty="0"/>
              <a:t>Clearly a bad idea in this case!</a:t>
            </a:r>
          </a:p>
          <a:p>
            <a:pPr lvl="1"/>
            <a:r>
              <a:rPr lang="en-US" dirty="0"/>
              <a:t>Possibly useful for full Stereo</a:t>
            </a:r>
          </a:p>
          <a:p>
            <a:r>
              <a:rPr lang="en-US" dirty="0"/>
              <a:t>Also: may delay raising an error: </a:t>
            </a:r>
            <a:r>
              <a:rPr lang="en-US" i="1" dirty="0"/>
              <a:t>fail fast!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310" y="2210635"/>
            <a:ext cx="4552233" cy="35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340115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49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SE-2811</a:t>
            </a:r>
            <a:br>
              <a:rPr lang="en-US" altLang="en-US" dirty="0"/>
            </a:br>
            <a:r>
              <a:rPr lang="en-US" altLang="en-US" dirty="0"/>
              <a:t>Software Component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See syllabus at </a:t>
            </a:r>
            <a:r>
              <a:rPr lang="en-US" altLang="en-US" dirty="0">
                <a:hlinkClick r:id="rId3"/>
              </a:rPr>
              <a:t>https://faculty-web.msoe.edu/hasker/se2811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86" y="2641848"/>
            <a:ext cx="2380414" cy="3757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80" y="2734507"/>
            <a:ext cx="2730750" cy="3559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076" y="4001294"/>
            <a:ext cx="2327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Required: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5938" y="4001294"/>
            <a:ext cx="2279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Optional:</a:t>
            </a:r>
          </a:p>
        </p:txBody>
      </p:sp>
    </p:spTree>
    <p:extLst>
      <p:ext uri="{BB962C8B-B14F-4D97-AF65-F5344CB8AC3E}">
        <p14:creationId xmlns:p14="http://schemas.microsoft.com/office/powerpoint/2010/main" val="144488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patterns: capturing frequent design solutions</a:t>
            </a:r>
          </a:p>
          <a:p>
            <a:pPr lvl="1"/>
            <a:r>
              <a:rPr lang="en-US" dirty="0"/>
              <a:t>Reusing designs in addition to requirements, algorithms</a:t>
            </a:r>
          </a:p>
          <a:p>
            <a:r>
              <a:rPr lang="en-US" dirty="0"/>
              <a:t>Null Object Pattern: avoiding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if ( x == null )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through “do nothing” classes</a:t>
            </a:r>
          </a:p>
          <a:p>
            <a:r>
              <a:rPr lang="en-US" dirty="0"/>
              <a:t>Next</a:t>
            </a:r>
            <a:r>
              <a:rPr lang="en-US"/>
              <a:t>: Adapter </a:t>
            </a:r>
            <a:r>
              <a:rPr lang="en-US" dirty="0"/>
              <a:t>Pattern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5316243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90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5C1A-FDED-498A-9912-0D503DBD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70FA6-B1FD-4914-AA0C-CA22EFD3C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Safety Review</a:t>
            </a:r>
          </a:p>
          <a:p>
            <a:r>
              <a:rPr lang="en-US" sz="3200" dirty="0"/>
              <a:t>Review </a:t>
            </a:r>
            <a:r>
              <a:rPr lang="en-US" sz="3200" dirty="0">
                <a:hlinkClick r:id="rId2"/>
              </a:rPr>
              <a:t>Syllabus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365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B1C8-5806-4501-BF71-511AB5FB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312D-9DE5-41FC-8FB1-F340ED022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"Enter through the narrow gate. </a:t>
            </a:r>
            <a:br>
              <a:rPr lang="en-US" sz="4200" dirty="0"/>
            </a:br>
            <a:r>
              <a:rPr lang="en-US" sz="4200" dirty="0"/>
              <a:t>	For wide is the gate and broad is the road </a:t>
            </a:r>
            <a:br>
              <a:rPr lang="en-US" sz="4200" dirty="0"/>
            </a:br>
            <a:r>
              <a:rPr lang="en-US" sz="4200" dirty="0"/>
              <a:t>	that leads to destruction, </a:t>
            </a:r>
            <a:br>
              <a:rPr lang="en-US" sz="4200" dirty="0"/>
            </a:br>
            <a:r>
              <a:rPr lang="en-US" sz="4200" dirty="0"/>
              <a:t>		and many enter through it. </a:t>
            </a:r>
            <a:br>
              <a:rPr lang="en-US" sz="4200" dirty="0"/>
            </a:br>
            <a:r>
              <a:rPr lang="en-US" sz="4200" dirty="0"/>
              <a:t>But small is the gate and narrow the road </a:t>
            </a:r>
            <a:br>
              <a:rPr lang="en-US" sz="4200" dirty="0"/>
            </a:br>
            <a:r>
              <a:rPr lang="en-US" sz="4200" dirty="0"/>
              <a:t>	that leads to life, </a:t>
            </a:r>
            <a:br>
              <a:rPr lang="en-US" sz="4200" dirty="0"/>
            </a:br>
            <a:r>
              <a:rPr lang="en-US" sz="4200" dirty="0"/>
              <a:t>		and only a few find it." - </a:t>
            </a:r>
            <a:r>
              <a:rPr lang="en-US" sz="4200" dirty="0">
                <a:hlinkClick r:id="rId2"/>
              </a:rPr>
              <a:t>Jesus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4072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406" y="1800498"/>
            <a:ext cx="8229600" cy="5445125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/>
              <a:t>He does not delight </a:t>
            </a:r>
          </a:p>
          <a:p>
            <a:pPr marL="0" indent="0">
              <a:buNone/>
            </a:pPr>
            <a:r>
              <a:rPr lang="en-US" sz="3800" dirty="0"/>
              <a:t>	in the strength of the horse; </a:t>
            </a:r>
          </a:p>
          <a:p>
            <a:pPr marL="0" indent="0">
              <a:buNone/>
            </a:pPr>
            <a:r>
              <a:rPr lang="en-US" sz="3800" dirty="0"/>
              <a:t>He takes no pleasure </a:t>
            </a:r>
          </a:p>
          <a:p>
            <a:pPr marL="0" indent="0">
              <a:buNone/>
            </a:pPr>
            <a:r>
              <a:rPr lang="en-US" sz="3800" dirty="0"/>
              <a:t>	in the legs of a man. </a:t>
            </a:r>
          </a:p>
          <a:p>
            <a:pPr marL="0" indent="0">
              <a:buNone/>
            </a:pPr>
            <a:r>
              <a:rPr lang="en-US" sz="3800" dirty="0"/>
              <a:t>The LORD takes pleasure </a:t>
            </a:r>
          </a:p>
          <a:p>
            <a:pPr marL="0" indent="0">
              <a:buNone/>
            </a:pPr>
            <a:r>
              <a:rPr lang="en-US" sz="3800" dirty="0"/>
              <a:t>	in those who fear Him, </a:t>
            </a:r>
          </a:p>
          <a:p>
            <a:pPr marL="0" indent="0">
              <a:buNone/>
            </a:pPr>
            <a:r>
              <a:rPr lang="en-US" sz="3800" dirty="0"/>
              <a:t>	In those who hope in His mercy. </a:t>
            </a:r>
          </a:p>
          <a:p>
            <a:pPr marL="0" indent="0">
              <a:buNone/>
            </a:pPr>
            <a:r>
              <a:rPr lang="en-US" dirty="0"/>
              <a:t>				                     - Psalm 147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810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538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477000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477000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3925" y="5385694"/>
            <a:ext cx="73266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Design pattern</a:t>
            </a:r>
            <a:r>
              <a:rPr lang="en-US" sz="2800" dirty="0"/>
              <a:t>: </a:t>
            </a:r>
            <a:r>
              <a:rPr lang="en-US" altLang="en-US" sz="2800" dirty="0"/>
              <a:t>general, reusable solution to a commonly occurring problem in </a:t>
            </a:r>
            <a:r>
              <a:rPr lang="en-US" altLang="en-US" sz="2800" i="1" dirty="0"/>
              <a:t>software des</a:t>
            </a:r>
            <a:r>
              <a:rPr lang="en-US" altLang="en-US" sz="2800" dirty="0"/>
              <a:t>ign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30673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9272</TotalTime>
  <Words>850</Words>
  <Application>Microsoft Office PowerPoint</Application>
  <PresentationFormat>Widescreen</PresentationFormat>
  <Paragraphs>267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Consolas</vt:lpstr>
      <vt:lpstr>Corbel</vt:lpstr>
      <vt:lpstr>Mangal</vt:lpstr>
      <vt:lpstr>Times New Roman</vt:lpstr>
      <vt:lpstr>Depth</vt:lpstr>
      <vt:lpstr> 1. Where to start</vt:lpstr>
      <vt:lpstr>SE 2811: Software Component Design</vt:lpstr>
      <vt:lpstr>SE 2811: Software Component Design</vt:lpstr>
      <vt:lpstr>Administrative Break</vt:lpstr>
      <vt:lpstr>Personal Note</vt:lpstr>
      <vt:lpstr>Personal Note</vt:lpstr>
      <vt:lpstr>SE 2811: Software Component Design</vt:lpstr>
      <vt:lpstr>SE 2811: Software Component Design</vt:lpstr>
      <vt:lpstr>SE 2811: Software Component Design</vt:lpstr>
      <vt:lpstr>A real-life example</vt:lpstr>
      <vt:lpstr>Example #2</vt:lpstr>
      <vt:lpstr>Example #2</vt:lpstr>
      <vt:lpstr>Example #2</vt:lpstr>
      <vt:lpstr>Software example</vt:lpstr>
      <vt:lpstr>Software example</vt:lpstr>
      <vt:lpstr>Software example</vt:lpstr>
      <vt:lpstr>Solution: create “do nothing” classes</vt:lpstr>
      <vt:lpstr>Removing the `if’</vt:lpstr>
      <vt:lpstr>Null Object Pattern</vt:lpstr>
      <vt:lpstr>SE-2811 Software Component Design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Josiah Yoder</cp:lastModifiedBy>
  <cp:revision>172</cp:revision>
  <dcterms:created xsi:type="dcterms:W3CDTF">2014-08-01T20:24:53Z</dcterms:created>
  <dcterms:modified xsi:type="dcterms:W3CDTF">2017-11-27T14:54:56Z</dcterms:modified>
</cp:coreProperties>
</file>