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7" r:id="rId9"/>
    <p:sldId id="269" r:id="rId10"/>
    <p:sldId id="270" r:id="rId11"/>
    <p:sldId id="278" r:id="rId12"/>
    <p:sldId id="279" r:id="rId13"/>
    <p:sldId id="280" r:id="rId14"/>
    <p:sldId id="289" r:id="rId15"/>
    <p:sldId id="281" r:id="rId16"/>
    <p:sldId id="282" r:id="rId17"/>
    <p:sldId id="283" r:id="rId18"/>
    <p:sldId id="284" r:id="rId19"/>
    <p:sldId id="285" r:id="rId20"/>
    <p:sldId id="288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5" autoAdjust="0"/>
    <p:restoredTop sz="84864" autoAdjust="0"/>
  </p:normalViewPr>
  <p:slideViewPr>
    <p:cSldViewPr snapToGrid="0">
      <p:cViewPr varScale="1">
        <p:scale>
          <a:sx n="61" d="100"/>
          <a:sy n="61" d="100"/>
        </p:scale>
        <p:origin x="9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Acknowledgement: Slides originally by Dr.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in SE 2030: write use cases, develop classes from those </a:t>
            </a:r>
            <a:r>
              <a:rPr lang="mr-IN" dirty="0"/>
              <a:t>–</a:t>
            </a:r>
            <a:r>
              <a:rPr lang="en-US" dirty="0"/>
              <a:t> some students will know</a:t>
            </a:r>
            <a:r>
              <a:rPr lang="en-US" baseline="0" dirty="0"/>
              <a:t> about noun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1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prefer domain classes?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where it’s 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in SE 2030: write use cases, develop classes from those </a:t>
            </a:r>
            <a:r>
              <a:rPr lang="mr-IN" dirty="0"/>
              <a:t>–</a:t>
            </a:r>
            <a:r>
              <a:rPr lang="en-US" dirty="0"/>
              <a:t> some students will know</a:t>
            </a:r>
            <a:r>
              <a:rPr lang="en-US" baseline="0" dirty="0"/>
              <a:t> about noun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01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Ensure discuss:</a:t>
            </a:r>
            <a:r>
              <a:rPr lang="en-US" baseline="0" dirty="0"/>
              <a:t> ways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3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</a:t>
            </a:r>
            <a:r>
              <a:rPr lang="en-US" baseline="0" dirty="0"/>
              <a:t> my Unix mindset, I might count milliseconds since Jan. 1, 1970. You might count milliseconds since (or before) your 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13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</a:t>
            </a:r>
            <a:r>
              <a:rPr lang="en-US" baseline="0" dirty="0"/>
              <a:t> my Unix mindset, I might count milliseconds since Jan. 1, 1970. You might count milliseconds since (or before) your 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0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kov_substitution_principl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/>
              <a:t>3. Object-oriented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Yoder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doit</a:t>
            </a:r>
            <a:r>
              <a:rPr lang="en-US" dirty="0"/>
              <a:t>” class: does everything</a:t>
            </a:r>
          </a:p>
          <a:p>
            <a:pPr lvl="1"/>
            <a:r>
              <a:rPr lang="en-US" dirty="0"/>
              <a:t>Generally surrounded by lots of passive objects</a:t>
            </a:r>
          </a:p>
          <a:p>
            <a:pPr lvl="1"/>
            <a:r>
              <a:rPr lang="en-US" dirty="0"/>
              <a:t>VERY low cohesion</a:t>
            </a:r>
          </a:p>
          <a:p>
            <a:r>
              <a:rPr lang="en-US" dirty="0"/>
              <a:t>System class – no need to document main()!</a:t>
            </a:r>
          </a:p>
          <a:p>
            <a:pPr lvl="1"/>
            <a:r>
              <a:rPr lang="en-US" dirty="0"/>
              <a:t>Often becomes a </a:t>
            </a:r>
            <a:r>
              <a:rPr lang="en-US" dirty="0" err="1"/>
              <a:t>doit</a:t>
            </a:r>
            <a:r>
              <a:rPr lang="en-US" dirty="0"/>
              <a:t> class</a:t>
            </a:r>
          </a:p>
          <a:p>
            <a:r>
              <a:rPr lang="en-US" dirty="0"/>
              <a:t>Classes for actions</a:t>
            </a:r>
          </a:p>
          <a:p>
            <a:pPr lvl="1"/>
            <a:r>
              <a:rPr lang="en-US" dirty="0"/>
              <a:t>“parser”, “artificial intelligence”, “list maintainer”</a:t>
            </a:r>
          </a:p>
          <a:p>
            <a:pPr lvl="1"/>
            <a:r>
              <a:rPr lang="en-US" dirty="0"/>
              <a:t>Roll these into domain objects!</a:t>
            </a:r>
          </a:p>
          <a:p>
            <a:pPr lvl="1"/>
            <a:r>
              <a:rPr lang="en-US" dirty="0"/>
              <a:t>Patterns excepted!</a:t>
            </a:r>
          </a:p>
          <a:p>
            <a:r>
              <a:rPr lang="en-US" dirty="0"/>
              <a:t>Poor inheritance</a:t>
            </a:r>
          </a:p>
          <a:p>
            <a:pPr lvl="1"/>
            <a:r>
              <a:rPr lang="en-US" dirty="0"/>
              <a:t>If A extends B, then anywhere a B can appear, so can an A</a:t>
            </a:r>
          </a:p>
          <a:p>
            <a:pPr lvl="1"/>
            <a:r>
              <a:rPr lang="en-US" dirty="0">
                <a:hlinkClick r:id="rId2"/>
              </a:rPr>
              <a:t>Liskov Substitution Principle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see Ch. 5 of </a:t>
            </a:r>
            <a:r>
              <a:rPr lang="en-US" i="1" dirty="0"/>
              <a:t>Software Design Principles</a:t>
            </a:r>
          </a:p>
          <a:p>
            <a:pPr lvl="1"/>
            <a:r>
              <a:rPr lang="en-US" dirty="0"/>
              <a:t>Never violate contracts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design object-oriented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3720"/>
          </a:xfrm>
        </p:spPr>
        <p:txBody>
          <a:bodyPr>
            <a:normAutofit/>
          </a:bodyPr>
          <a:lstStyle/>
          <a:p>
            <a:r>
              <a:rPr lang="en-US" dirty="0"/>
              <a:t>Null Object Pattern, Adapter Pattern: solving problems in existing systems</a:t>
            </a:r>
          </a:p>
          <a:p>
            <a:r>
              <a:rPr lang="en-US" dirty="0"/>
              <a:t>Open question: how to write systems in the first place?</a:t>
            </a:r>
          </a:p>
          <a:p>
            <a:r>
              <a:rPr lang="en-US" i="1" dirty="0"/>
              <a:t>What were the steps in SE 2030?</a:t>
            </a:r>
          </a:p>
          <a:p>
            <a:r>
              <a:rPr lang="en-US" dirty="0"/>
              <a:t>More questions to consider:</a:t>
            </a:r>
          </a:p>
          <a:p>
            <a:pPr lvl="1"/>
            <a:r>
              <a:rPr lang="en-US" dirty="0"/>
              <a:t>What makes a system object-oriented?</a:t>
            </a:r>
          </a:p>
          <a:p>
            <a:pPr lvl="1"/>
            <a:r>
              <a:rPr lang="en-US" dirty="0"/>
              <a:t>Why are object-oriented designs preferred?</a:t>
            </a:r>
          </a:p>
          <a:p>
            <a:pPr lvl="1"/>
            <a:r>
              <a:rPr lang="en-US" dirty="0"/>
              <a:t>What is the alternative to OO?</a:t>
            </a:r>
          </a:p>
          <a:p>
            <a:pPr lvl="1"/>
            <a:r>
              <a:rPr lang="en-US" dirty="0"/>
              <a:t>Are some OO systems better than others?</a:t>
            </a:r>
          </a:p>
          <a:p>
            <a:r>
              <a:rPr lang="en-US" dirty="0"/>
              <a:t>Starting point: defining what it means to be “object-oriented”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5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38065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What does it mean to say Java is object-oriented?</a:t>
            </a:r>
          </a:p>
          <a:p>
            <a:pPr lvl="1"/>
            <a:r>
              <a:rPr lang="en-US" dirty="0"/>
              <a:t>1st year: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programming</a:t>
            </a:r>
            <a:r>
              <a:rPr lang="en-US" dirty="0"/>
              <a:t>; 2811: object-oriented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</a:t>
            </a:r>
          </a:p>
          <a:p>
            <a:r>
              <a:rPr lang="en-US" dirty="0"/>
              <a:t>So what’s an object?</a:t>
            </a:r>
          </a:p>
          <a:p>
            <a:pPr lvl="1"/>
            <a:r>
              <a:rPr lang="en-US" dirty="0"/>
              <a:t>An instance of a class, but what makes a class?</a:t>
            </a:r>
          </a:p>
          <a:p>
            <a:r>
              <a:rPr lang="en-US" dirty="0">
                <a:solidFill>
                  <a:schemeClr val="tx1"/>
                </a:solidFill>
              </a:rPr>
              <a:t>A class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taking, GPA</a:t>
            </a:r>
          </a:p>
          <a:p>
            <a:r>
              <a:rPr lang="en-US" dirty="0">
                <a:solidFill>
                  <a:schemeClr val="tx1"/>
                </a:solidFill>
              </a:rPr>
              <a:t>A class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r>
              <a:rPr lang="en-US" dirty="0">
                <a:solidFill>
                  <a:schemeClr val="tx1"/>
                </a:solidFill>
              </a:rPr>
              <a:t>A class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responsibility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taking,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responsibilities of…</a:t>
            </a:r>
          </a:p>
          <a:p>
            <a:pPr lvl="1"/>
            <a:r>
              <a:rPr lang="en-US" dirty="0"/>
              <a:t>A house?</a:t>
            </a:r>
          </a:p>
          <a:p>
            <a:pPr lvl="1"/>
            <a:r>
              <a:rPr lang="en-US" dirty="0"/>
              <a:t>A roof? door? window?</a:t>
            </a:r>
          </a:p>
          <a:p>
            <a:pPr lvl="1"/>
            <a:r>
              <a:rPr lang="en-US" dirty="0"/>
              <a:t>Bank account?</a:t>
            </a:r>
          </a:p>
          <a:p>
            <a:pPr lvl="1"/>
            <a:r>
              <a:rPr lang="en-US" dirty="0"/>
              <a:t>Student record in registration system?</a:t>
            </a:r>
          </a:p>
          <a:p>
            <a:r>
              <a:rPr lang="en-US" dirty="0"/>
              <a:t>How many responsibilities should a class have?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Could say “just one,” but</a:t>
            </a:r>
            <a:r>
              <a:rPr lang="mr-IN" dirty="0"/>
              <a:t>…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dirty="0"/>
              <a:t>What would happen if Student had just one responsibility?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Responsibilities: clear, limited, but complete!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When would it make sense to have just one responsibility?</a:t>
            </a:r>
          </a:p>
        </p:txBody>
      </p:sp>
    </p:spTree>
    <p:extLst>
      <p:ext uri="{BB962C8B-B14F-4D97-AF65-F5344CB8AC3E}">
        <p14:creationId xmlns:p14="http://schemas.microsoft.com/office/powerpoint/2010/main" val="80478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7633" y="450382"/>
            <a:ext cx="9773242" cy="6136398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Responsibilities are the key to understanding classes, but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200"/>
              </a:spcAft>
            </a:pPr>
            <a:r>
              <a:rPr lang="en-US" i="1" dirty="0">
                <a:solidFill>
                  <a:schemeClr val="tx1"/>
                </a:solidFill>
              </a:rPr>
              <a:t>What is the responsibility of a </a:t>
            </a:r>
            <a:r>
              <a:rPr lang="en-US" i="1" dirty="0" err="1">
                <a:solidFill>
                  <a:schemeClr val="tx1"/>
                </a:solidFill>
              </a:rPr>
              <a:t>PostalAddress</a:t>
            </a:r>
            <a:r>
              <a:rPr lang="en-US" i="1" dirty="0">
                <a:solidFill>
                  <a:schemeClr val="tx1"/>
                </a:solidFill>
              </a:rPr>
              <a:t> object?</a:t>
            </a: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60D9C3-EF42-4C24-ACFB-140E32E058B2}"/>
              </a:ext>
            </a:extLst>
          </p:cNvPr>
          <p:cNvSpPr txBox="1"/>
          <p:nvPr/>
        </p:nvSpPr>
        <p:spPr>
          <a:xfrm>
            <a:off x="6927742" y="2293748"/>
            <a:ext cx="505223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Address objects have state, behavior, and responsibilities, but</a:t>
            </a:r>
            <a:r>
              <a:rPr lang="mr-IN" sz="2400" dirty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are not ”real” objects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need another condition</a:t>
            </a:r>
          </a:p>
        </p:txBody>
      </p:sp>
    </p:spTree>
    <p:extLst>
      <p:ext uri="{BB962C8B-B14F-4D97-AF65-F5344CB8AC3E}">
        <p14:creationId xmlns:p14="http://schemas.microsoft.com/office/powerpoint/2010/main" val="16582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7633" y="450382"/>
            <a:ext cx="9773242" cy="6136398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Responsibilities are the key to understanding classes, but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What is the responsibility of </a:t>
            </a:r>
            <a:r>
              <a:rPr lang="en-US" dirty="0" err="1">
                <a:solidFill>
                  <a:schemeClr val="tx1"/>
                </a:solidFill>
              </a:rPr>
              <a:t>java.util.Date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See first line of </a:t>
            </a:r>
            <a:r>
              <a:rPr lang="en-US" dirty="0">
                <a:hlinkClick r:id="rId3"/>
              </a:rPr>
              <a:t>Java API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Milliseconds from when?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If time is a construct, this represents a concept, not a thing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032" y="1875294"/>
            <a:ext cx="7451545" cy="362698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Right Arrow 3"/>
          <p:cNvSpPr/>
          <p:nvPr/>
        </p:nvSpPr>
        <p:spPr>
          <a:xfrm>
            <a:off x="1562137" y="4695987"/>
            <a:ext cx="805912" cy="38745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27742" y="2293748"/>
            <a:ext cx="505223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Date objects have state, behavior, and responsibilities, but</a:t>
            </a:r>
            <a:r>
              <a:rPr lang="mr-IN" sz="2400" dirty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are not ”real” objects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need another condition</a:t>
            </a:r>
          </a:p>
        </p:txBody>
      </p:sp>
    </p:spTree>
    <p:extLst>
      <p:ext uri="{BB962C8B-B14F-4D97-AF65-F5344CB8AC3E}">
        <p14:creationId xmlns:p14="http://schemas.microsoft.com/office/powerpoint/2010/main" val="28420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object, continued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5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identity</a:t>
            </a:r>
          </a:p>
          <a:p>
            <a:pPr lvl="1"/>
            <a:r>
              <a:rPr lang="en-US" dirty="0"/>
              <a:t>Something you can point at</a:t>
            </a:r>
          </a:p>
          <a:p>
            <a:pPr lvl="1"/>
            <a:r>
              <a:rPr lang="en-US" dirty="0"/>
              <a:t>An address: just text</a:t>
            </a:r>
          </a:p>
          <a:p>
            <a:pPr lvl="1"/>
            <a:r>
              <a:rPr lang="en-US" dirty="0"/>
              <a:t>A building: there is a specific building at a specific location</a:t>
            </a:r>
          </a:p>
          <a:p>
            <a:pPr lvl="1"/>
            <a:r>
              <a:rPr lang="en-US" dirty="0"/>
              <a:t>Helps distinguish between pieces of information about something (color, name, identification number, temperature) and the things that have that information (people, hurricanes, cars, boats)</a:t>
            </a:r>
          </a:p>
          <a:p>
            <a:r>
              <a:rPr lang="en-US" dirty="0"/>
              <a:t>Objects without identity: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attributes</a:t>
            </a:r>
          </a:p>
          <a:p>
            <a:pPr lvl="1"/>
            <a:r>
              <a:rPr lang="en-US" dirty="0"/>
              <a:t>Examples: colors, names, addresses, numbers</a:t>
            </a:r>
          </a:p>
          <a:p>
            <a:pPr lvl="1"/>
            <a:r>
              <a:rPr lang="en-US" dirty="0"/>
              <a:t>“Red” can appear in multiple places</a:t>
            </a:r>
          </a:p>
          <a:p>
            <a:pPr lvl="1"/>
            <a:r>
              <a:rPr lang="en-US" dirty="0"/>
              <a:t>There had better be just one instance of each student in a system</a:t>
            </a:r>
          </a:p>
        </p:txBody>
      </p:sp>
    </p:spTree>
    <p:extLst>
      <p:ext uri="{BB962C8B-B14F-4D97-AF65-F5344CB8AC3E}">
        <p14:creationId xmlns:p14="http://schemas.microsoft.com/office/powerpoint/2010/main" val="29180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is something with</a:t>
            </a:r>
          </a:p>
          <a:p>
            <a:pPr lvl="1"/>
            <a:r>
              <a:rPr lang="en-US" dirty="0"/>
              <a:t>Responsibility</a:t>
            </a:r>
          </a:p>
          <a:p>
            <a:pPr lvl="1"/>
            <a:r>
              <a:rPr lang="en-US" dirty="0"/>
              <a:t>Identity</a:t>
            </a:r>
          </a:p>
          <a:p>
            <a:pPr lvl="1"/>
            <a:r>
              <a:rPr lang="en-US" dirty="0"/>
              <a:t>Behavior</a:t>
            </a:r>
          </a:p>
          <a:p>
            <a:pPr lvl="1"/>
            <a:r>
              <a:rPr lang="en-US" dirty="0"/>
              <a:t>State </a:t>
            </a:r>
          </a:p>
        </p:txBody>
      </p:sp>
    </p:spTree>
    <p:extLst>
      <p:ext uri="{BB962C8B-B14F-4D97-AF65-F5344CB8AC3E}">
        <p14:creationId xmlns:p14="http://schemas.microsoft.com/office/powerpoint/2010/main" val="51106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is something with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esponsibility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/>
              <a:t>dentity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/>
              <a:t>ehavior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/>
              <a:t>tate </a:t>
            </a:r>
          </a:p>
          <a:p>
            <a:r>
              <a:rPr lang="en-US" dirty="0"/>
              <a:t>Helps to distinguish objects from attributes</a:t>
            </a:r>
          </a:p>
        </p:txBody>
      </p:sp>
    </p:spTree>
    <p:extLst>
      <p:ext uri="{BB962C8B-B14F-4D97-AF65-F5344CB8AC3E}">
        <p14:creationId xmlns:p14="http://schemas.microsoft.com/office/powerpoint/2010/main" val="170381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construct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</a:t>
            </a:r>
          </a:p>
          <a:p>
            <a:pPr lvl="1"/>
            <a:r>
              <a:rPr lang="en-US" dirty="0"/>
              <a:t>As a hungry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dirty="0"/>
              <a:t>from different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know where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suggest close restaurants that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eat within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minutes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 </a:t>
            </a:r>
            <a:r>
              <a:rPr lang="en-US" dirty="0"/>
              <a:t>to potential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 </a:t>
            </a:r>
            <a:r>
              <a:rPr lang="en-US" dirty="0"/>
              <a:t>that I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2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design object-oriented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3720"/>
          </a:xfrm>
        </p:spPr>
        <p:txBody>
          <a:bodyPr>
            <a:normAutofit/>
          </a:bodyPr>
          <a:lstStyle/>
          <a:p>
            <a:r>
              <a:rPr lang="en-US" dirty="0"/>
              <a:t>Null Object Pattern, Adapter Pattern: solving problems in existing systems</a:t>
            </a:r>
          </a:p>
          <a:p>
            <a:r>
              <a:rPr lang="en-US" dirty="0"/>
              <a:t>Open question: how to write systems in the first place?</a:t>
            </a:r>
          </a:p>
          <a:p>
            <a:r>
              <a:rPr lang="en-US" dirty="0"/>
              <a:t>Imagine that you have just discovered an idea for a new web application with an enormous market share</a:t>
            </a:r>
          </a:p>
          <a:p>
            <a:r>
              <a:rPr lang="en-US" i="1" dirty="0"/>
              <a:t>What qualities would you want your software to have in ten years?</a:t>
            </a:r>
          </a:p>
          <a:p>
            <a:r>
              <a:rPr lang="en-US" dirty="0"/>
              <a:t>How do we achieve these goals?</a:t>
            </a:r>
            <a:endParaRPr lang="en-US" i="1" dirty="0"/>
          </a:p>
          <a:p>
            <a:r>
              <a:rPr lang="en-US" i="1" dirty="0"/>
              <a:t>What were the steps in SE 2030?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30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</a:t>
            </a:r>
          </a:p>
          <a:p>
            <a:pPr lvl="1"/>
            <a:r>
              <a:rPr lang="en-US" dirty="0"/>
              <a:t>As a hungry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dirty="0"/>
              <a:t>from different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know where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suggest close restaurants that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eat within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minutes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 </a:t>
            </a:r>
            <a:r>
              <a:rPr lang="en-US" dirty="0"/>
              <a:t>to potential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 </a:t>
            </a:r>
            <a:r>
              <a:rPr lang="en-US" dirty="0"/>
              <a:t>that I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3550" y="4872038"/>
            <a:ext cx="6377383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Damascus" charset="-78"/>
                <a:ea typeface="Damascus" charset="-78"/>
                <a:cs typeface="Damascus" charset="-78"/>
              </a:rPr>
              <a:t>Classes: groups of objects w/ RIBS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Damascus" charset="-78"/>
                <a:ea typeface="Damascus" charset="-78"/>
                <a:cs typeface="Damascus" charset="-78"/>
              </a:rPr>
              <a:t>Attributes: simple data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Damascus" charset="-78"/>
                <a:ea typeface="Damascus" charset="-78"/>
                <a:cs typeface="Damascus" charset="-78"/>
              </a:rPr>
              <a:t>Methods: actions on objects</a:t>
            </a:r>
          </a:p>
        </p:txBody>
      </p:sp>
    </p:spTree>
    <p:extLst>
      <p:ext uri="{BB962C8B-B14F-4D97-AF65-F5344CB8AC3E}">
        <p14:creationId xmlns:p14="http://schemas.microsoft.com/office/powerpoint/2010/main" val="1255114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Noun identification method</a:t>
            </a:r>
          </a:p>
          <a:p>
            <a:r>
              <a:rPr lang="en-US" dirty="0"/>
              <a:t>Other sources for classes</a:t>
            </a:r>
          </a:p>
          <a:p>
            <a:r>
              <a:rPr lang="en-US" dirty="0" err="1"/>
              <a:t>Doit</a:t>
            </a:r>
            <a:r>
              <a:rPr lang="en-US" dirty="0"/>
              <a:t>, passive classes and their dangers</a:t>
            </a:r>
          </a:p>
          <a:p>
            <a:r>
              <a:rPr lang="en-US" dirty="0" err="1"/>
              <a:t>Liskov</a:t>
            </a:r>
            <a:r>
              <a:rPr lang="en-US" dirty="0"/>
              <a:t> Substitution Principle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  <a:p>
            <a:r>
              <a:rPr lang="en-US" dirty="0"/>
              <a:t>What classes should be in this system? Why?</a:t>
            </a:r>
          </a:p>
        </p:txBody>
      </p:sp>
    </p:spTree>
    <p:extLst>
      <p:ext uri="{BB962C8B-B14F-4D97-AF65-F5344CB8AC3E}">
        <p14:creationId xmlns:p14="http://schemas.microsoft.com/office/powerpoint/2010/main" val="140552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/>
          </a:bodyPr>
          <a:lstStyle/>
          <a:p>
            <a:r>
              <a:rPr lang="en-US" dirty="0"/>
              <a:t>Solution 1: </a:t>
            </a:r>
            <a:r>
              <a:rPr lang="en-US" i="1" dirty="0">
                <a:solidFill>
                  <a:schemeClr val="accent6"/>
                </a:solidFill>
              </a:rPr>
              <a:t>solution space</a:t>
            </a:r>
          </a:p>
          <a:p>
            <a:pPr lvl="1"/>
            <a:r>
              <a:rPr lang="en-US" dirty="0"/>
              <a:t>Classes that are in a particular solution</a:t>
            </a:r>
          </a:p>
          <a:p>
            <a:pPr lvl="1"/>
            <a:r>
              <a:rPr lang="en-US" dirty="0"/>
              <a:t>Possible classes: table of restaurants to GPS coordinates, table of restaurants to menus, table of dietary restrictions to menu items</a:t>
            </a:r>
          </a:p>
          <a:p>
            <a:r>
              <a:rPr lang="en-US" dirty="0"/>
              <a:t>Solution 2: </a:t>
            </a:r>
            <a:r>
              <a:rPr lang="en-US" i="1" dirty="0">
                <a:solidFill>
                  <a:schemeClr val="accent6"/>
                </a:solidFill>
              </a:rPr>
              <a:t>domain classes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Classes that are part of the </a:t>
            </a:r>
            <a:r>
              <a:rPr lang="en-US" i="1" dirty="0"/>
              <a:t>problem space</a:t>
            </a:r>
          </a:p>
          <a:p>
            <a:r>
              <a:rPr lang="en-US" dirty="0"/>
              <a:t>Why prefer domain classes?</a:t>
            </a:r>
          </a:p>
          <a:p>
            <a:pPr lvl="1"/>
            <a:r>
              <a:rPr lang="en-US" dirty="0"/>
              <a:t>Solution independent – less likely to change to support new features</a:t>
            </a:r>
          </a:p>
          <a:p>
            <a:pPr lvl="1"/>
            <a:r>
              <a:rPr lang="en-US" i="1" dirty="0"/>
              <a:t>How would each solution change if we track popularity and wait times?</a:t>
            </a:r>
          </a:p>
          <a:p>
            <a:pPr lvl="1"/>
            <a:r>
              <a:rPr lang="en-US" dirty="0"/>
              <a:t>Natural: these are the entities that form the problem to solve</a:t>
            </a:r>
          </a:p>
          <a:p>
            <a:r>
              <a:rPr lang="en-US" dirty="0"/>
              <a:t>The best designs can have both</a:t>
            </a:r>
          </a:p>
        </p:txBody>
      </p:sp>
    </p:spTree>
    <p:extLst>
      <p:ext uri="{BB962C8B-B14F-4D97-AF65-F5344CB8AC3E}">
        <p14:creationId xmlns:p14="http://schemas.microsoft.com/office/powerpoint/2010/main" val="15043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domain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1: just sit there and think them up</a:t>
            </a:r>
          </a:p>
          <a:p>
            <a:r>
              <a:rPr lang="en-US" dirty="0"/>
              <a:t>Solution 2: mine the stories/scenarios/requirements</a:t>
            </a:r>
          </a:p>
          <a:p>
            <a:pPr lvl="1"/>
            <a:r>
              <a:rPr lang="en-US" dirty="0"/>
              <a:t>Objects: lead to classes</a:t>
            </a:r>
          </a:p>
          <a:p>
            <a:pPr lvl="1"/>
            <a:r>
              <a:rPr lang="en-US" dirty="0"/>
              <a:t>Verbs: actions</a:t>
            </a:r>
          </a:p>
        </p:txBody>
      </p:sp>
    </p:spTree>
    <p:extLst>
      <p:ext uri="{BB962C8B-B14F-4D97-AF65-F5344CB8AC3E}">
        <p14:creationId xmlns:p14="http://schemas.microsoft.com/office/powerpoint/2010/main" val="177211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</p:txBody>
      </p:sp>
    </p:spTree>
    <p:extLst>
      <p:ext uri="{BB962C8B-B14F-4D97-AF65-F5344CB8AC3E}">
        <p14:creationId xmlns:p14="http://schemas.microsoft.com/office/powerpoint/2010/main" val="38265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</a:t>
            </a:r>
          </a:p>
          <a:p>
            <a:pPr lvl="1"/>
            <a:r>
              <a:rPr lang="en-US" dirty="0"/>
              <a:t>As a hungry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dirty="0"/>
              <a:t>from different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know where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suggest close restaurants that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eat within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minutes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 </a:t>
            </a:r>
            <a:r>
              <a:rPr lang="en-US" dirty="0"/>
              <a:t>to potential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 </a:t>
            </a:r>
            <a:r>
              <a:rPr lang="en-US" dirty="0"/>
              <a:t>that I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20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sources of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/>
          <a:lstStyle/>
          <a:p>
            <a:r>
              <a:rPr lang="en-US" dirty="0"/>
              <a:t>Active objects</a:t>
            </a:r>
          </a:p>
          <a:p>
            <a:pPr lvl="1"/>
            <a:r>
              <a:rPr lang="en-US" dirty="0"/>
              <a:t>Objects which consume, produce others; objects which control actions</a:t>
            </a:r>
          </a:p>
          <a:p>
            <a:r>
              <a:rPr lang="en-US" dirty="0"/>
              <a:t>Passive objects</a:t>
            </a:r>
          </a:p>
          <a:p>
            <a:pPr lvl="1"/>
            <a:r>
              <a:rPr lang="en-US" dirty="0"/>
              <a:t>Data storage, inputs, basic output</a:t>
            </a:r>
          </a:p>
          <a:p>
            <a:pPr lvl="1"/>
            <a:r>
              <a:rPr lang="en-US" dirty="0"/>
              <a:t>Example: light switch, sensors, printers</a:t>
            </a:r>
          </a:p>
          <a:p>
            <a:r>
              <a:rPr lang="en-US" dirty="0"/>
              <a:t>Real-world items – domain classes discussed earlier</a:t>
            </a:r>
          </a:p>
          <a:p>
            <a:r>
              <a:rPr lang="en-US" dirty="0"/>
              <a:t>Physical devices – things with internal state to capture</a:t>
            </a:r>
          </a:p>
          <a:p>
            <a:r>
              <a:rPr lang="en-US" dirty="0"/>
              <a:t>Transactions – sales receipt, </a:t>
            </a:r>
            <a:r>
              <a:rPr lang="en-US" dirty="0" err="1"/>
              <a:t>todo</a:t>
            </a:r>
            <a:r>
              <a:rPr lang="en-US" dirty="0"/>
              <a:t> item</a:t>
            </a:r>
          </a:p>
          <a:p>
            <a:r>
              <a:rPr lang="en-US" dirty="0"/>
              <a:t>Persistent information: configuration</a:t>
            </a:r>
          </a:p>
          <a:p>
            <a:r>
              <a:rPr lang="en-US" dirty="0"/>
              <a:t>User interface elements – menus, dialogs</a:t>
            </a:r>
          </a:p>
        </p:txBody>
      </p:sp>
    </p:spTree>
    <p:extLst>
      <p:ext uri="{BB962C8B-B14F-4D97-AF65-F5344CB8AC3E}">
        <p14:creationId xmlns:p14="http://schemas.microsoft.com/office/powerpoint/2010/main" val="206272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466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/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16283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8857</TotalTime>
  <Words>1643</Words>
  <Application>Microsoft Office PowerPoint</Application>
  <PresentationFormat>Widescreen</PresentationFormat>
  <Paragraphs>202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Corbel</vt:lpstr>
      <vt:lpstr>Damascus</vt:lpstr>
      <vt:lpstr>Mangal</vt:lpstr>
      <vt:lpstr>Depth</vt:lpstr>
      <vt:lpstr>3. Object-oriented Design</vt:lpstr>
      <vt:lpstr>How to design object-oriented systems?</vt:lpstr>
      <vt:lpstr>How to identify classes?</vt:lpstr>
      <vt:lpstr>Domain classes</vt:lpstr>
      <vt:lpstr>How to identify domain classes?</vt:lpstr>
      <vt:lpstr>Finding classes:</vt:lpstr>
      <vt:lpstr>Finding classes:</vt:lpstr>
      <vt:lpstr>Other sources of classes</vt:lpstr>
      <vt:lpstr>Sound designs</vt:lpstr>
      <vt:lpstr>Common mistakes</vt:lpstr>
      <vt:lpstr>How to design object-oriented systems?</vt:lpstr>
      <vt:lpstr>What’s an object?</vt:lpstr>
      <vt:lpstr>What’s an object?</vt:lpstr>
      <vt:lpstr>PowerPoint Presentation</vt:lpstr>
      <vt:lpstr>PowerPoint Presentation</vt:lpstr>
      <vt:lpstr>What’s an object, continued…</vt:lpstr>
      <vt:lpstr>What characterizes an object</vt:lpstr>
      <vt:lpstr>What characterizes an object</vt:lpstr>
      <vt:lpstr>Exercise: construct diagram</vt:lpstr>
      <vt:lpstr>Finding classes: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Josiah Yoder</cp:lastModifiedBy>
  <cp:revision>226</cp:revision>
  <dcterms:created xsi:type="dcterms:W3CDTF">2014-08-01T20:24:53Z</dcterms:created>
  <dcterms:modified xsi:type="dcterms:W3CDTF">2017-12-11T14:59:50Z</dcterms:modified>
</cp:coreProperties>
</file>