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8"/>
  </p:notesMasterIdLst>
  <p:sldIdLst>
    <p:sldId id="256" r:id="rId2"/>
    <p:sldId id="257" r:id="rId3"/>
    <p:sldId id="276" r:id="rId4"/>
    <p:sldId id="277" r:id="rId5"/>
    <p:sldId id="279" r:id="rId6"/>
    <p:sldId id="278" r:id="rId7"/>
    <p:sldId id="281" r:id="rId8"/>
    <p:sldId id="280" r:id="rId9"/>
    <p:sldId id="282" r:id="rId10"/>
    <p:sldId id="283" r:id="rId11"/>
    <p:sldId id="284" r:id="rId12"/>
    <p:sldId id="285" r:id="rId13"/>
    <p:sldId id="287" r:id="rId14"/>
    <p:sldId id="286" r:id="rId15"/>
    <p:sldId id="289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43" autoAdjust="0"/>
    <p:restoredTop sz="94143" autoAdjust="0"/>
  </p:normalViewPr>
  <p:slideViewPr>
    <p:cSldViewPr snapToGrid="0">
      <p:cViewPr varScale="1">
        <p:scale>
          <a:sx n="70" d="100"/>
          <a:sy n="70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 does something with phone, chooses</a:t>
            </a:r>
            <a:r>
              <a:rPr lang="en-US" baseline="0" dirty="0"/>
              <a:t> a restaurant. Owner distributes menu. None of this makes sense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added </a:t>
            </a:r>
            <a:r>
              <a:rPr lang="en-US" dirty="0" err="1"/>
              <a:t>restaurantsWithinDistance</a:t>
            </a:r>
            <a:r>
              <a:rPr lang="en-US" dirty="0"/>
              <a:t>,</a:t>
            </a:r>
            <a:r>
              <a:rPr lang="en-US" baseline="0" dirty="0"/>
              <a:t> etc.; didn’t list operations on </a:t>
            </a:r>
            <a:r>
              <a:rPr lang="en-US" baseline="0" dirty="0" err="1"/>
              <a:t>MealWheel</a:t>
            </a:r>
            <a:r>
              <a:rPr lang="en-US" baseline="0" dirty="0"/>
              <a:t>, though could have.</a:t>
            </a:r>
          </a:p>
          <a:p>
            <a:r>
              <a:rPr lang="en-US" baseline="0" dirty="0"/>
              <a:t>Note that each operation is in the TARGET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8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often don’t draw the detailed diagram </a:t>
            </a:r>
            <a:r>
              <a:rPr lang="mr-IN" dirty="0"/>
              <a:t>–</a:t>
            </a:r>
            <a:r>
              <a:rPr lang="en-US" dirty="0"/>
              <a:t> I can see this in</a:t>
            </a:r>
            <a:r>
              <a:rPr lang="en-US" baseline="0" dirty="0"/>
              <a:t> the class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tx1"/>
                </a:solidFill>
              </a:rPr>
              <a:t>5:  Object-oriented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7200" dirty="0">
                <a:solidFill>
                  <a:schemeClr val="tx1"/>
                </a:solidFill>
              </a:rPr>
              <a:t> Analysis &amp;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5" y="0"/>
            <a:ext cx="9423400" cy="6515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491" y="3434442"/>
            <a:ext cx="9753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8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50" y="286430"/>
            <a:ext cx="2466702" cy="1398360"/>
          </a:xfrm>
        </p:spPr>
        <p:txBody>
          <a:bodyPr>
            <a:normAutofit/>
          </a:bodyPr>
          <a:lstStyle/>
          <a:p>
            <a:r>
              <a:rPr lang="en-US" sz="4400" dirty="0"/>
              <a:t>General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301" y="3262267"/>
            <a:ext cx="11028459" cy="345204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No static relationships - capture things that don’t change during run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Dynamic relationships rarely change interfaces</a:t>
            </a:r>
          </a:p>
          <a:p>
            <a:r>
              <a:rPr lang="en-US" dirty="0">
                <a:solidFill>
                  <a:schemeClr val="tx1"/>
                </a:solidFill>
              </a:rPr>
              <a:t>Minimal directionality, few attribute/operation types; only where known</a:t>
            </a:r>
          </a:p>
          <a:p>
            <a:r>
              <a:rPr lang="en-US" dirty="0">
                <a:solidFill>
                  <a:schemeClr val="tx1"/>
                </a:solidFill>
              </a:rPr>
              <a:t>No association labels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these clutter diagram and add little value beyond “x has y”</a:t>
            </a:r>
          </a:p>
          <a:p>
            <a:r>
              <a:rPr lang="en-US" dirty="0">
                <a:solidFill>
                  <a:schemeClr val="tx1"/>
                </a:solidFill>
              </a:rPr>
              <a:t>Capture multiplicities!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generally 1 or *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1..* usually not true at start, and 1..n (or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..n) is generally unnecessary detail.</a:t>
            </a:r>
          </a:p>
          <a:p>
            <a:r>
              <a:rPr lang="en-US" dirty="0">
                <a:solidFill>
                  <a:schemeClr val="tx1"/>
                </a:solidFill>
              </a:rPr>
              <a:t>Don’t list getters, they are assumed, but probably should list setters</a:t>
            </a:r>
          </a:p>
          <a:p>
            <a:r>
              <a:rPr lang="en-US" dirty="0">
                <a:solidFill>
                  <a:schemeClr val="tx1"/>
                </a:solidFill>
              </a:rPr>
              <a:t>Don’t list constructors; they can also be assumed at this point</a:t>
            </a:r>
          </a:p>
          <a:p>
            <a:r>
              <a:rPr lang="en-US" dirty="0">
                <a:solidFill>
                  <a:schemeClr val="tx1"/>
                </a:solidFill>
              </a:rPr>
              <a:t>Type returned by </a:t>
            </a:r>
            <a:r>
              <a:rPr lang="en-US" dirty="0" err="1">
                <a:solidFill>
                  <a:schemeClr val="tx1"/>
                </a:solidFill>
              </a:rPr>
              <a:t>distinctMenuItems</a:t>
            </a:r>
            <a:r>
              <a:rPr lang="en-US" dirty="0">
                <a:solidFill>
                  <a:schemeClr val="tx1"/>
                </a:solidFill>
              </a:rPr>
              <a:t> is a bit vague; ok at this point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37" y="277424"/>
            <a:ext cx="8378734" cy="28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3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7562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Refine, refine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Important aspect of UML: can carry diagrams through whole project</a:t>
            </a:r>
          </a:p>
          <a:p>
            <a:r>
              <a:rPr lang="en-US" dirty="0">
                <a:solidFill>
                  <a:schemeClr val="tx1"/>
                </a:solidFill>
              </a:rPr>
              <a:t>Questions to answer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are the responsibilities for each class?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Containers to use?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 any objects have complex states? If so, capture these!</a:t>
            </a:r>
          </a:p>
          <a:p>
            <a:r>
              <a:rPr lang="en-US" dirty="0">
                <a:solidFill>
                  <a:schemeClr val="tx1"/>
                </a:solidFill>
              </a:rPr>
              <a:t>Capture additional scenarios as sequence diagrams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Menu updates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Setting dietary restriction; likely to discover need to support &gt; 1</a:t>
            </a:r>
          </a:p>
          <a:p>
            <a:r>
              <a:rPr lang="en-US" dirty="0">
                <a:solidFill>
                  <a:schemeClr val="tx1"/>
                </a:solidFill>
              </a:rPr>
              <a:t>Are there opportunities for patterns?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maintenance problems can we anticipate?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Are there classes with too many associations or operations?</a:t>
            </a:r>
          </a:p>
        </p:txBody>
      </p:sp>
    </p:spTree>
    <p:extLst>
      <p:ext uri="{BB962C8B-B14F-4D97-AF65-F5344CB8AC3E}">
        <p14:creationId xmlns:p14="http://schemas.microsoft.com/office/powerpoint/2010/main" val="9507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Additional refinements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Capture all getters, setters, return, attributes, parameter types</a:t>
            </a:r>
          </a:p>
          <a:p>
            <a:r>
              <a:rPr lang="en-US" dirty="0">
                <a:solidFill>
                  <a:schemeClr val="tx1"/>
                </a:solidFill>
              </a:rPr>
              <a:t>Generally: do not list private methods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those are particular to a developer’s implementation</a:t>
            </a:r>
          </a:p>
          <a:p>
            <a:r>
              <a:rPr lang="en-US" dirty="0">
                <a:solidFill>
                  <a:schemeClr val="tx1"/>
                </a:solidFill>
              </a:rPr>
              <a:t>If specify enough detail, can auto-generate all code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UML has sophisticated notation; can capture things like “object A is associated with only one of B or C”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can be more work than just writing the code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The win: can maintain the diagram, clients can provide more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2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058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Collect user stories, requirements, identify nouns and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initial class diagram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Collect scenarios for use cases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Draw high level sequence diagrams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Construct domain-level class diagram(s)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Refine class diagram, capturing containers and state diagrams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 maintenance issues, apply patterns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detailed diagram (“implementation level”) with all types, etc.</a:t>
            </a:r>
          </a:p>
          <a:p>
            <a:r>
              <a:rPr lang="en-US" dirty="0">
                <a:solidFill>
                  <a:schemeClr val="tx1"/>
                </a:solidFill>
              </a:rPr>
              <a:t>Key in UML: can carry diagram through full process: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analysis to design to implementation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2257" y="3233877"/>
            <a:ext cx="3521676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OOA&amp;D:</a:t>
            </a:r>
          </a:p>
          <a:p>
            <a:r>
              <a:rPr lang="en-US" sz="2800" dirty="0"/>
              <a:t>Object-oriented Analysis and Design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529137" y="4604084"/>
            <a:ext cx="1700463" cy="1423040"/>
          </a:xfrm>
          <a:prstGeom prst="straightConnector1">
            <a:avLst/>
          </a:prstGeom>
          <a:ln w="635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36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criteria for maintenance issues?</a:t>
            </a:r>
          </a:p>
          <a:p>
            <a:r>
              <a:rPr lang="en-US" dirty="0"/>
              <a:t>How do we know what designs are fragile?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51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Optional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Campus door lock system with phone interface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Can use app to provide user id information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Alternatively: unlock with domain username, password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Need mechanism to give/remove access for sections of students, individuals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Auto lock, unlock at specified times of the day</a:t>
            </a:r>
          </a:p>
        </p:txBody>
      </p:sp>
    </p:spTree>
    <p:extLst>
      <p:ext uri="{BB962C8B-B14F-4D97-AF65-F5344CB8AC3E}">
        <p14:creationId xmlns:p14="http://schemas.microsoft.com/office/powerpoint/2010/main" val="125339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Building an OO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the process we have so far for building a system?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Interview customers, collect stories/scenarios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 nouns,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Use RIBS to identify items that are not classes</a:t>
            </a:r>
          </a:p>
          <a:p>
            <a:r>
              <a:rPr lang="en-US" dirty="0">
                <a:solidFill>
                  <a:schemeClr val="tx1"/>
                </a:solidFill>
              </a:rPr>
              <a:t>Result: identified domain classes with attributes, operations</a:t>
            </a:r>
          </a:p>
          <a:p>
            <a:r>
              <a:rPr lang="en-US" dirty="0">
                <a:solidFill>
                  <a:schemeClr val="tx1"/>
                </a:solidFill>
              </a:rPr>
              <a:t>High level/domain level class diagram: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Meal wheel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see next page</a:t>
            </a:r>
          </a:p>
        </p:txBody>
      </p:sp>
    </p:spTree>
    <p:extLst>
      <p:ext uri="{BB962C8B-B14F-4D97-AF65-F5344CB8AC3E}">
        <p14:creationId xmlns:p14="http://schemas.microsoft.com/office/powerpoint/2010/main" val="12458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</a:t>
            </a:r>
          </a:p>
          <a:p>
            <a:pPr lvl="1"/>
            <a:r>
              <a:rPr lang="en-US" dirty="0"/>
              <a:t>As a hungry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dirty="0"/>
              <a:t>from different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know where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suggest close restaurants that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eat within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minutes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 </a:t>
            </a:r>
            <a:r>
              <a:rPr lang="en-US" dirty="0"/>
              <a:t>to potential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 </a:t>
            </a:r>
            <a:r>
              <a:rPr lang="en-US" dirty="0"/>
              <a:t>that I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1550" y="5207467"/>
            <a:ext cx="5843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10 minutes walk =&gt; distance: no identity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Dietary restriction: also no identity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Menu item: same as food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Know: publish (dietary restriction)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8905" y="5207467"/>
            <a:ext cx="4271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Student: same as customer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Sashimi =&gt; menu item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Place: restaurant</a:t>
            </a:r>
          </a:p>
        </p:txBody>
      </p:sp>
    </p:spTree>
    <p:extLst>
      <p:ext uri="{BB962C8B-B14F-4D97-AF65-F5344CB8AC3E}">
        <p14:creationId xmlns:p14="http://schemas.microsoft.com/office/powerpoint/2010/main" val="7444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01" y="371959"/>
            <a:ext cx="8140700" cy="34671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418454" y="4161294"/>
            <a:ext cx="12610454" cy="30996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As a hungry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dirty="0"/>
              <a:t>from different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know where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suggest close restaurants that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eat within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minutes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 </a:t>
            </a:r>
            <a:r>
              <a:rPr lang="en-US" dirty="0"/>
              <a:t>to potential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 </a:t>
            </a:r>
            <a:r>
              <a:rPr lang="en-US" dirty="0"/>
              <a:t>that I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34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56" y="318630"/>
            <a:ext cx="10515600" cy="3322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Selecting a restaurant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919997"/>
            <a:ext cx="91694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8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95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Refinements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452" y="3871401"/>
            <a:ext cx="10233800" cy="25448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eating: out of scope</a:t>
            </a:r>
          </a:p>
          <a:p>
            <a:r>
              <a:rPr lang="en-US" dirty="0">
                <a:solidFill>
                  <a:schemeClr val="tx1"/>
                </a:solidFill>
              </a:rPr>
              <a:t>menus may be distributed, but not by a direct act of the owner</a:t>
            </a:r>
          </a:p>
          <a:p>
            <a:r>
              <a:rPr lang="en-US" dirty="0">
                <a:solidFill>
                  <a:schemeClr val="tx1"/>
                </a:solidFill>
              </a:rPr>
              <a:t>serving menu items is out of scope</a:t>
            </a:r>
          </a:p>
          <a:p>
            <a:r>
              <a:rPr lang="en-US" dirty="0" err="1">
                <a:solidFill>
                  <a:schemeClr val="tx1"/>
                </a:solidFill>
              </a:rPr>
              <a:t>MealWheel</a:t>
            </a:r>
            <a:r>
              <a:rPr lang="en-US" dirty="0">
                <a:solidFill>
                  <a:schemeClr val="tx1"/>
                </a:solidFill>
              </a:rPr>
              <a:t> knows about the customer; user just runs the app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How they run it is an Android/iOS issue, out of scope for </a:t>
            </a:r>
            <a:r>
              <a:rPr lang="en-US" dirty="0" err="1">
                <a:solidFill>
                  <a:schemeClr val="tx1"/>
                </a:solidFill>
              </a:rPr>
              <a:t>MealWheel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96" y="365125"/>
            <a:ext cx="7330397" cy="312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56" y="318630"/>
            <a:ext cx="10515600" cy="3322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Selecting a restaurant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919997"/>
            <a:ext cx="9169400" cy="508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2618" y="3611104"/>
            <a:ext cx="7595349" cy="22467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Sequence has no scenario; what is a realistic</a:t>
            </a:r>
          </a:p>
          <a:p>
            <a:r>
              <a:rPr lang="en-US" sz="2800" dirty="0">
                <a:solidFill>
                  <a:schemeClr val="tx1"/>
                </a:solidFill>
              </a:rPr>
              <a:t>one for selecting a restaurant?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Identify restaurant items satisfying restrictions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Present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Select restaurant</a:t>
            </a:r>
          </a:p>
        </p:txBody>
      </p:sp>
    </p:spTree>
    <p:extLst>
      <p:ext uri="{BB962C8B-B14F-4D97-AF65-F5344CB8AC3E}">
        <p14:creationId xmlns:p14="http://schemas.microsoft.com/office/powerpoint/2010/main" val="18740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" y="311258"/>
            <a:ext cx="8732853" cy="6229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893" y="464949"/>
            <a:ext cx="3030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Add </a:t>
            </a:r>
            <a:r>
              <a:rPr lang="en-US" sz="2400" dirty="0" err="1"/>
              <a:t>MealWheel</a:t>
            </a:r>
            <a:r>
              <a:rPr lang="en-US" sz="2400" dirty="0"/>
              <a:t> App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System is not a domain object, but useful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err="1"/>
              <a:t>MasterMenu</a:t>
            </a:r>
            <a:r>
              <a:rPr lang="en-US" sz="2400" dirty="0"/>
              <a:t>: list all items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Restaurant: does it have an item? How far away?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But why notify the restaurant?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No state change with operation</a:t>
            </a:r>
          </a:p>
        </p:txBody>
      </p:sp>
    </p:spTree>
    <p:extLst>
      <p:ext uri="{BB962C8B-B14F-4D97-AF65-F5344CB8AC3E}">
        <p14:creationId xmlns:p14="http://schemas.microsoft.com/office/powerpoint/2010/main" val="140525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801" y="160230"/>
            <a:ext cx="94234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66287" y="4915496"/>
            <a:ext cx="4356321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Note many new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AreaRestaraunts</a:t>
            </a:r>
            <a:r>
              <a:rPr lang="en-US" sz="2400" dirty="0">
                <a:solidFill>
                  <a:schemeClr val="tx1"/>
                </a:solidFill>
              </a:rPr>
              <a:t> class: opportunity to restrict list by “close” restaurants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9F71B-373C-4810-9EE6-9E49638526B1}"/>
              </a:ext>
            </a:extLst>
          </p:cNvPr>
          <p:cNvSpPr txBox="1"/>
          <p:nvPr/>
        </p:nvSpPr>
        <p:spPr>
          <a:xfrm>
            <a:off x="3456432" y="3279280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displayMenuItems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189573-1449-44E9-9E56-FAA57C7C9A78}"/>
              </a:ext>
            </a:extLst>
          </p:cNvPr>
          <p:cNvSpPr txBox="1"/>
          <p:nvPr/>
        </p:nvSpPr>
        <p:spPr>
          <a:xfrm>
            <a:off x="3456432" y="4126624"/>
            <a:ext cx="1993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displayRestaurantsWithItem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41A730-C803-4E7F-9592-C8E383D60F01}"/>
              </a:ext>
            </a:extLst>
          </p:cNvPr>
          <p:cNvSpPr txBox="1"/>
          <p:nvPr/>
        </p:nvSpPr>
        <p:spPr>
          <a:xfrm>
            <a:off x="3483497" y="5187986"/>
            <a:ext cx="1884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displayRestaurantLocation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9118</TotalTime>
  <Words>948</Words>
  <Application>Microsoft Office PowerPoint</Application>
  <PresentationFormat>Widescreen</PresentationFormat>
  <Paragraphs>116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Mangal</vt:lpstr>
      <vt:lpstr>Depth</vt:lpstr>
      <vt:lpstr>5:  Object-oriented  Analysis &amp; Design</vt:lpstr>
      <vt:lpstr>Building an OO system</vt:lpstr>
      <vt:lpstr>Domain</vt:lpstr>
      <vt:lpstr>PowerPoint Presentation</vt:lpstr>
      <vt:lpstr>Selecting a restaurant</vt:lpstr>
      <vt:lpstr>Refinements</vt:lpstr>
      <vt:lpstr>Selecting a restaurant</vt:lpstr>
      <vt:lpstr>PowerPoint Presentation</vt:lpstr>
      <vt:lpstr>PowerPoint Presentation</vt:lpstr>
      <vt:lpstr>PowerPoint Presentation</vt:lpstr>
      <vt:lpstr>General notes</vt:lpstr>
      <vt:lpstr>Next steps</vt:lpstr>
      <vt:lpstr>Additional refinements</vt:lpstr>
      <vt:lpstr>Review</vt:lpstr>
      <vt:lpstr>Next</vt:lpstr>
      <vt:lpstr>Optional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Josiah Yoder</cp:lastModifiedBy>
  <cp:revision>200</cp:revision>
  <dcterms:created xsi:type="dcterms:W3CDTF">2014-08-01T20:24:53Z</dcterms:created>
  <dcterms:modified xsi:type="dcterms:W3CDTF">2017-12-18T15:07:02Z</dcterms:modified>
</cp:coreProperties>
</file>