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4" r:id="rId1"/>
  </p:sldMasterIdLst>
  <p:notesMasterIdLst>
    <p:notesMasterId r:id="rId31"/>
  </p:notesMasterIdLst>
  <p:sldIdLst>
    <p:sldId id="256" r:id="rId2"/>
    <p:sldId id="289" r:id="rId3"/>
    <p:sldId id="288" r:id="rId4"/>
    <p:sldId id="290" r:id="rId5"/>
    <p:sldId id="275" r:id="rId6"/>
    <p:sldId id="291" r:id="rId7"/>
    <p:sldId id="292" r:id="rId8"/>
    <p:sldId id="295" r:id="rId9"/>
    <p:sldId id="296" r:id="rId10"/>
    <p:sldId id="297" r:id="rId11"/>
    <p:sldId id="279" r:id="rId12"/>
    <p:sldId id="298" r:id="rId13"/>
    <p:sldId id="280" r:id="rId14"/>
    <p:sldId id="281" r:id="rId15"/>
    <p:sldId id="282" r:id="rId16"/>
    <p:sldId id="283" r:id="rId17"/>
    <p:sldId id="284" r:id="rId18"/>
    <p:sldId id="257" r:id="rId19"/>
    <p:sldId id="299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300" r:id="rId28"/>
    <p:sldId id="301" r:id="rId29"/>
    <p:sldId id="27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03" autoAdjust="0"/>
    <p:restoredTop sz="86662" autoAdjust="0"/>
  </p:normalViewPr>
  <p:slideViewPr>
    <p:cSldViewPr snapToGrid="0">
      <p:cViewPr varScale="1">
        <p:scale>
          <a:sx n="67" d="100"/>
          <a:sy n="67" d="100"/>
        </p:scale>
        <p:origin x="7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66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7E308-EECF-424A-A854-E10DAE08912C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80B62-BD92-469F-926D-64291AC82B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2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6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External: dependency on external data such as communication channels</a:t>
            </a:r>
            <a:r>
              <a:rPr lang="en-US" baseline="0" dirty="0"/>
              <a:t> </a:t>
            </a:r>
            <a:r>
              <a:rPr lang="mr-IN" baseline="0" dirty="0"/>
              <a:t>–</a:t>
            </a:r>
            <a:r>
              <a:rPr lang="en-US" baseline="0" dirty="0"/>
              <a:t> this depends on the level of documentation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17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grade book cannot be seen as having just one responsibility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4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51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[The example is from a textbook by</a:t>
            </a:r>
            <a:r>
              <a:rPr lang="en-US" baseline="0" dirty="0"/>
              <a:t> </a:t>
            </a:r>
            <a:r>
              <a:rPr lang="en-US" baseline="0" dirty="0" err="1"/>
              <a:t>Schach</a:t>
            </a:r>
            <a:r>
              <a:rPr lang="en-US" baseline="0" dirty="0"/>
              <a:t>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4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Interesting application,</a:t>
            </a:r>
            <a:r>
              <a:rPr lang="en-US" baseline="0" dirty="0"/>
              <a:t> but probably would take too much time to discuss: </a:t>
            </a:r>
            <a:r>
              <a:rPr lang="en-US" dirty="0"/>
              <a:t>Therac-25 control system: poll keyboard to check for new character, poll hardware to see if ready to dose patient, poll clock to see if dose time up</a:t>
            </a:r>
            <a:r>
              <a:rPr lang="en-US" baseline="0" dirty="0"/>
              <a:t> - </a:t>
            </a:r>
            <a:r>
              <a:rPr lang="en-US" dirty="0"/>
              <a:t>some polling operations done more frequently, so have flag to determine if infrequent operations must be polled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38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Sequential cohesion is a slightly better form of communicational cohesion in which the output of one block of code is the input to the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32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Adapter: lower coupling; Strategy: higher cohesion; Singleton: also lower coupling</a:t>
            </a:r>
          </a:p>
          <a:p>
            <a:r>
              <a:rPr lang="en-US" dirty="0"/>
              <a:t>Generally: structural are based on lowering coupling; strategy patterns are based on improving cohesion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39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getClass</a:t>
            </a:r>
            <a:r>
              <a:rPr lang="en-US" dirty="0"/>
              <a:t>: returns the</a:t>
            </a:r>
            <a:r>
              <a:rPr lang="en-US" baseline="0" dirty="0"/>
              <a:t> object representing the class, Student</a:t>
            </a:r>
          </a:p>
          <a:p>
            <a:r>
              <a:rPr lang="en-US" baseline="0" dirty="0" err="1"/>
              <a:t>getDeclaredField</a:t>
            </a:r>
            <a:r>
              <a:rPr lang="en-US" baseline="0" dirty="0"/>
              <a:t>: returns the field</a:t>
            </a:r>
          </a:p>
          <a:p>
            <a:r>
              <a:rPr lang="en-US" baseline="0" dirty="0"/>
              <a:t>Consequences: broken abstraction </a:t>
            </a:r>
            <a:r>
              <a:rPr lang="mr-IN" baseline="0" dirty="0"/>
              <a:t>–</a:t>
            </a:r>
            <a:r>
              <a:rPr lang="en-US" baseline="0" dirty="0"/>
              <a:t> nothing is safe!</a:t>
            </a:r>
          </a:p>
          <a:p>
            <a:r>
              <a:rPr lang="en-US" baseline="0" dirty="0"/>
              <a:t>Specifically: author of Student cannot assume you use public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22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32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might be used to send a signal to some piece of code tha</a:t>
            </a:r>
            <a:r>
              <a:rPr lang="en-US" baseline="0" dirty="0"/>
              <a:t>t should assume stack is full</a:t>
            </a:r>
            <a:r>
              <a:rPr lang="mr-IN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07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Unused parameters don’t always exist, but it’s a strong sign when they are there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79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Unused parameters don’t always exist, but it’s a strong sign when they are there</a:t>
            </a:r>
            <a:r>
              <a:rPr lang="mr-IN"/>
              <a:t>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69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Consistent,</a:t>
            </a:r>
            <a:r>
              <a:rPr lang="en-US" baseline="0" dirty="0"/>
              <a:t> but a REALLY bad idea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1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swap: can’t avoid in Java, but can in other languages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99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0" y="3509963"/>
            <a:ext cx="9144000" cy="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87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0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5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974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7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60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51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25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724900" y="365125"/>
            <a:ext cx="0" cy="5811838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3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0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20738" y="456802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55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0055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61274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46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9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6119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66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88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commons.wikimedia.org/wiki/File:Baby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www.americanmuscle.com/hellion-twinturbo-complete-kit-2015gt.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64028"/>
            <a:ext cx="11353800" cy="2393972"/>
          </a:xfrm>
        </p:spPr>
        <p:txBody>
          <a:bodyPr>
            <a:normAutofit/>
          </a:bodyPr>
          <a:lstStyle/>
          <a:p>
            <a:br>
              <a:rPr lang="en-US" sz="7200" dirty="0">
                <a:solidFill>
                  <a:schemeClr val="tx1"/>
                </a:solidFill>
              </a:rPr>
            </a:br>
            <a:r>
              <a:rPr lang="en-US" sz="7200" dirty="0">
                <a:solidFill>
                  <a:schemeClr val="tx1"/>
                </a:solidFill>
              </a:rPr>
              <a:t>6. Cohesion and Coupling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SE2811 Software Component Design</a:t>
            </a:r>
          </a:p>
          <a:p>
            <a:r>
              <a:rPr lang="en-US" dirty="0"/>
              <a:t>Dr. Rob Hasker</a:t>
            </a:r>
          </a:p>
        </p:txBody>
      </p:sp>
    </p:spTree>
    <p:extLst>
      <p:ext uri="{BB962C8B-B14F-4D97-AF65-F5344CB8AC3E}">
        <p14:creationId xmlns:p14="http://schemas.microsoft.com/office/powerpoint/2010/main" val="343994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34" y="0"/>
            <a:ext cx="10515600" cy="1325563"/>
          </a:xfrm>
        </p:spPr>
        <p:txBody>
          <a:bodyPr/>
          <a:lstStyle/>
          <a:p>
            <a:r>
              <a:rPr lang="en-US" dirty="0"/>
              <a:t>More common 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34" y="1595153"/>
            <a:ext cx="11776119" cy="464237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public class Stack {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size = 0;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String[] items = new String[100];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public void push(String x) { items[size++] = x; }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public String pop() { --size; return items[size + 1]; }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Stack s = new Stack(); </a:t>
            </a:r>
          </a:p>
          <a:p>
            <a:pPr marL="0" indent="0">
              <a:buNone/>
            </a:pP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s.size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100; // oops</a:t>
            </a:r>
            <a:r>
              <a:rPr lang="mr-IN" dirty="0">
                <a:latin typeface="Consolas" charset="0"/>
                <a:ea typeface="Consolas" charset="0"/>
                <a:cs typeface="Consolas" charset="0"/>
              </a:rPr>
              <a:t>…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067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1243" y="160407"/>
            <a:ext cx="10233025" cy="637686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public class Shape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void draw() { assert false; } // stub for draw method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void draw(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shape,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x1,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y1,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x2,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y2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             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x3,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y3,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x4,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y4)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switch ( shape 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case 1: ...draw line using (x1, y1), (x2, y2)...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case 2: ...draw triangle with (x3, y3) as well...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case 3: ...draw rectangle using all 4...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case 4: ...draw circle within enclosing rectangle...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public class Square extends Shape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private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top_left_x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top_left_y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side;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public void draw()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super.draw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(3,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top_left_x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top_left_y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       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top_left_x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+ side,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top_left_y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+ side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        0, 0, 0, 0);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}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64323" y="3239659"/>
            <a:ext cx="3695242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Passing control information</a:t>
            </a: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3548418" y="3470492"/>
            <a:ext cx="2715905" cy="1347168"/>
          </a:xfrm>
          <a:prstGeom prst="straightConnector1">
            <a:avLst/>
          </a:prstGeom>
          <a:ln w="50800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3548418" y="1286934"/>
            <a:ext cx="2715905" cy="2183557"/>
          </a:xfrm>
          <a:prstGeom prst="straightConnector1">
            <a:avLst/>
          </a:prstGeom>
          <a:ln w="50800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77656" y="6088078"/>
            <a:ext cx="8768747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i="1" dirty="0"/>
              <a:t>control coupling</a:t>
            </a:r>
            <a:r>
              <a:rPr lang="en-US" sz="2400" dirty="0"/>
              <a:t>: information in one module dictates logic in another</a:t>
            </a:r>
            <a:endParaRPr lang="en-US" sz="2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9689550" y="4586827"/>
            <a:ext cx="2042547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Note not used</a:t>
            </a:r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>
            <a:off x="5232400" y="4817660"/>
            <a:ext cx="4457150" cy="605556"/>
          </a:xfrm>
          <a:prstGeom prst="straightConnector1">
            <a:avLst/>
          </a:prstGeom>
          <a:ln w="50800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20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1243" y="160407"/>
            <a:ext cx="10233025" cy="637686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public class Shape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void draw() { assert false; } // stub for draw method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void draw(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shape,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x1,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y1,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x2,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y2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             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x3,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y3,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x4,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y4)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switch ( shape 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case 1: ...draw line using (x1, y1), (x2, y2)...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case 2: ...draw triangle with (x3, y3) as well...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case 3: ...draw rectangle using all 4...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case 4: ...draw circle within enclosing rectangle...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public class Square extends Shape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private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top_left_x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top_left_y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side;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public void draw()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super.draw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(3,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top_left_x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top_left_y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       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top_left_x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+ side,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top_left_y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+ side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        0, 0, 0, 0);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}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3153" y="411793"/>
            <a:ext cx="5097944" cy="34163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Why is this a problem?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The logic is hard to follow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Little encapsulation </a:t>
            </a:r>
            <a:r>
              <a:rPr lang="mr-IN" sz="2400" dirty="0"/>
              <a:t>–</a:t>
            </a:r>
            <a:r>
              <a:rPr lang="en-US" sz="2400" dirty="0"/>
              <a:t> caller must know how the branching works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No names to tell you what’s happening; just need to know extra meanings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Cannot reuse components by themselves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7656" y="6088078"/>
            <a:ext cx="8768747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i="1" dirty="0"/>
              <a:t>control coupling</a:t>
            </a:r>
            <a:r>
              <a:rPr lang="en-US" sz="2400" dirty="0"/>
              <a:t>: information in one module dictates logic in another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1862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74975" y="84668"/>
            <a:ext cx="9064625" cy="668866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void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handleErrors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errorNumber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 {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string[] messages = { "file not found",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"folder not found", "file already open",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"disk error" };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System.out.print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(messages[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errorNumber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]);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if (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errorNumber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== 1 ||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errorNumber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== 2 )      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System.exit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(3);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else if (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errorNumber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== 3 )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closeAllFiles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();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else {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System.out.println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("Cannot recover.");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System.exit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(1);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}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934" y="582068"/>
            <a:ext cx="255693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/>
              <a:t>Frequent form: handle all errors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Seems consistent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Difficult to use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Impossible to reuse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Any change to control: revisit all calls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61466" y="5644991"/>
            <a:ext cx="6692858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Control Coupling: </a:t>
            </a:r>
          </a:p>
          <a:p>
            <a:r>
              <a:rPr lang="en-US" sz="2400" dirty="0"/>
              <a:t>Not as bad as content, common coupling, but avoid</a:t>
            </a:r>
          </a:p>
        </p:txBody>
      </p:sp>
    </p:spTree>
    <p:extLst>
      <p:ext uri="{BB962C8B-B14F-4D97-AF65-F5344CB8AC3E}">
        <p14:creationId xmlns:p14="http://schemas.microsoft.com/office/powerpoint/2010/main" val="26184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Extreme case of control 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void </a:t>
            </a:r>
            <a:r>
              <a:rPr lang="en-US" dirty="0" err="1"/>
              <a:t>process_file_open_results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result, string&amp; destination) { if ( result &lt; 0 ) </a:t>
            </a:r>
            <a:r>
              <a:rPr lang="en-US" dirty="0" err="1"/>
              <a:t>cout</a:t>
            </a:r>
            <a:r>
              <a:rPr lang="en-US" dirty="0"/>
              <a:t> &lt;&lt; "Error number: " &lt;&lt; -result &lt;&lt; </a:t>
            </a:r>
            <a:r>
              <a:rPr lang="en-US" dirty="0" err="1"/>
              <a:t>endl</a:t>
            </a:r>
            <a:r>
              <a:rPr lang="en-US" dirty="0"/>
              <a:t>; ... clean up files ... if ( result == 3 ) </a:t>
            </a:r>
            <a:r>
              <a:rPr lang="en-US" dirty="0" err="1"/>
              <a:t>cout</a:t>
            </a:r>
            <a:r>
              <a:rPr lang="en-US" dirty="0"/>
              <a:t> &lt;&lt; "Status ok" &lt;&lt; </a:t>
            </a:r>
            <a:r>
              <a:rPr lang="en-US" dirty="0" err="1"/>
              <a:t>endl</a:t>
            </a:r>
            <a:r>
              <a:rPr lang="en-US" dirty="0"/>
              <a:t>; else if ( result != 0 ) ...close and reopen files... ... read input into destination ... if ( result &gt; 3 ) </a:t>
            </a:r>
            <a:r>
              <a:rPr lang="en-US" dirty="0" err="1"/>
              <a:t>close_all_files</a:t>
            </a:r>
            <a:r>
              <a:rPr lang="en-US" dirty="0"/>
              <a:t>(); // close files after processing if ( result == 3 ) </a:t>
            </a:r>
            <a:r>
              <a:rPr lang="en-US" dirty="0" err="1"/>
              <a:t>cout</a:t>
            </a:r>
            <a:r>
              <a:rPr lang="en-US" dirty="0"/>
              <a:t> &lt;&lt; "Captured data: " &lt;&lt; destination &lt;&lt; </a:t>
            </a:r>
            <a:r>
              <a:rPr lang="en-US" dirty="0" err="1"/>
              <a:t>endl</a:t>
            </a:r>
            <a:r>
              <a:rPr lang="en-US" dirty="0"/>
              <a:t>; } </a:t>
            </a:r>
          </a:p>
          <a:p>
            <a:r>
              <a:rPr lang="en-US" dirty="0"/>
              <a:t>Issue: slight change in meaning of the control flag may mean having to revisit every usage of the function</a:t>
            </a:r>
          </a:p>
          <a:p>
            <a:r>
              <a:rPr lang="en-US" dirty="0"/>
              <a:t>Often associated with logical cohesion</a:t>
            </a:r>
          </a:p>
        </p:txBody>
      </p:sp>
    </p:spTree>
    <p:extLst>
      <p:ext uri="{BB962C8B-B14F-4D97-AF65-F5344CB8AC3E}">
        <p14:creationId xmlns:p14="http://schemas.microsoft.com/office/powerpoint/2010/main" val="2165050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stamp coupling</a:t>
            </a:r>
            <a:r>
              <a:rPr lang="en-US" dirty="0"/>
              <a:t>: passing large structure and using just a portion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812242"/>
          </a:xfrm>
        </p:spPr>
        <p:txBody>
          <a:bodyPr>
            <a:normAutofit/>
          </a:bodyPr>
          <a:lstStyle/>
          <a:p>
            <a:r>
              <a:rPr lang="en-US" dirty="0"/>
              <a:t>classic example:    swap(</a:t>
            </a:r>
            <a:r>
              <a:rPr lang="en-US" dirty="0" err="1"/>
              <a:t>int</a:t>
            </a:r>
            <a:r>
              <a:rPr lang="en-US" dirty="0"/>
              <a:t>[] numbers, </a:t>
            </a:r>
            <a:r>
              <a:rPr lang="en-US" dirty="0" err="1"/>
              <a:t>int</a:t>
            </a:r>
            <a:r>
              <a:rPr lang="en-US" dirty="0"/>
              <a:t> pos1, </a:t>
            </a:r>
            <a:r>
              <a:rPr lang="en-US" dirty="0" err="1"/>
              <a:t>int</a:t>
            </a:r>
            <a:r>
              <a:rPr lang="en-US" dirty="0"/>
              <a:t> pos2);</a:t>
            </a:r>
          </a:p>
          <a:p>
            <a:r>
              <a:rPr lang="en-US" dirty="0"/>
              <a:t>another: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issues:</a:t>
            </a:r>
          </a:p>
          <a:p>
            <a:pPr lvl="1"/>
            <a:r>
              <a:rPr lang="en-US" dirty="0"/>
              <a:t>piece not as reusable as it could be</a:t>
            </a:r>
          </a:p>
          <a:p>
            <a:pPr lvl="1"/>
            <a:r>
              <a:rPr lang="en-US" dirty="0"/>
              <a:t>piece could have undesired side-effects; could even result in security breaches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62643" y="2926029"/>
            <a:ext cx="9420224" cy="17645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public class Image {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…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public class Buffer { Image a, b;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…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}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…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void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drawPartB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(Buffer full) {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…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use just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full.b</a:t>
            </a: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98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(best):</a:t>
            </a:r>
            <a:r>
              <a:rPr lang="en-US" i="1" dirty="0"/>
              <a:t> </a:t>
            </a:r>
            <a:r>
              <a:rPr lang="en-US" b="1" i="1" dirty="0"/>
              <a:t>data coupling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35150"/>
            <a:ext cx="7778340" cy="4351338"/>
          </a:xfrm>
        </p:spPr>
        <p:txBody>
          <a:bodyPr/>
          <a:lstStyle/>
          <a:p>
            <a:r>
              <a:rPr lang="en-US" sz="3200" dirty="0"/>
              <a:t>simple, easy-to-understand argument lists</a:t>
            </a:r>
          </a:p>
          <a:p>
            <a:r>
              <a:rPr lang="en-US" sz="3200" dirty="0"/>
              <a:t>simple communication path</a:t>
            </a:r>
            <a:br>
              <a:rPr lang="en-US" dirty="0"/>
            </a:br>
            <a:endParaRPr lang="en-US" dirty="0"/>
          </a:p>
          <a:p>
            <a:r>
              <a:rPr lang="en-US" dirty="0"/>
              <a:t>Full list</a:t>
            </a:r>
          </a:p>
          <a:p>
            <a:r>
              <a:rPr lang="en-US" dirty="0"/>
              <a:t>External: not covered</a:t>
            </a:r>
          </a:p>
          <a:p>
            <a:pPr lvl="1"/>
            <a:r>
              <a:rPr lang="en-US" dirty="0"/>
              <a:t>Probably low concern</a:t>
            </a:r>
          </a:p>
          <a:p>
            <a:r>
              <a:rPr lang="en-US" dirty="0"/>
              <a:t>None: no dependency</a:t>
            </a:r>
          </a:p>
          <a:p>
            <a:r>
              <a:rPr lang="en-US" dirty="0"/>
              <a:t>Goal: green zone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482" y="3261815"/>
            <a:ext cx="6605554" cy="335033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96C60F5-C796-435E-915B-B24F0E3A5A24}"/>
              </a:ext>
            </a:extLst>
          </p:cNvPr>
          <p:cNvSpPr/>
          <p:nvPr/>
        </p:nvSpPr>
        <p:spPr>
          <a:xfrm>
            <a:off x="5381625" y="3457608"/>
            <a:ext cx="6382007" cy="813331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485A1B5-AE3D-4BDD-8118-83B4617B6C45}"/>
              </a:ext>
            </a:extLst>
          </p:cNvPr>
          <p:cNvSpPr/>
          <p:nvPr/>
        </p:nvSpPr>
        <p:spPr>
          <a:xfrm>
            <a:off x="5381626" y="4586851"/>
            <a:ext cx="6382006" cy="190602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22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Distribute first-year code (anonymized), have students identify examples of poor cohesion, poor coupling</a:t>
            </a:r>
          </a:p>
        </p:txBody>
      </p:sp>
    </p:spTree>
    <p:extLst>
      <p:ext uri="{BB962C8B-B14F-4D97-AF65-F5344CB8AC3E}">
        <p14:creationId xmlns:p14="http://schemas.microsoft.com/office/powerpoint/2010/main" val="59723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Cohesion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Cohesive module: performs single task with minimal interaction with rest of system</a:t>
            </a:r>
          </a:p>
          <a:p>
            <a:r>
              <a:rPr lang="en-US" dirty="0"/>
              <a:t>Single responsibility!</a:t>
            </a:r>
          </a:p>
          <a:p>
            <a:pPr lvl="1"/>
            <a:r>
              <a:rPr lang="en-US" dirty="0"/>
              <a:t>Or at least, a small number</a:t>
            </a:r>
          </a:p>
          <a:p>
            <a:pPr lvl="1"/>
            <a:r>
              <a:rPr lang="en-US" dirty="0"/>
              <a:t>Example: grade book would record grades, compute statistics</a:t>
            </a:r>
          </a:p>
        </p:txBody>
      </p:sp>
    </p:spTree>
    <p:extLst>
      <p:ext uri="{BB962C8B-B14F-4D97-AF65-F5344CB8AC3E}">
        <p14:creationId xmlns:p14="http://schemas.microsoft.com/office/powerpoint/2010/main" val="1245854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Cohesion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4815807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chemeClr val="tx1"/>
                </a:solidFill>
              </a:rPr>
              <a:t>coincidental cohesion</a:t>
            </a:r>
            <a:r>
              <a:rPr lang="en-US" dirty="0">
                <a:solidFill>
                  <a:schemeClr val="tx1"/>
                </a:solidFill>
              </a:rPr>
              <a:t>: loose relationship between responsibilities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Example: putting all of your GUI code in a single form class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This was easy to do in Java Swing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The bee simulator sample code!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Example: </a:t>
            </a:r>
            <a:r>
              <a:rPr lang="en-US" dirty="0" err="1">
                <a:solidFill>
                  <a:schemeClr val="tx1"/>
                </a:solidFill>
              </a:rPr>
              <a:t>StudentFinancialsWithCoursesAndResidence</a:t>
            </a:r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Hmm</a:t>
            </a:r>
            <a:r>
              <a:rPr lang="mr-IN" dirty="0">
                <a:solidFill>
                  <a:schemeClr val="tx1"/>
                </a:solidFill>
              </a:rPr>
              <a:t>…</a:t>
            </a:r>
            <a:r>
              <a:rPr lang="en-US" dirty="0">
                <a:solidFill>
                  <a:schemeClr val="tx1"/>
                </a:solidFill>
              </a:rPr>
              <a:t> how about “</a:t>
            </a:r>
            <a:r>
              <a:rPr lang="en-US" dirty="0" err="1">
                <a:solidFill>
                  <a:schemeClr val="tx1"/>
                </a:solidFill>
              </a:rPr>
              <a:t>StudentData</a:t>
            </a:r>
            <a:r>
              <a:rPr lang="en-US" dirty="0">
                <a:solidFill>
                  <a:schemeClr val="tx1"/>
                </a:solidFill>
              </a:rPr>
              <a:t>”?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All of the clauses, especially “and” show this has too many responsibilities</a:t>
            </a:r>
          </a:p>
          <a:p>
            <a:r>
              <a:rPr lang="en-US" dirty="0">
                <a:solidFill>
                  <a:schemeClr val="tx1"/>
                </a:solidFill>
              </a:rPr>
              <a:t>problems: hard to maintain, hard to reuse such pieces</a:t>
            </a:r>
          </a:p>
          <a:p>
            <a:r>
              <a:rPr lang="en-US" dirty="0">
                <a:solidFill>
                  <a:schemeClr val="tx1"/>
                </a:solidFill>
              </a:rPr>
              <a:t>Solution for Student: associations to specialized classes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Student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</a:t>
            </a:r>
            <a:r>
              <a:rPr lang="en-US" dirty="0">
                <a:solidFill>
                  <a:schemeClr val="tx1"/>
                </a:solidFill>
              </a:rPr>
              <a:t> Schedule, Student &lt;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-&gt;</a:t>
            </a:r>
            <a:r>
              <a:rPr lang="en-US" dirty="0">
                <a:solidFill>
                  <a:schemeClr val="tx1"/>
                </a:solidFill>
              </a:rPr>
              <a:t> Room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&lt;-&gt;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ResidenceHall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Student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&lt;-&gt; Account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4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C17C7-0FB0-4430-9AB3-71036BFD6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would you rather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07A25-D8A1-4FC8-9AF1-F2B1FA3D3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662" y="2489344"/>
            <a:ext cx="3062688" cy="4655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Change a diaper?</a:t>
            </a:r>
          </a:p>
        </p:txBody>
      </p:sp>
      <p:pic>
        <p:nvPicPr>
          <p:cNvPr id="1026" name="Picture 2" descr="File:Baby.jpg">
            <a:hlinkClick r:id="rId2"/>
            <a:extLst>
              <a:ext uri="{FF2B5EF4-FFF2-40B4-BE49-F238E27FC236}">
                <a16:creationId xmlns:a16="http://schemas.microsoft.com/office/drawing/2014/main" id="{B571E6FB-F00E-4DEF-9CD8-F5813CA97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418" y="3216671"/>
            <a:ext cx="5045176" cy="336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ellion Twin Turbo - Complete Kit (15-17 GT)">
            <a:hlinkClick r:id="rId4"/>
            <a:extLst>
              <a:ext uri="{FF2B5EF4-FFF2-40B4-BE49-F238E27FC236}">
                <a16:creationId xmlns:a16="http://schemas.microsoft.com/office/drawing/2014/main" id="{4661FB79-A5E5-4D68-83C3-720351556A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2" t="19209" r="18794" b="19211"/>
          <a:stretch/>
        </p:blipFill>
        <p:spPr bwMode="auto">
          <a:xfrm>
            <a:off x="657697" y="2290041"/>
            <a:ext cx="4846320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B53296-1386-493E-8872-776134C0F9C5}"/>
              </a:ext>
            </a:extLst>
          </p:cNvPr>
          <p:cNvSpPr txBox="1">
            <a:spLocks/>
          </p:cNvSpPr>
          <p:nvPr/>
        </p:nvSpPr>
        <p:spPr>
          <a:xfrm>
            <a:off x="1401902" y="6121376"/>
            <a:ext cx="3576498" cy="4655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Change a fuel filter?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18F5E5-4C47-49CC-871F-ADE28838842E}"/>
              </a:ext>
            </a:extLst>
          </p:cNvPr>
          <p:cNvSpPr txBox="1"/>
          <p:nvPr/>
        </p:nvSpPr>
        <p:spPr>
          <a:xfrm>
            <a:off x="357446" y="208984"/>
            <a:ext cx="11572284" cy="18158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What are the challenges of each?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Finding the parts to change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Knowing what happens when you change them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Knowing how to put them back together again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16BB43-56BB-4443-AA97-C2CFD0E885E7}"/>
              </a:ext>
            </a:extLst>
          </p:cNvPr>
          <p:cNvSpPr txBox="1"/>
          <p:nvPr/>
        </p:nvSpPr>
        <p:spPr>
          <a:xfrm>
            <a:off x="6307667" y="258364"/>
            <a:ext cx="4059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Georgia" panose="02040502050405020303" pitchFamily="18" charset="0"/>
              </a:rPr>
              <a:t>Knowing what the parts DO!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2112004-955B-46C3-B102-349B9A7285AA}"/>
              </a:ext>
            </a:extLst>
          </p:cNvPr>
          <p:cNvCxnSpPr/>
          <p:nvPr/>
        </p:nvCxnSpPr>
        <p:spPr>
          <a:xfrm flipH="1">
            <a:off x="4978400" y="567267"/>
            <a:ext cx="1329267" cy="254000"/>
          </a:xfrm>
          <a:prstGeom prst="straightConnector1">
            <a:avLst/>
          </a:prstGeom>
          <a:ln w="4127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D7BBE06-3274-4307-9671-AEEC08E901D1}"/>
              </a:ext>
            </a:extLst>
          </p:cNvPr>
          <p:cNvSpPr txBox="1"/>
          <p:nvPr/>
        </p:nvSpPr>
        <p:spPr>
          <a:xfrm>
            <a:off x="8278635" y="1295206"/>
            <a:ext cx="2626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Georgia" panose="02040502050405020303" pitchFamily="18" charset="0"/>
              </a:rPr>
              <a:t>How they connect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AB103806-8A27-4DC0-88DB-3A1C556C7A5C}"/>
              </a:ext>
            </a:extLst>
          </p:cNvPr>
          <p:cNvSpPr/>
          <p:nvPr/>
        </p:nvSpPr>
        <p:spPr>
          <a:xfrm>
            <a:off x="7974463" y="1184507"/>
            <a:ext cx="127590" cy="729904"/>
          </a:xfrm>
          <a:prstGeom prst="rightBrac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5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5" grpId="0" animBg="1"/>
      <p:bldP spid="6" grpId="0"/>
      <p:bldP spid="13" grpId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1369" y="365314"/>
            <a:ext cx="11306649" cy="6171964"/>
          </a:xfrm>
        </p:spPr>
        <p:txBody>
          <a:bodyPr>
            <a:normAutofit/>
          </a:bodyPr>
          <a:lstStyle/>
          <a:p>
            <a:r>
              <a:rPr lang="en-US" b="1" dirty="0"/>
              <a:t>coincidental cohesion</a:t>
            </a:r>
            <a:r>
              <a:rPr lang="en-US" dirty="0"/>
              <a:t>: also happens at the method level</a:t>
            </a:r>
          </a:p>
          <a:p>
            <a:pPr lvl="1"/>
            <a:r>
              <a:rPr lang="en-US" dirty="0"/>
              <a:t>example methods: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PrintLineInReverseAndConvertToFloat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CloseFilesAndPrintAverageTemperatures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lvl="2"/>
            <a:r>
              <a:rPr lang="en-US" dirty="0"/>
              <a:t>Bad names can be an important clue, but only when they “cover” the method</a:t>
            </a:r>
          </a:p>
          <a:p>
            <a:pPr lvl="2"/>
            <a:r>
              <a:rPr lang="en-US" dirty="0" err="1"/>
              <a:t>PrintData</a:t>
            </a:r>
            <a:r>
              <a:rPr lang="en-US" dirty="0"/>
              <a:t> would also be a hint</a:t>
            </a:r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Causes:</a:t>
            </a:r>
          </a:p>
          <a:p>
            <a:pPr lvl="1"/>
            <a:r>
              <a:rPr lang="en-US" dirty="0"/>
              <a:t>rigid rules about lengths, such as ”no methods longer than 10 lines”</a:t>
            </a:r>
          </a:p>
          <a:p>
            <a:pPr lvl="2"/>
            <a:r>
              <a:rPr lang="en-US" dirty="0"/>
              <a:t>We have to impose such limits to force methods in the 1</a:t>
            </a:r>
            <a:r>
              <a:rPr lang="en-US" baseline="30000" dirty="0"/>
              <a:t>st</a:t>
            </a:r>
            <a:r>
              <a:rPr lang="en-US" dirty="0"/>
              <a:t> year, but be cautious in industry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improper concerns about efficiency, such as avoiding 3-line functions because of function call overhead</a:t>
            </a:r>
          </a:p>
          <a:p>
            <a:pPr lvl="2"/>
            <a:r>
              <a:rPr lang="en-US" dirty="0"/>
              <a:t>Extreme version: single function that does everything (just one big main)</a:t>
            </a:r>
          </a:p>
          <a:p>
            <a:pPr lvl="1"/>
            <a:r>
              <a:rPr lang="en-US" dirty="0"/>
              <a:t>adding functionality during maintenance because “it just works there”</a:t>
            </a:r>
          </a:p>
          <a:p>
            <a:pPr lvl="1"/>
            <a:r>
              <a:rPr lang="en-US" dirty="0"/>
              <a:t>randomly joining, splitting methods</a:t>
            </a:r>
          </a:p>
          <a:p>
            <a:r>
              <a:rPr lang="en-US" dirty="0"/>
              <a:t>Problem: hard to maintain, hard to reuse such pieces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82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logical cohesion</a:t>
            </a:r>
            <a:r>
              <a:rPr lang="en-US" sz="4000" dirty="0"/>
              <a:t>: tasks which are related logically but do not otherwise belong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479174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two operations perform similar, but independent computations</a:t>
            </a:r>
          </a:p>
          <a:p>
            <a:r>
              <a:rPr lang="en-US" dirty="0"/>
              <a:t>class examples:</a:t>
            </a:r>
          </a:p>
          <a:p>
            <a:pPr lvl="1"/>
            <a:r>
              <a:rPr lang="en-US" dirty="0" err="1"/>
              <a:t>ErrorHandler</a:t>
            </a:r>
            <a:r>
              <a:rPr lang="en-US" dirty="0"/>
              <a:t>, </a:t>
            </a:r>
            <a:r>
              <a:rPr lang="en-US" dirty="0" err="1"/>
              <a:t>EventLogger</a:t>
            </a:r>
            <a:r>
              <a:rPr lang="en-US" dirty="0"/>
              <a:t>, </a:t>
            </a:r>
            <a:r>
              <a:rPr lang="en-US" dirty="0" err="1"/>
              <a:t>FileHandler</a:t>
            </a:r>
            <a:endParaRPr lang="en-US" dirty="0"/>
          </a:p>
          <a:p>
            <a:pPr lvl="1"/>
            <a:r>
              <a:rPr lang="en-US" dirty="0"/>
              <a:t>occasionally: </a:t>
            </a:r>
            <a:r>
              <a:rPr lang="en-US" dirty="0" err="1"/>
              <a:t>PartNumberOrName</a:t>
            </a:r>
            <a:r>
              <a:rPr lang="en-US" dirty="0"/>
              <a:t> (implying can have one but not both)</a:t>
            </a:r>
          </a:p>
          <a:p>
            <a:r>
              <a:rPr lang="en-US" dirty="0"/>
              <a:t>method: </a:t>
            </a:r>
            <a:r>
              <a:rPr lang="en-US" dirty="0" err="1"/>
              <a:t>HandleAllErrors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errno</a:t>
            </a:r>
            <a:r>
              <a:rPr lang="en-US" dirty="0"/>
              <a:t>, </a:t>
            </a:r>
            <a:r>
              <a:rPr lang="en-US" dirty="0" err="1"/>
              <a:t>const</a:t>
            </a:r>
            <a:r>
              <a:rPr lang="en-US" dirty="0"/>
              <a:t> char *</a:t>
            </a:r>
            <a:r>
              <a:rPr lang="en-US" dirty="0" err="1"/>
              <a:t>msg</a:t>
            </a:r>
            <a:r>
              <a:rPr lang="en-US" dirty="0"/>
              <a:t>);</a:t>
            </a:r>
          </a:p>
          <a:p>
            <a:pPr lvl="1"/>
            <a:r>
              <a:rPr lang="en-US" dirty="0" err="1"/>
              <a:t>OpenFiles</a:t>
            </a:r>
            <a:r>
              <a:rPr lang="en-US" dirty="0"/>
              <a:t>(); (opening all files regardless of when needed)</a:t>
            </a:r>
          </a:p>
          <a:p>
            <a:r>
              <a:rPr lang="en-US" dirty="0"/>
              <a:t>generate all output regardless of type: </a:t>
            </a:r>
          </a:p>
          <a:p>
            <a:pPr lvl="1"/>
            <a:r>
              <a:rPr lang="en-US" dirty="0"/>
              <a:t>void </a:t>
            </a:r>
            <a:r>
              <a:rPr lang="en-US" dirty="0" err="1"/>
              <a:t>SendOutput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dest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type, String </a:t>
            </a:r>
            <a:r>
              <a:rPr lang="en-US" dirty="0" err="1"/>
              <a:t>msg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inum</a:t>
            </a:r>
            <a:r>
              <a:rPr lang="en-US" dirty="0"/>
              <a:t>, float </a:t>
            </a:r>
            <a:r>
              <a:rPr lang="en-US" dirty="0" err="1"/>
              <a:t>fnum</a:t>
            </a:r>
            <a:r>
              <a:rPr lang="en-US" dirty="0"/>
              <a:t>); where</a:t>
            </a:r>
          </a:p>
          <a:p>
            <a:pPr lvl="2"/>
            <a:r>
              <a:rPr lang="en-US" dirty="0" err="1"/>
              <a:t>dest</a:t>
            </a:r>
            <a:r>
              <a:rPr lang="en-US" dirty="0"/>
              <a:t>: 0 means </a:t>
            </a:r>
            <a:r>
              <a:rPr lang="en-US" dirty="0" err="1"/>
              <a:t>stdout</a:t>
            </a:r>
            <a:r>
              <a:rPr lang="en-US" dirty="0"/>
              <a:t>, 1 means tape, 2 means printer</a:t>
            </a:r>
          </a:p>
          <a:p>
            <a:pPr lvl="2"/>
            <a:r>
              <a:rPr lang="en-US" dirty="0"/>
              <a:t>type: 0 means print </a:t>
            </a:r>
            <a:r>
              <a:rPr lang="en-US" dirty="0" err="1"/>
              <a:t>msg</a:t>
            </a:r>
            <a:r>
              <a:rPr lang="en-US" dirty="0"/>
              <a:t> and </a:t>
            </a:r>
            <a:r>
              <a:rPr lang="en-US" dirty="0" err="1"/>
              <a:t>inum</a:t>
            </a:r>
            <a:r>
              <a:rPr lang="en-US" dirty="0"/>
              <a:t>, 1 means print </a:t>
            </a:r>
            <a:r>
              <a:rPr lang="en-US" dirty="0" err="1"/>
              <a:t>msg</a:t>
            </a:r>
            <a:r>
              <a:rPr lang="en-US" dirty="0"/>
              <a:t> and </a:t>
            </a:r>
            <a:r>
              <a:rPr lang="en-US" dirty="0" err="1"/>
              <a:t>fnum</a:t>
            </a:r>
            <a:r>
              <a:rPr lang="en-US" dirty="0"/>
              <a:t>, 2 means </a:t>
            </a:r>
            <a:r>
              <a:rPr lang="en-US" dirty="0" err="1"/>
              <a:t>msg</a:t>
            </a:r>
            <a:r>
              <a:rPr lang="en-US" dirty="0"/>
              <a:t> only, 3 means </a:t>
            </a:r>
            <a:r>
              <a:rPr lang="en-US" dirty="0" err="1"/>
              <a:t>inum</a:t>
            </a:r>
            <a:r>
              <a:rPr lang="en-US" dirty="0"/>
              <a:t> only, 4 means </a:t>
            </a:r>
            <a:r>
              <a:rPr lang="en-US" dirty="0" err="1"/>
              <a:t>fnum</a:t>
            </a:r>
            <a:r>
              <a:rPr lang="en-US" dirty="0"/>
              <a:t> only</a:t>
            </a:r>
          </a:p>
          <a:p>
            <a:r>
              <a:rPr lang="en-US" dirty="0"/>
              <a:t>issues:</a:t>
            </a:r>
          </a:p>
          <a:p>
            <a:pPr lvl="1"/>
            <a:r>
              <a:rPr lang="en-US" dirty="0"/>
              <a:t>interface hard to understand</a:t>
            </a:r>
          </a:p>
          <a:p>
            <a:pPr lvl="1"/>
            <a:r>
              <a:rPr lang="en-US" dirty="0"/>
              <a:t>intricate code due to module activing differently based on different parameters</a:t>
            </a:r>
          </a:p>
          <a:p>
            <a:pPr lvl="1"/>
            <a:r>
              <a:rPr lang="en-US" dirty="0"/>
              <a:t>hard/impossible to maintain/reuse one piece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99062" y="3230805"/>
            <a:ext cx="5793875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Monaco" charset="0"/>
                <a:ea typeface="Monaco" charset="0"/>
                <a:cs typeface="Monaco" charset="0"/>
              </a:rPr>
              <a:t>Watch out for this! This sort of organization is very tempting to engineering types</a:t>
            </a:r>
            <a:r>
              <a:rPr lang="mr-IN" sz="2400" dirty="0">
                <a:latin typeface="Monaco" charset="0"/>
                <a:ea typeface="Monaco" charset="0"/>
                <a:cs typeface="Monaco" charset="0"/>
              </a:rPr>
              <a:t>…</a:t>
            </a:r>
            <a:endParaRPr lang="en-US" sz="2400" dirty="0">
              <a:latin typeface="Monaco" charset="0"/>
              <a:ea typeface="Monaco" charset="0"/>
              <a:cs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32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temporal cohesion</a:t>
            </a:r>
            <a:r>
              <a:rPr lang="en-US" dirty="0"/>
              <a:t>: tasks that are related just by when they are done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999" y="1825624"/>
            <a:ext cx="10733333" cy="4829175"/>
          </a:xfrm>
        </p:spPr>
        <p:txBody>
          <a:bodyPr>
            <a:noAutofit/>
          </a:bodyPr>
          <a:lstStyle/>
          <a:p>
            <a:r>
              <a:rPr lang="en-US" dirty="0"/>
              <a:t>Classic example: initializing all data structures/state variables</a:t>
            </a:r>
          </a:p>
          <a:p>
            <a:pPr lvl="1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public class Setup</a:t>
            </a:r>
          </a:p>
          <a:p>
            <a:pPr lvl="1"/>
            <a:r>
              <a:rPr lang="en-US" dirty="0"/>
              <a:t>issue: separating initialization from use, so must maintain two places</a:t>
            </a:r>
          </a:p>
          <a:p>
            <a:r>
              <a:rPr lang="en-US" dirty="0"/>
              <a:t>In methods: </a:t>
            </a:r>
            <a:r>
              <a:rPr lang="en-US" dirty="0" err="1"/>
              <a:t>Document.new</a:t>
            </a:r>
            <a:endParaRPr lang="en-US" dirty="0"/>
          </a:p>
          <a:p>
            <a:pPr lvl="1"/>
            <a:r>
              <a:rPr lang="en-US" dirty="0"/>
              <a:t>Prompt user to save current, clear document, reinitialize state, update recent document list, update title bar</a:t>
            </a:r>
          </a:p>
          <a:p>
            <a:pPr lvl="1"/>
            <a:r>
              <a:rPr lang="en-US" dirty="0"/>
              <a:t>all this needs to be done, but with different (reusable) methods, probably in different classes</a:t>
            </a:r>
          </a:p>
          <a:p>
            <a:pPr lvl="1"/>
            <a:r>
              <a:rPr lang="en-US" dirty="0"/>
              <a:t>note: issue is what's done </a:t>
            </a:r>
            <a:r>
              <a:rPr lang="en-US" i="1" dirty="0"/>
              <a:t>directly</a:t>
            </a:r>
            <a:r>
              <a:rPr lang="en-US" dirty="0"/>
              <a:t> vs. what's done in a method that's </a:t>
            </a:r>
            <a:r>
              <a:rPr lang="en-US" i="1" dirty="0"/>
              <a:t>called</a:t>
            </a:r>
            <a:r>
              <a:rPr lang="en-US" dirty="0"/>
              <a:t> by a more policy-oriented one</a:t>
            </a:r>
          </a:p>
        </p:txBody>
      </p:sp>
    </p:spTree>
    <p:extLst>
      <p:ext uri="{BB962C8B-B14F-4D97-AF65-F5344CB8AC3E}">
        <p14:creationId xmlns:p14="http://schemas.microsoft.com/office/powerpoint/2010/main" val="166624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procedural cohesion</a:t>
            </a:r>
            <a:r>
              <a:rPr lang="en-US" sz="4000" dirty="0"/>
              <a:t>: tasks designed based on being able to be invoked in a particular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538600" cy="4351338"/>
          </a:xfrm>
        </p:spPr>
        <p:txBody>
          <a:bodyPr/>
          <a:lstStyle/>
          <a:p>
            <a:r>
              <a:rPr lang="en-US" dirty="0"/>
              <a:t>Generally an issue with methods, not classes</a:t>
            </a:r>
          </a:p>
          <a:p>
            <a:r>
              <a:rPr lang="en-US" dirty="0"/>
              <a:t>Often: no data being passed</a:t>
            </a:r>
          </a:p>
          <a:p>
            <a:r>
              <a:rPr lang="en-US" dirty="0"/>
              <a:t>example: </a:t>
            </a:r>
            <a:r>
              <a:rPr lang="en-US" dirty="0" err="1"/>
              <a:t>ReadPartNumberFromDatabaseAndUpdateRepairRecord</a:t>
            </a:r>
            <a:endParaRPr lang="en-US" dirty="0"/>
          </a:p>
          <a:p>
            <a:r>
              <a:rPr lang="en-US" dirty="0"/>
              <a:t>still: low reusability</a:t>
            </a:r>
          </a:p>
        </p:txBody>
      </p:sp>
    </p:spTree>
    <p:extLst>
      <p:ext uri="{BB962C8B-B14F-4D97-AF65-F5344CB8AC3E}">
        <p14:creationId xmlns:p14="http://schemas.microsoft.com/office/powerpoint/2010/main" val="1786138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communicational cohesion</a:t>
            </a:r>
            <a:r>
              <a:rPr lang="en-US" sz="4000" dirty="0"/>
              <a:t>: tasks which are together because they process the same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Generally an issue with methods only</a:t>
            </a:r>
          </a:p>
          <a:p>
            <a:r>
              <a:rPr lang="en-US" dirty="0"/>
              <a:t>example: </a:t>
            </a:r>
            <a:r>
              <a:rPr lang="en-US" dirty="0" err="1"/>
              <a:t>UpdateDatabaseRecordAndWriteToAuditTrail</a:t>
            </a:r>
            <a:endParaRPr lang="en-US" dirty="0"/>
          </a:p>
          <a:p>
            <a:r>
              <a:rPr lang="en-US" dirty="0"/>
              <a:t>example: </a:t>
            </a:r>
            <a:r>
              <a:rPr lang="en-US" dirty="0" err="1"/>
              <a:t>ComputeAverageAndPrint</a:t>
            </a:r>
            <a:r>
              <a:rPr lang="en-US" dirty="0"/>
              <a:t> which contains a loop to compute an average and then prints it at the end</a:t>
            </a:r>
          </a:p>
          <a:p>
            <a:r>
              <a:rPr lang="en-US" dirty="0"/>
              <a:t>again: low reusability</a:t>
            </a:r>
          </a:p>
          <a:p>
            <a:r>
              <a:rPr lang="en-US" dirty="0"/>
              <a:t>note "it" could have been in both names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1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/>
              <a:t>functional cohesion</a:t>
            </a:r>
            <a:r>
              <a:rPr lang="en-US" sz="4400" dirty="0"/>
              <a:t>: highest level - module does one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Classes: Furnace, Student</a:t>
            </a:r>
          </a:p>
          <a:p>
            <a:pPr lvl="1"/>
            <a:r>
              <a:rPr lang="en-US" dirty="0"/>
              <a:t>Almost any domain level class!</a:t>
            </a:r>
          </a:p>
          <a:p>
            <a:r>
              <a:rPr lang="en-US" dirty="0"/>
              <a:t>Method examples:</a:t>
            </a:r>
          </a:p>
          <a:p>
            <a:pPr lvl="1"/>
            <a:r>
              <a:rPr lang="en-US" dirty="0" err="1"/>
              <a:t>Furnace.getTemperature</a:t>
            </a:r>
            <a:endParaRPr lang="en-US" dirty="0"/>
          </a:p>
          <a:p>
            <a:pPr lvl="1"/>
            <a:r>
              <a:rPr lang="en-US" dirty="0" err="1"/>
              <a:t>Student.save</a:t>
            </a:r>
            <a:endParaRPr lang="en-US" dirty="0"/>
          </a:p>
          <a:p>
            <a:pPr lvl="1"/>
            <a:r>
              <a:rPr lang="en-US" dirty="0" err="1"/>
              <a:t>SalesCommissision.compute</a:t>
            </a:r>
            <a:endParaRPr lang="en-US" dirty="0"/>
          </a:p>
          <a:p>
            <a:r>
              <a:rPr lang="en-US" dirty="0"/>
              <a:t>high reusability, maintainability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97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03110" y="4755091"/>
            <a:ext cx="8234890" cy="1984376"/>
          </a:xfrm>
        </p:spPr>
        <p:txBody>
          <a:bodyPr>
            <a:normAutofit/>
          </a:bodyPr>
          <a:lstStyle/>
          <a:p>
            <a:r>
              <a:rPr lang="en-US" sz="2400" dirty="0"/>
              <a:t>Coincidental, logical, temporal cohesion: </a:t>
            </a:r>
            <a:r>
              <a:rPr lang="en-US" sz="2400" i="1" dirty="0"/>
              <a:t>avoid at all costs</a:t>
            </a:r>
            <a:endParaRPr lang="en-US" sz="2400" dirty="0"/>
          </a:p>
          <a:p>
            <a:r>
              <a:rPr lang="en-US" sz="2400" dirty="0"/>
              <a:t>Procedural, communicational cohesion: still not perfect, but </a:t>
            </a:r>
            <a:r>
              <a:rPr lang="en-US" sz="2400" i="1" dirty="0"/>
              <a:t>much</a:t>
            </a:r>
            <a:r>
              <a:rPr lang="en-US" sz="2400" dirty="0"/>
              <a:t> better than the first 3</a:t>
            </a:r>
          </a:p>
          <a:p>
            <a:r>
              <a:rPr lang="en-US" sz="2400" dirty="0"/>
              <a:t>Goal: functional cohesion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3" y="673629"/>
            <a:ext cx="7112000" cy="37592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D4D9FFD-05DF-4A29-BB04-23F5311D5CF2}"/>
              </a:ext>
            </a:extLst>
          </p:cNvPr>
          <p:cNvSpPr/>
          <p:nvPr/>
        </p:nvSpPr>
        <p:spPr>
          <a:xfrm>
            <a:off x="1000125" y="781050"/>
            <a:ext cx="6810375" cy="93345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47B664E-581C-4807-8B11-02F9B6FB012B}"/>
              </a:ext>
            </a:extLst>
          </p:cNvPr>
          <p:cNvSpPr/>
          <p:nvPr/>
        </p:nvSpPr>
        <p:spPr>
          <a:xfrm>
            <a:off x="1010180" y="2140214"/>
            <a:ext cx="6810375" cy="217229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17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467" y="229658"/>
            <a:ext cx="2768600" cy="1325563"/>
          </a:xfrm>
        </p:spPr>
        <p:txBody>
          <a:bodyPr/>
          <a:lstStyle/>
          <a:p>
            <a:r>
              <a:rPr lang="en-US" dirty="0"/>
              <a:t>Review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267" y="1603375"/>
            <a:ext cx="8404903" cy="42629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266" y="1555221"/>
            <a:ext cx="8404903" cy="444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F109A-A0DC-40BB-9B15-E7FD448DD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 groups, write sample questions: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4C6D5-24E5-4255-AC11-DD28BE9E8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Write code segments that students are to classify where the answers are “content coupling” and “stamp coupling”.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a method with control coupling and have the student improve the coupling.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Have the student compare two coupling mechanisms and explain why one is better.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code that students are to classify as one of two forms of cohesion: logical and procedural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Have the student draw a UML diagram for a problem where the diagram illustrates a class with temporal cohesion.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Pick 3 types of cohesion and have the student explain how to identify each.</a:t>
            </a:r>
          </a:p>
        </p:txBody>
      </p:sp>
    </p:spTree>
    <p:extLst>
      <p:ext uri="{BB962C8B-B14F-4D97-AF65-F5344CB8AC3E}">
        <p14:creationId xmlns:p14="http://schemas.microsoft.com/office/powerpoint/2010/main" val="2319644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Design Heuristics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examine first-cut design; reduce coupling and improve cohesion</a:t>
            </a:r>
          </a:p>
          <a:p>
            <a:pPr lvl="1"/>
            <a:r>
              <a:rPr lang="en-US" dirty="0"/>
              <a:t>combine, break apart modules as needed (</a:t>
            </a:r>
            <a:r>
              <a:rPr lang="en-US" i="1" dirty="0"/>
              <a:t>without</a:t>
            </a:r>
            <a:r>
              <a:rPr lang="en-US" dirty="0"/>
              <a:t> breaking abstractions)</a:t>
            </a:r>
          </a:p>
          <a:p>
            <a:r>
              <a:rPr lang="en-US" dirty="0"/>
              <a:t>minimize structures with very high fan-out, strive for fan-in at bottom levels</a:t>
            </a:r>
          </a:p>
          <a:p>
            <a:pPr lvl="1"/>
            <a:r>
              <a:rPr lang="en-US" dirty="0"/>
              <a:t>poor structure: pancake: A uses B, C, D, E, F, G, H</a:t>
            </a:r>
          </a:p>
          <a:p>
            <a:pPr lvl="1"/>
            <a:r>
              <a:rPr lang="en-US" dirty="0"/>
              <a:t>better: A uses B, C, D; B uses E, F, D uses F, G, H</a:t>
            </a:r>
          </a:p>
          <a:p>
            <a:r>
              <a:rPr lang="en-US" dirty="0"/>
              <a:t>keep scope of effect of a module within scope of control</a:t>
            </a:r>
          </a:p>
          <a:p>
            <a:pPr lvl="1"/>
            <a:r>
              <a:rPr lang="en-US" dirty="0"/>
              <a:t>scope of effect: what modules are affected by a decision</a:t>
            </a:r>
          </a:p>
          <a:p>
            <a:pPr lvl="1"/>
            <a:r>
              <a:rPr lang="en-US" dirty="0"/>
              <a:t>scope of control: sub-modules</a:t>
            </a:r>
          </a:p>
          <a:p>
            <a:pPr lvl="1"/>
            <a:r>
              <a:rPr lang="en-US" dirty="0"/>
              <a:t>example of bad effect: B sets a flag that controls what happens in H</a:t>
            </a:r>
          </a:p>
          <a:p>
            <a:r>
              <a:rPr lang="en-US" dirty="0"/>
              <a:t>evaluate module interfaces: reduce complexity, redundancy; improve consistency</a:t>
            </a:r>
          </a:p>
          <a:p>
            <a:pPr lvl="1"/>
            <a:r>
              <a:rPr lang="en-US" dirty="0"/>
              <a:t>inconsistencies: seemingly unrelated data being passed to a module (low cohesion)</a:t>
            </a:r>
          </a:p>
          <a:p>
            <a:r>
              <a:rPr lang="en-US" dirty="0"/>
              <a:t>make modules predictable</a:t>
            </a:r>
          </a:p>
          <a:p>
            <a:pPr lvl="1"/>
            <a:r>
              <a:rPr lang="en-US" dirty="0"/>
              <a:t>should be able to view module as a "black box"</a:t>
            </a:r>
          </a:p>
          <a:p>
            <a:pPr lvl="1"/>
            <a:r>
              <a:rPr lang="en-US" dirty="0"/>
              <a:t>avoid recording state info that's not necessary</a:t>
            </a:r>
          </a:p>
          <a:p>
            <a:r>
              <a:rPr lang="en-US" dirty="0"/>
              <a:t>don't introduce arbitrary restrictions to modules</a:t>
            </a:r>
          </a:p>
          <a:p>
            <a:pPr lvl="1"/>
            <a:r>
              <a:rPr lang="en-US" dirty="0"/>
              <a:t>unnecessary restrictions on data size, sequences (arrays) will require maintenance to remove those restrictions</a:t>
            </a:r>
          </a:p>
          <a:p>
            <a:pPr lvl="1"/>
            <a:r>
              <a:rPr lang="en-US" dirty="0"/>
              <a:t>most Unix loopholes can be attributed to fixed sized strings and other arrays!</a:t>
            </a:r>
          </a:p>
        </p:txBody>
      </p:sp>
    </p:spTree>
    <p:extLst>
      <p:ext uri="{BB962C8B-B14F-4D97-AF65-F5344CB8AC3E}">
        <p14:creationId xmlns:p14="http://schemas.microsoft.com/office/powerpoint/2010/main" val="2137809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43ED8-2093-4341-9E4E-7CC030E86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15007" cy="1325563"/>
          </a:xfrm>
        </p:spPr>
        <p:txBody>
          <a:bodyPr/>
          <a:lstStyle/>
          <a:p>
            <a:r>
              <a:rPr lang="en-US" dirty="0"/>
              <a:t>Software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78BDC-1C2A-4DCD-A083-744A1B13A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Understanding a class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Large numbers of responsibilities: difficult to understand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Small number, closely related: much easier to understand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Classes with a small number of closely related responsibilities: </a:t>
            </a:r>
            <a:r>
              <a:rPr lang="en-US" i="1" dirty="0">
                <a:solidFill>
                  <a:schemeClr val="accent6"/>
                </a:solidFill>
              </a:rPr>
              <a:t>cohesive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True for methods, packages, etc.: want closely related responsibilities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General goal: high cohesion</a:t>
            </a:r>
          </a:p>
          <a:p>
            <a:r>
              <a:rPr lang="en-US" dirty="0">
                <a:solidFill>
                  <a:schemeClr val="tx1"/>
                </a:solidFill>
              </a:rPr>
              <a:t>Understanding relationships between classes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Interconnectivity between two classes: known as the </a:t>
            </a:r>
            <a:r>
              <a:rPr lang="en-US" i="1" dirty="0">
                <a:solidFill>
                  <a:schemeClr val="accent6"/>
                </a:solidFill>
              </a:rPr>
              <a:t>coupling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High coupling: a change in one class means changes in the other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Goal: low coupling </a:t>
            </a:r>
            <a:r>
              <a:rPr lang="en-US" dirty="0">
                <a:solidFill>
                  <a:schemeClr val="tx1"/>
                </a:solidFill>
              </a:rPr>
              <a:t>between components</a:t>
            </a:r>
          </a:p>
        </p:txBody>
      </p:sp>
      <p:pic>
        <p:nvPicPr>
          <p:cNvPr id="4" name="Picture 2" descr="C:\Documents and Settings\hornick\Local Settings\Temporary Internet Files\Content.IE5\PFYR14UO\MCj02909330000[1].wmf">
            <a:extLst>
              <a:ext uri="{FF2B5EF4-FFF2-40B4-BE49-F238E27FC236}">
                <a16:creationId xmlns:a16="http://schemas.microsoft.com/office/drawing/2014/main" id="{D2748BCD-D049-443F-B08B-FA66C1627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42580">
            <a:off x="9950109" y="504834"/>
            <a:ext cx="1429706" cy="237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hornick\Local Settings\Temporary Internet Files\Content.IE5\8GV4S627\MCj03311210000[1].wmf">
            <a:extLst>
              <a:ext uri="{FF2B5EF4-FFF2-40B4-BE49-F238E27FC236}">
                <a16:creationId xmlns:a16="http://schemas.microsoft.com/office/drawing/2014/main" id="{E076754B-1FA3-4520-BA77-F5769DD1F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913" y="5789613"/>
            <a:ext cx="18161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hornick\Local Settings\Temporary Internet Files\Content.IE5\8GV4S627\MCj03311210000[1].wmf">
            <a:extLst>
              <a:ext uri="{FF2B5EF4-FFF2-40B4-BE49-F238E27FC236}">
                <a16:creationId xmlns:a16="http://schemas.microsoft.com/office/drawing/2014/main" id="{377EAF73-2C08-4C47-9107-556A3B839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848828">
            <a:off x="7470913" y="5789613"/>
            <a:ext cx="18161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36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EC264-048B-4507-B6F7-9D8496601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Improving coupling, cohesion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C6898-9AA4-41A8-A65E-8B553B1DF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How does the Adapter Pattern improve system design?</a:t>
            </a:r>
          </a:p>
          <a:p>
            <a:r>
              <a:rPr lang="en-US" i="1" dirty="0">
                <a:solidFill>
                  <a:schemeClr val="tx1"/>
                </a:solidFill>
              </a:rPr>
              <a:t>How does the Strategy Pattern improve system design?</a:t>
            </a:r>
          </a:p>
          <a:p>
            <a:r>
              <a:rPr lang="en-US" i="1" dirty="0">
                <a:solidFill>
                  <a:schemeClr val="tx1"/>
                </a:solidFill>
              </a:rPr>
              <a:t>What does the Singleton Pattern do to improve desig</a:t>
            </a:r>
            <a:r>
              <a:rPr lang="en-US" dirty="0">
                <a:solidFill>
                  <a:schemeClr val="tx1"/>
                </a:solidFill>
              </a:rPr>
              <a:t>n?</a:t>
            </a:r>
          </a:p>
          <a:p>
            <a:r>
              <a:rPr lang="en-US" dirty="0">
                <a:solidFill>
                  <a:schemeClr val="tx1"/>
                </a:solidFill>
              </a:rPr>
              <a:t>Note: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Adapter: structural pattern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Strategy: behavioral pattern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Singleton: creational pattern</a:t>
            </a:r>
          </a:p>
        </p:txBody>
      </p:sp>
    </p:spTree>
    <p:extLst>
      <p:ext uri="{BB962C8B-B14F-4D97-AF65-F5344CB8AC3E}">
        <p14:creationId xmlns:p14="http://schemas.microsoft.com/office/powerpoint/2010/main" val="13622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Measure of interconnection between modules</a:t>
            </a:r>
          </a:p>
          <a:p>
            <a:r>
              <a:rPr lang="en-US" dirty="0">
                <a:solidFill>
                  <a:schemeClr val="tx1"/>
                </a:solidFill>
              </a:rPr>
              <a:t>Goal: low coupling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Simple connections between modules</a:t>
            </a:r>
          </a:p>
          <a:p>
            <a:r>
              <a:rPr lang="en-US" dirty="0">
                <a:solidFill>
                  <a:schemeClr val="tx1"/>
                </a:solidFill>
              </a:rPr>
              <a:t>Note: “modules”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Typically classes, but also packages, individual methods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Will focus on classes for now</a:t>
            </a:r>
          </a:p>
        </p:txBody>
      </p:sp>
    </p:spTree>
    <p:extLst>
      <p:ext uri="{BB962C8B-B14F-4D97-AF65-F5344CB8AC3E}">
        <p14:creationId xmlns:p14="http://schemas.microsoft.com/office/powerpoint/2010/main" val="7555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903117"/>
            <a:ext cx="10909515" cy="4351338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class Student {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private String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firstName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"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Sampath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";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dirty="0">
                <a:latin typeface="Consolas" charset="0"/>
                <a:ea typeface="Consolas" charset="0"/>
                <a:cs typeface="Consolas" charset="0"/>
              </a:rPr>
              <a:t>…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Student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stu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new Student();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System.out.println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stu.firstName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); // ERROR!</a:t>
            </a:r>
          </a:p>
        </p:txBody>
      </p:sp>
    </p:spTree>
    <p:extLst>
      <p:ext uri="{BB962C8B-B14F-4D97-AF65-F5344CB8AC3E}">
        <p14:creationId xmlns:p14="http://schemas.microsoft.com/office/powerpoint/2010/main" val="1162555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446" y="303673"/>
            <a:ext cx="1203406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import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java.lang.reflect.Field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class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Student 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private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String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firstName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= 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</a:t>
            </a:r>
            <a:r>
              <a:rPr lang="en-US" sz="2000" dirty="0" err="1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Sampath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TestReflection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public static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void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main(String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args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[]) throws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Exception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Student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someStudent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= new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Student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Field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someStudent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.getClass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().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getDeclaredField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</a:t>
            </a:r>
            <a:r>
              <a:rPr lang="en-US" sz="2000" dirty="0" err="1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firstName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.setAccessible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true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System.out.println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"Value of 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+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.getName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() + 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": 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+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fs.get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someStudent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));</a:t>
            </a:r>
          </a:p>
          <a:p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.set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someStudent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"Trisha"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System.out.println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"Value of 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+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.getName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                    + 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 after changing: 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+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.get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someStudent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01662" y="520505"/>
            <a:ext cx="7287064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# output</a:t>
            </a:r>
          </a:p>
          <a:p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Value of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firstName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: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Sampath</a:t>
            </a: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Value of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firstName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after changing: Trisha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63504" y="2813539"/>
            <a:ext cx="5025222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Makes field accessible by both get, set</a:t>
            </a: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4501663" y="3044372"/>
            <a:ext cx="2261841" cy="739837"/>
          </a:xfrm>
          <a:prstGeom prst="straightConnector1">
            <a:avLst/>
          </a:prstGeom>
          <a:ln w="50800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645341" y="6028317"/>
            <a:ext cx="236135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i="1" dirty="0"/>
              <a:t>Consequences?</a:t>
            </a:r>
          </a:p>
        </p:txBody>
      </p:sp>
    </p:spTree>
    <p:extLst>
      <p:ext uri="{BB962C8B-B14F-4D97-AF65-F5344CB8AC3E}">
        <p14:creationId xmlns:p14="http://schemas.microsoft.com/office/powerpoint/2010/main" val="105276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Content Coupling</a:t>
            </a:r>
            <a:r>
              <a:rPr lang="en-US" dirty="0"/>
              <a:t>: using data, control encapsulated within  the boundary of another module</a:t>
            </a:r>
          </a:p>
          <a:p>
            <a:pPr lvl="1"/>
            <a:r>
              <a:rPr lang="en-US" dirty="0"/>
              <a:t>Examples:</a:t>
            </a:r>
          </a:p>
          <a:p>
            <a:pPr lvl="2"/>
            <a:r>
              <a:rPr lang="en-US" dirty="0"/>
              <a:t>Jumping into the middle of a subroutine in assembly to skip initialization code</a:t>
            </a:r>
          </a:p>
          <a:p>
            <a:pPr lvl="2"/>
            <a:r>
              <a:rPr lang="en-US" dirty="0"/>
              <a:t>Modifying a constructor at runtime so future initialization is faster</a:t>
            </a:r>
          </a:p>
          <a:p>
            <a:pPr lvl="1"/>
            <a:r>
              <a:rPr lang="en-US" dirty="0"/>
              <a:t>Probably the worst form of coupling: nothing is safe</a:t>
            </a:r>
            <a:r>
              <a:rPr lang="mr-IN" dirty="0"/>
              <a:t>…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284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477837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Closely related to content coupling</a:t>
            </a:r>
          </a:p>
          <a:p>
            <a:r>
              <a:rPr lang="en-US" dirty="0">
                <a:solidFill>
                  <a:schemeClr val="tx1"/>
                </a:solidFill>
              </a:rPr>
              <a:t>Leaving data unrestricted; can access anywhere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No real encapsulation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US" dirty="0">
                <a:solidFill>
                  <a:schemeClr val="tx1"/>
                </a:solidFill>
              </a:rPr>
              <a:t> any code can change default, </a:t>
            </a:r>
            <a:r>
              <a:rPr lang="en-US" dirty="0" err="1">
                <a:solidFill>
                  <a:schemeClr val="tx1"/>
                </a:solidFill>
              </a:rPr>
              <a:t>firstName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Very challenging to identify which code modifies either</a:t>
            </a:r>
          </a:p>
          <a:p>
            <a:r>
              <a:rPr lang="en-US" dirty="0">
                <a:solidFill>
                  <a:schemeClr val="tx1"/>
                </a:solidFill>
              </a:rPr>
              <a:t>Known as “global variables” in other languages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6033" y="2940953"/>
            <a:ext cx="7479933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public class Student {</a:t>
            </a:r>
          </a:p>
          <a:p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 public static String </a:t>
            </a:r>
            <a:r>
              <a:rPr lang="en-US" sz="2800" dirty="0" err="1">
                <a:latin typeface="Consolas" charset="0"/>
                <a:ea typeface="Consolas" charset="0"/>
                <a:cs typeface="Consolas" charset="0"/>
              </a:rPr>
              <a:t>defaultName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 public String </a:t>
            </a:r>
            <a:r>
              <a:rPr lang="en-US" sz="2800" dirty="0" err="1">
                <a:latin typeface="Consolas" charset="0"/>
                <a:ea typeface="Consolas" charset="0"/>
                <a:cs typeface="Consolas" charset="0"/>
              </a:rPr>
              <a:t>firstName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8160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9542</TotalTime>
  <Words>2403</Words>
  <Application>Microsoft Office PowerPoint</Application>
  <PresentationFormat>Widescreen</PresentationFormat>
  <Paragraphs>339</Paragraphs>
  <Slides>29</Slides>
  <Notes>15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Consolas</vt:lpstr>
      <vt:lpstr>Corbel</vt:lpstr>
      <vt:lpstr>Georgia</vt:lpstr>
      <vt:lpstr>Mangal</vt:lpstr>
      <vt:lpstr>Monaco</vt:lpstr>
      <vt:lpstr>Wingdings</vt:lpstr>
      <vt:lpstr>Depth</vt:lpstr>
      <vt:lpstr> 6. Cohesion and Coupling</vt:lpstr>
      <vt:lpstr>Which would you rather do?</vt:lpstr>
      <vt:lpstr>Software systems</vt:lpstr>
      <vt:lpstr>Improving coupling, cohesion</vt:lpstr>
      <vt:lpstr>Coupling</vt:lpstr>
      <vt:lpstr>Consider…</vt:lpstr>
      <vt:lpstr>PowerPoint Presentation</vt:lpstr>
      <vt:lpstr>Content Coupling</vt:lpstr>
      <vt:lpstr>Common Coupling</vt:lpstr>
      <vt:lpstr>More common coupling</vt:lpstr>
      <vt:lpstr>PowerPoint Presentation</vt:lpstr>
      <vt:lpstr>PowerPoint Presentation</vt:lpstr>
      <vt:lpstr>PowerPoint Presentation</vt:lpstr>
      <vt:lpstr>Extreme case of control coupling</vt:lpstr>
      <vt:lpstr>stamp coupling: passing large structure and using just a portion</vt:lpstr>
      <vt:lpstr>(best): data coupling</vt:lpstr>
      <vt:lpstr>In-class exercise</vt:lpstr>
      <vt:lpstr>Cohesion</vt:lpstr>
      <vt:lpstr>Levels of Cohesion</vt:lpstr>
      <vt:lpstr>PowerPoint Presentation</vt:lpstr>
      <vt:lpstr>logical cohesion: tasks which are related logically but do not otherwise belong together</vt:lpstr>
      <vt:lpstr>temporal cohesion: tasks that are related just by when they are done</vt:lpstr>
      <vt:lpstr>procedural cohesion: tasks designed based on being able to be invoked in a particular order</vt:lpstr>
      <vt:lpstr>communicational cohesion: tasks which are together because they process the same data</vt:lpstr>
      <vt:lpstr>functional cohesion: highest level - module does one task</vt:lpstr>
      <vt:lpstr>PowerPoint Presentation</vt:lpstr>
      <vt:lpstr>Review</vt:lpstr>
      <vt:lpstr>In groups, write sample questions:</vt:lpstr>
      <vt:lpstr>Design Heuristics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Course Introduction</dc:title>
  <dc:creator>Brad Dennis</dc:creator>
  <cp:lastModifiedBy>Yoder, Dr. Josiah</cp:lastModifiedBy>
  <cp:revision>226</cp:revision>
  <dcterms:created xsi:type="dcterms:W3CDTF">2014-08-01T20:24:53Z</dcterms:created>
  <dcterms:modified xsi:type="dcterms:W3CDTF">2018-02-21T19:37:17Z</dcterms:modified>
</cp:coreProperties>
</file>