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405" r:id="rId3"/>
    <p:sldId id="406" r:id="rId4"/>
    <p:sldId id="418" r:id="rId5"/>
    <p:sldId id="419" r:id="rId6"/>
    <p:sldId id="407" r:id="rId7"/>
    <p:sldId id="408" r:id="rId8"/>
    <p:sldId id="420" r:id="rId9"/>
    <p:sldId id="409" r:id="rId10"/>
    <p:sldId id="410" r:id="rId11"/>
    <p:sldId id="411" r:id="rId12"/>
    <p:sldId id="412" r:id="rId13"/>
    <p:sldId id="413" r:id="rId14"/>
    <p:sldId id="414" r:id="rId15"/>
    <p:sldId id="415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86716" autoAdjust="0"/>
  </p:normalViewPr>
  <p:slideViewPr>
    <p:cSldViewPr>
      <p:cViewPr varScale="1">
        <p:scale>
          <a:sx n="74" d="100"/>
          <a:sy n="74" d="100"/>
        </p:scale>
        <p:origin x="10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7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t" anchorCtr="0" compatLnSpc="1">
            <a:prstTxWarp prst="textNoShape">
              <a:avLst/>
            </a:prstTxWarp>
          </a:bodyPr>
          <a:lstStyle>
            <a:lvl1pPr defTabSz="93181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2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t" anchorCtr="0" compatLnSpc="1">
            <a:prstTxWarp prst="textNoShape">
              <a:avLst/>
            </a:prstTxWarp>
          </a:bodyPr>
          <a:lstStyle>
            <a:lvl1pPr algn="r" defTabSz="93181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January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7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b" anchorCtr="0" compatLnSpc="1">
            <a:prstTxWarp prst="textNoShape">
              <a:avLst/>
            </a:prstTxWarp>
          </a:bodyPr>
          <a:lstStyle>
            <a:lvl1pPr defTabSz="93181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7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4" rIns="93108" bIns="46554" numCol="1" anchor="b" anchorCtr="0" compatLnSpc="1">
            <a:prstTxWarp prst="textNoShape">
              <a:avLst/>
            </a:prstTxWarp>
          </a:bodyPr>
          <a:lstStyle>
            <a:lvl1pPr algn="r" defTabSz="93181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1" tIns="44056" rIns="88111" bIns="4405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1" tIns="44056" rIns="88111" bIns="4405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1" tIns="44056" rIns="88111" bIns="44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1" tIns="44056" rIns="88111" bIns="4405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1" tIns="44056" rIns="88111" bIns="4405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30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57"/>
          </a:xfrm>
          <a:prstGeom prst="rect">
            <a:avLst/>
          </a:prstGeom>
          <a:noFill/>
        </p:spPr>
        <p:txBody>
          <a:bodyPr vert="horz" lIns="90078" tIns="45039" rIns="90078" bIns="4503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292467-F221-40EA-860B-D73C9C2BF769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1/15/2018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67D228-906B-426C-BE40-9F2BC4616824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6" name="Text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744705" cy="35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78" tIns="45039" rIns="90078" bIns="45039"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277353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4A51FB-A8DB-45C8-A0A0-59A5C2670E91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1/15/2018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84" indent="-28149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97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6366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6757" indent="-22519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7147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53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792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8318" indent="-22519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C0D248-E5AE-4406-8432-C8DF0D9E1D47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80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744705" cy="35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78" tIns="45039" rIns="90078" bIns="45039"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66471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from Head First Design Patterns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57"/>
          </a:xfrm>
          <a:prstGeom prst="rect">
            <a:avLst/>
          </a:prstGeom>
          <a:noFill/>
        </p:spPr>
        <p:txBody>
          <a:bodyPr vert="horz" lIns="90078" tIns="45039" rIns="90078" bIns="4503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781">
              <a:defRPr/>
            </a:pPr>
            <a:r>
              <a:rPr lang="en-US" dirty="0"/>
              <a:t>Example from Head First Design Patterns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57"/>
          </a:xfrm>
          <a:prstGeom prst="rect">
            <a:avLst/>
          </a:prstGeom>
          <a:noFill/>
        </p:spPr>
        <p:txBody>
          <a:bodyPr vert="horz" lIns="90078" tIns="45039" rIns="90078" bIns="4503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781">
              <a:defRPr/>
            </a:pPr>
            <a:r>
              <a:rPr lang="en-US" dirty="0"/>
              <a:t>Example from Head First Design Patterns</a:t>
            </a:r>
          </a:p>
          <a:p>
            <a:endParaRPr lang="en-US" dirty="0"/>
          </a:p>
          <a:p>
            <a:r>
              <a:rPr lang="en-US" dirty="0"/>
              <a:t>DO ON BOARD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57"/>
          </a:xfrm>
          <a:prstGeom prst="rect">
            <a:avLst/>
          </a:prstGeom>
          <a:noFill/>
        </p:spPr>
        <p:txBody>
          <a:bodyPr vert="horz" lIns="90078" tIns="45039" rIns="90078" bIns="4503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781">
              <a:defRPr/>
            </a:pPr>
            <a:r>
              <a:rPr lang="en-US" dirty="0"/>
              <a:t>Example from Head First Design Patterns</a:t>
            </a:r>
          </a:p>
          <a:p>
            <a:r>
              <a:rPr lang="en-US" dirty="0"/>
              <a:t>Figure taken exactly from that book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57"/>
          </a:xfrm>
          <a:prstGeom prst="rect">
            <a:avLst/>
          </a:prstGeom>
          <a:noFill/>
        </p:spPr>
        <p:txBody>
          <a:bodyPr vert="horz" lIns="90078" tIns="45039" rIns="90078" bIns="4503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781">
              <a:defRPr/>
            </a:pPr>
            <a:r>
              <a:rPr lang="en-US" dirty="0"/>
              <a:t>Example from Head First Design Patterns</a:t>
            </a:r>
          </a:p>
          <a:p>
            <a:r>
              <a:rPr lang="en-US" dirty="0"/>
              <a:t>Figure taken from that book exactly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57"/>
          </a:xfrm>
          <a:prstGeom prst="rect">
            <a:avLst/>
          </a:prstGeom>
          <a:noFill/>
        </p:spPr>
        <p:txBody>
          <a:bodyPr vert="horz" lIns="90078" tIns="45039" rIns="90078" bIns="4503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57"/>
          </a:xfrm>
          <a:prstGeom prst="rect">
            <a:avLst/>
          </a:prstGeom>
          <a:noFill/>
        </p:spPr>
        <p:txBody>
          <a:bodyPr vert="horz" lIns="90078" tIns="45039" rIns="90078" bIns="4503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zishanbilal.files.wordpress.com/2011/04/042811_2030_designpatte31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javaOO/accesscontrol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5, Day 1:</a:t>
            </a:r>
            <a:br>
              <a:rPr lang="en-US" dirty="0"/>
            </a:br>
            <a:r>
              <a:rPr lang="en-US" dirty="0"/>
              <a:t>Observer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Levels</a:t>
            </a:r>
          </a:p>
          <a:p>
            <a:r>
              <a:rPr lang="en-US" dirty="0"/>
              <a:t>Primitive Types</a:t>
            </a:r>
          </a:p>
          <a:p>
            <a:r>
              <a:rPr lang="en-US" dirty="0"/>
              <a:t>New Design Pattern</a:t>
            </a:r>
          </a:p>
          <a:p>
            <a:r>
              <a:rPr lang="en-US" b="1" dirty="0"/>
              <a:t>Half Exam 1 on Friday</a:t>
            </a:r>
          </a:p>
          <a:p>
            <a:pPr lvl="1"/>
            <a:r>
              <a:rPr lang="en-US" b="1" dirty="0"/>
              <a:t>Brief review today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Cleaned up with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146" name="Picture 2" descr="decorator2.png (933×66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3974"/>
            <a:ext cx="7717856" cy="553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</a:t>
            </a:r>
            <a:r>
              <a:rPr lang="en-US" dirty="0" err="1"/>
              <a:t>DarkRoast</a:t>
            </a:r>
            <a:r>
              <a:rPr lang="en-US" dirty="0"/>
              <a:t> with Whip and Mocha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752600" y="2362200"/>
            <a:ext cx="5867400" cy="2362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2514600"/>
            <a:ext cx="4191000" cy="1905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57800" y="2738437"/>
            <a:ext cx="2095500" cy="1457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11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387444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Mocha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48300" y="36436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DarkRoast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cost()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cost()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289396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cost()</a:t>
            </a:r>
          </a:p>
        </p:txBody>
      </p:sp>
      <p:sp>
        <p:nvSpPr>
          <p:cNvPr id="15" name="Arc 14"/>
          <p:cNvSpPr/>
          <p:nvPr/>
        </p:nvSpPr>
        <p:spPr bwMode="auto">
          <a:xfrm>
            <a:off x="2971800" y="2738436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4838700" y="2879670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c 16"/>
          <p:cNvSpPr/>
          <p:nvPr/>
        </p:nvSpPr>
        <p:spPr bwMode="auto">
          <a:xfrm flipH="1" flipV="1">
            <a:off x="4762500" y="3193998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flipH="1" flipV="1">
            <a:off x="2819400" y="3189532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flipH="1" flipV="1">
            <a:off x="1143000" y="3134317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32145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4200" y="31860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+0.20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7800" y="31597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+0.10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32341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$1.29</a:t>
            </a:r>
          </a:p>
        </p:txBody>
      </p:sp>
    </p:spTree>
    <p:extLst>
      <p:ext uri="{BB962C8B-B14F-4D97-AF65-F5344CB8AC3E}">
        <p14:creationId xmlns:p14="http://schemas.microsoft.com/office/powerpoint/2010/main" val="3999889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  <a:p>
            <a:pPr>
              <a:defRPr/>
            </a:pPr>
            <a:r>
              <a:rPr lang="en-US" altLang="en-US" dirty="0"/>
              <a:t>Wikipedia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8194" name="Picture 2" descr="400px-Decorator_UML_class_diagram.svg.png (400×31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528832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73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Byte Input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21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3: Bikes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pic>
        <p:nvPicPr>
          <p:cNvPr id="7170" name="Picture 2" descr="decorator11.png (683×57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5562600" cy="469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549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4: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248400"/>
            <a:ext cx="5791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  <a:p>
            <a:pPr>
              <a:defRPr/>
            </a:pPr>
            <a:r>
              <a:rPr lang="en-US" dirty="0">
                <a:hlinkClick r:id="rId2"/>
              </a:rPr>
              <a:t>http://zishanbilal.files.wordpress.com/2011/04/042811_2030_designpatte31.png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4098" name="Picture 2" descr="042811_2030_designpatte31.png (554×32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2944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93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Modifiers (bullets)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59325"/>
          </a:xfrm>
        </p:spPr>
        <p:txBody>
          <a:bodyPr/>
          <a:lstStyle/>
          <a:p>
            <a:r>
              <a:rPr lang="en-US" altLang="en-US"/>
              <a:t>Code to most restrictive level of access modification that is possible in a given context: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>
                <a:solidFill>
                  <a:srgbClr val="FF0000"/>
                </a:solidFill>
              </a:rPr>
              <a:t>Use </a:t>
            </a:r>
            <a:r>
              <a:rPr lang="en-US" altLang="en-US" i="1">
                <a:solidFill>
                  <a:srgbClr val="FF0000"/>
                </a:solidFill>
              </a:rPr>
              <a:t>public</a:t>
            </a:r>
            <a:r>
              <a:rPr lang="en-US" altLang="en-US">
                <a:solidFill>
                  <a:srgbClr val="FF0000"/>
                </a:solidFill>
              </a:rPr>
              <a:t> for constants and methods; never for attributes. On methods: only on those you want to support for public consumption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>
                <a:solidFill>
                  <a:srgbClr val="002060"/>
                </a:solidFill>
              </a:rPr>
              <a:t>Use </a:t>
            </a:r>
            <a:r>
              <a:rPr lang="en-US" altLang="en-US" i="1">
                <a:solidFill>
                  <a:srgbClr val="002060"/>
                </a:solidFill>
              </a:rPr>
              <a:t>protected</a:t>
            </a:r>
            <a:r>
              <a:rPr lang="en-US" altLang="en-US">
                <a:solidFill>
                  <a:srgbClr val="002060"/>
                </a:solidFill>
              </a:rPr>
              <a:t> to allow </a:t>
            </a:r>
            <a:r>
              <a:rPr lang="en-US" altLang="en-US" u="sng">
                <a:solidFill>
                  <a:srgbClr val="002060"/>
                </a:solidFill>
              </a:rPr>
              <a:t>derived</a:t>
            </a:r>
            <a:r>
              <a:rPr lang="en-US" altLang="en-US">
                <a:solidFill>
                  <a:srgbClr val="002060"/>
                </a:solidFill>
              </a:rPr>
              <a:t> classes in </a:t>
            </a:r>
            <a:r>
              <a:rPr lang="en-US" altLang="en-US" u="sng">
                <a:solidFill>
                  <a:srgbClr val="002060"/>
                </a:solidFill>
              </a:rPr>
              <a:t>any</a:t>
            </a:r>
            <a:r>
              <a:rPr lang="en-US" altLang="en-US">
                <a:solidFill>
                  <a:srgbClr val="002060"/>
                </a:solidFill>
              </a:rPr>
              <a:t> package access to members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>
                <a:solidFill>
                  <a:srgbClr val="0070C0"/>
                </a:solidFill>
              </a:rPr>
              <a:t>Use /*package*/ if cooperating classes in the same package need access to attributes or special methods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>
                <a:solidFill>
                  <a:srgbClr val="00B050"/>
                </a:solidFill>
              </a:rPr>
              <a:t>Use </a:t>
            </a:r>
            <a:r>
              <a:rPr lang="en-US" altLang="en-US" i="1">
                <a:solidFill>
                  <a:srgbClr val="00B050"/>
                </a:solidFill>
              </a:rPr>
              <a:t>private</a:t>
            </a:r>
            <a:r>
              <a:rPr lang="en-US" altLang="en-US">
                <a:solidFill>
                  <a:srgbClr val="00B050"/>
                </a:solidFill>
              </a:rPr>
              <a:t> to completely guard members from view outside the defining class</a:t>
            </a:r>
          </a:p>
        </p:txBody>
      </p:sp>
    </p:spTree>
    <p:extLst>
      <p:ext uri="{BB962C8B-B14F-4D97-AF65-F5344CB8AC3E}">
        <p14:creationId xmlns:p14="http://schemas.microsoft.com/office/powerpoint/2010/main" val="32231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Modifiers (table)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719263"/>
          <a:ext cx="8001000" cy="230347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4">
                <a:tc gridSpan="5">
                  <a:txBody>
                    <a:bodyPr/>
                    <a:lstStyle/>
                    <a:p>
                      <a:r>
                        <a:rPr lang="en-US" sz="1800" dirty="0"/>
                        <a:t>Access Levels</a:t>
                      </a:r>
                    </a:p>
                  </a:txBody>
                  <a:tcPr marL="44873" marR="44873" marT="45708" marB="4570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Modifier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Package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Subclass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World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public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protected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93">
                <a:tc>
                  <a:txBody>
                    <a:bodyPr/>
                    <a:lstStyle/>
                    <a:p>
                      <a:r>
                        <a:rPr lang="en-US" sz="1800" i="1" dirty="0">
                          <a:effectLst/>
                        </a:rPr>
                        <a:t>/*package*/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private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4267200"/>
            <a:ext cx="8382000" cy="1863725"/>
          </a:xfrm>
        </p:spPr>
        <p:txBody>
          <a:bodyPr/>
          <a:lstStyle/>
          <a:p>
            <a:pPr>
              <a:defRPr/>
            </a:pPr>
            <a:r>
              <a:rPr lang="en-US" dirty="0"/>
              <a:t>Adapted from Oracle’s Java tutorial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hlinkClick r:id="rId3"/>
              </a:rPr>
              <a:t>http://docs.oracle.com/javase/tutorial/java/javaOO/accesscontrol.html</a:t>
            </a:r>
            <a:endParaRPr lang="en-US" dirty="0"/>
          </a:p>
        </p:txBody>
      </p:sp>
      <p:sp>
        <p:nvSpPr>
          <p:cNvPr id="26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SE-2811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Mark L. Hornick</a:t>
            </a:r>
          </a:p>
        </p:txBody>
      </p:sp>
      <p:sp>
        <p:nvSpPr>
          <p:cNvPr id="26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63A65B-A1B1-4969-999C-50566D5347D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78480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45506" y="2333670"/>
            <a:ext cx="26880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1" i="1" dirty="0"/>
              <a:t>What sort of class would 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be</a:t>
            </a:r>
            <a:r>
              <a:rPr lang="en-US" b="1" i="1" dirty="0"/>
              <a:t>?</a:t>
            </a:r>
            <a:br>
              <a:rPr lang="en-US" b="1" i="1" dirty="0"/>
            </a:br>
            <a:endParaRPr lang="en-US" b="1" i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1" i="1" dirty="0"/>
              <a:t>What kind of a method is 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b="1" i="1" dirty="0"/>
              <a:t>? Why?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69" y="2460023"/>
            <a:ext cx="5563271" cy="326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93" y="2283043"/>
            <a:ext cx="4528958" cy="26595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4964798" y="1259644"/>
            <a:ext cx="3717684" cy="175432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String description;</a:t>
            </a:r>
          </a:p>
          <a:p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getDescription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description;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public abstract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5057371" y="3250105"/>
            <a:ext cx="3531736" cy="193899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public Cone() {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description = “Cone”;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124;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CDEF5-7C88-4E8B-A753-8E74FD5176FE}"/>
              </a:ext>
            </a:extLst>
          </p:cNvPr>
          <p:cNvSpPr txBox="1"/>
          <p:nvPr/>
        </p:nvSpPr>
        <p:spPr>
          <a:xfrm>
            <a:off x="168851" y="34290"/>
            <a:ext cx="7656263" cy="5909310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public class Money {</a:t>
            </a:r>
          </a:p>
          <a:p>
            <a:r>
              <a:rPr lang="en-US" dirty="0">
                <a:latin typeface="Consolas" panose="020B0609020204030204" pitchFamily="49" charset="0"/>
              </a:rPr>
              <a:t>    private static float LIMIT = 1e8F;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public 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 float </a:t>
            </a:r>
            <a:r>
              <a:rPr lang="en-US" dirty="0" err="1">
                <a:latin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</a:rPr>
              <a:t> = LIMIT;</a:t>
            </a:r>
          </a:p>
          <a:p>
            <a:r>
              <a:rPr lang="en-US" dirty="0">
                <a:latin typeface="Consolas" panose="020B0609020204030204" pitchFamily="49" charset="0"/>
              </a:rPr>
              <a:t>        for(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</a:t>
            </a:r>
            <a:r>
              <a:rPr lang="en-US" dirty="0" err="1">
                <a:latin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(LIMIT + " + 1000: " + </a:t>
            </a:r>
            <a:r>
              <a:rPr lang="en-US" dirty="0" err="1">
                <a:latin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latin typeface="Consolas" panose="020B0609020204030204" pitchFamily="49" charset="0"/>
              </a:rPr>
              <a:t>        for(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</a:t>
            </a:r>
            <a:r>
              <a:rPr lang="en-US" dirty="0" err="1">
                <a:latin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</a:rPr>
              <a:t> += LIMIT;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("1000 + " + LIMIT + ": " + </a:t>
            </a:r>
            <a:r>
              <a:rPr lang="en-US" dirty="0" err="1">
                <a:latin typeface="Consolas" panose="020B0609020204030204" pitchFamily="49" charset="0"/>
              </a:rPr>
              <a:t>num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C833D-F119-46DF-A3FC-3C4BDB4E14EC}"/>
              </a:ext>
            </a:extLst>
          </p:cNvPr>
          <p:cNvSpPr txBox="1"/>
          <p:nvPr/>
        </p:nvSpPr>
        <p:spPr>
          <a:xfrm>
            <a:off x="2288823" y="4328068"/>
            <a:ext cx="341632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Doubles would only help a bit…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97FEA7-782C-41AE-A112-3FE0C349AED6}"/>
              </a:ext>
            </a:extLst>
          </p:cNvPr>
          <p:cNvSpPr txBox="1"/>
          <p:nvPr/>
        </p:nvSpPr>
        <p:spPr>
          <a:xfrm>
            <a:off x="5220877" y="5425231"/>
            <a:ext cx="36086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Why use cents and not a double?</a:t>
            </a:r>
          </a:p>
        </p:txBody>
      </p:sp>
    </p:spTree>
    <p:extLst>
      <p:ext uri="{BB962C8B-B14F-4D97-AF65-F5344CB8AC3E}">
        <p14:creationId xmlns:p14="http://schemas.microsoft.com/office/powerpoint/2010/main" val="26602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Inheritance Model</a:t>
            </a:r>
            <a:br>
              <a:rPr lang="en-US" dirty="0"/>
            </a:br>
            <a:r>
              <a:rPr lang="en-US" dirty="0"/>
              <a:t>Design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potential changes?</a:t>
            </a:r>
          </a:p>
          <a:p>
            <a:r>
              <a:rPr lang="en-US" dirty="0"/>
              <a:t>Keep current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279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63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Coffee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be able to add, Whip, Mocha, Milk, Soy, etc. to our coffee</a:t>
            </a:r>
          </a:p>
          <a:p>
            <a:r>
              <a:rPr lang="en-US" dirty="0"/>
              <a:t>Exercise: With your team, create a design to include these “decorators” and have the cost function return their cost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11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36A8-6ED1-49E7-942D-33650349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not go beyond this point</a:t>
            </a:r>
            <a:br>
              <a:rPr lang="en-US" dirty="0"/>
            </a:br>
            <a:r>
              <a:rPr lang="en-US" dirty="0"/>
              <a:t>Winter 2017-2018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73890-BBAF-4A52-8117-205B8F415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(but you still may find the slides helpful for review)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F36F9-114D-41F5-8FA7-0361078A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77CE5-66FD-4101-8875-99E40CC6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44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approach: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9" y="1352550"/>
            <a:ext cx="736441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294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36567</TotalTime>
  <Words>697</Words>
  <Application>Microsoft Office PowerPoint</Application>
  <PresentationFormat>On-screen Show (4:3)</PresentationFormat>
  <Paragraphs>199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Consolas</vt:lpstr>
      <vt:lpstr>Courier New</vt:lpstr>
      <vt:lpstr>Tahoma</vt:lpstr>
      <vt:lpstr>Times New Roman</vt:lpstr>
      <vt:lpstr>Wingdings</vt:lpstr>
      <vt:lpstr>2_Network</vt:lpstr>
      <vt:lpstr>Week 5, Day 1: Observer</vt:lpstr>
      <vt:lpstr>Access Modifiers (bullets)</vt:lpstr>
      <vt:lpstr>Access Modifiers (table)</vt:lpstr>
      <vt:lpstr>Example: Ice Cream Store</vt:lpstr>
      <vt:lpstr>Implementation</vt:lpstr>
      <vt:lpstr>Coffee Inheritance Model Design Review</vt:lpstr>
      <vt:lpstr>Time for Coffee 2.0</vt:lpstr>
      <vt:lpstr>Did not go beyond this point Winter 2017-2018</vt:lpstr>
      <vt:lpstr>One approach: Inheritance</vt:lpstr>
      <vt:lpstr>Cleaned up with decorator pattern</vt:lpstr>
      <vt:lpstr>Cost of DarkRoast with Whip and Mocha</vt:lpstr>
      <vt:lpstr>General Pattern</vt:lpstr>
      <vt:lpstr>Example 2: Byte Input Streams</vt:lpstr>
      <vt:lpstr>Ex 3: Bikes</vt:lpstr>
      <vt:lpstr>Ex 4: Employees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1027</cp:revision>
  <cp:lastPrinted>2018-01-08T14:39:32Z</cp:lastPrinted>
  <dcterms:created xsi:type="dcterms:W3CDTF">1999-09-06T21:32:20Z</dcterms:created>
  <dcterms:modified xsi:type="dcterms:W3CDTF">2018-01-15T16:09:01Z</dcterms:modified>
</cp:coreProperties>
</file>