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20"/>
  </p:notesMasterIdLst>
  <p:sldIdLst>
    <p:sldId id="256" r:id="rId2"/>
    <p:sldId id="335" r:id="rId3"/>
    <p:sldId id="321" r:id="rId4"/>
    <p:sldId id="323" r:id="rId5"/>
    <p:sldId id="322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8" r:id="rId18"/>
    <p:sldId id="33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6" autoAdjust="0"/>
    <p:restoredTop sz="95934" autoAdjust="0"/>
  </p:normalViewPr>
  <p:slideViewPr>
    <p:cSldViewPr snapToGrid="0">
      <p:cViewPr varScale="1">
        <p:scale>
          <a:sx n="61" d="100"/>
          <a:sy n="61" d="100"/>
        </p:scale>
        <p:origin x="5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AD01B-B745-4006-A489-B81A1907E571}" type="slidenum">
              <a:rPr lang="en-US"/>
              <a:pPr/>
              <a:t>6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Subject::attach(Observer* pObserver)</a:t>
            </a:r>
          </a:p>
          <a:p>
            <a:r>
              <a:rPr lang="en-US"/>
              <a:t>{</a:t>
            </a:r>
          </a:p>
          <a:p>
            <a:r>
              <a:rPr lang="en-US"/>
              <a:t>   m_hObservers.push_back(pObserver);</a:t>
            </a:r>
          </a:p>
          <a:p>
            <a:r>
              <a:rPr lang="en-US"/>
              <a:t>}</a:t>
            </a:r>
          </a:p>
          <a:p>
            <a:endParaRPr lang="en-US"/>
          </a:p>
          <a:p>
            <a:r>
              <a:rPr lang="en-US"/>
              <a:t>Subject::detach(Observer* pObserver)</a:t>
            </a:r>
          </a:p>
          <a:p>
            <a:r>
              <a:rPr lang="en-US"/>
              <a:t>{</a:t>
            </a:r>
          </a:p>
          <a:p>
            <a:r>
              <a:rPr lang="en-US"/>
              <a:t>  m_hObservers.remove(pObserver);</a:t>
            </a:r>
          </a:p>
          <a:p>
            <a:r>
              <a:rPr lang="en-US"/>
              <a:t>}</a:t>
            </a:r>
          </a:p>
          <a:p>
            <a:endParaRPr lang="en-US"/>
          </a:p>
          <a:p>
            <a:r>
              <a:rPr lang="en-US"/>
              <a:t>Subject::notify()</a:t>
            </a:r>
          </a:p>
          <a:p>
            <a:r>
              <a:rPr lang="en-US"/>
              <a:t>{</a:t>
            </a:r>
          </a:p>
          <a:p>
            <a:r>
              <a:rPr lang="en-US"/>
              <a:t>Vector&lt;Observer*&gt;::iterator m_ppObserver;</a:t>
            </a:r>
          </a:p>
          <a:p>
            <a:r>
              <a:rPr lang="en-US"/>
              <a:t>for (m_ppObserver = m_hObservers.begin();m_ppObserver = m_hObservers.end(); ++m_ppObserver)</a:t>
            </a:r>
          </a:p>
          <a:p>
            <a:r>
              <a:rPr lang="en-US"/>
              <a:t>	(*m_ppObserver)-&gt;update();</a:t>
            </a:r>
          </a:p>
          <a:p>
            <a:r>
              <a:rPr lang="en-US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9263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weather program, original: no observer; must update both panels; revised: implements observer pattern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91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hasker/se2811/samples/weather-observer.zi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java/util/Observable.html" TargetMode="External"/><Relationship Id="rId2" Type="http://schemas.openxmlformats.org/officeDocument/2006/relationships/hyperlink" Target="https://docs.oracle.com/javase/8/docs/api/java/util/Observer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br>
              <a:rPr lang="en-US" sz="7200" dirty="0"/>
            </a:br>
            <a:r>
              <a:rPr lang="en-US" sz="7200" dirty="0"/>
              <a:t>8. Observer Pattern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SE2811 Software Component Design</a:t>
            </a:r>
          </a:p>
          <a:p>
            <a:r>
              <a:rPr lang="en-US" dirty="0"/>
              <a:t>Dr. Rob Hasker (based on slides by Dr. Mark Hornick)</a:t>
            </a:r>
          </a:p>
        </p:txBody>
      </p:sp>
      <p:pic>
        <p:nvPicPr>
          <p:cNvPr id="6" name="Picture 4" descr="j030405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5077" y="1783344"/>
            <a:ext cx="2155371" cy="169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Program example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550147" y="1937782"/>
            <a:ext cx="7586663" cy="455509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000" b="1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WeatherData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Subject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//private data attributes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List&lt;Observer&gt; observers;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WeatherData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(){…}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getTemp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getWindSpeed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b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	public void attach(Observer </a:t>
            </a:r>
            <a:r>
              <a:rPr lang="en-US" sz="20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{…}</a:t>
            </a:r>
            <a:endParaRPr lang="en-US" sz="2000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public void detach(Observer </a:t>
            </a:r>
            <a:r>
              <a:rPr lang="en-US" sz="20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{…}</a:t>
            </a:r>
            <a:endParaRPr lang="en-US" sz="2000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notifyObservers</a:t>
            </a:r>
            <a:r>
              <a:rPr lang="en-US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{…}</a:t>
            </a:r>
            <a:endParaRPr lang="en-US" sz="2000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82534" y="2584624"/>
            <a:ext cx="5259319" cy="187743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See </a:t>
            </a:r>
            <a:r>
              <a:rPr lang="en-US" sz="2400" dirty="0">
                <a:hlinkClick r:id="rId3"/>
              </a:rPr>
              <a:t>sample code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onsolas" panose="020B0609020204030204" pitchFamily="49" charset="0"/>
              </a:rPr>
              <a:t>(available on website)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Consolas" panose="020B0609020204030204" pitchFamily="49" charset="0"/>
              </a:rPr>
              <a:t>original_weather</a:t>
            </a:r>
            <a:r>
              <a:rPr lang="en-US" sz="2400" dirty="0"/>
              <a:t>: must update both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latin typeface="Consolas" panose="020B0609020204030204" pitchFamily="49" charset="0"/>
              </a:rPr>
              <a:t>revised_weather</a:t>
            </a:r>
            <a:r>
              <a:rPr lang="en-US" sz="2400" dirty="0"/>
              <a:t>: uses observer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note Observer, Subject classes</a:t>
            </a:r>
          </a:p>
        </p:txBody>
      </p:sp>
    </p:spTree>
    <p:extLst>
      <p:ext uri="{BB962C8B-B14F-4D97-AF65-F5344CB8AC3E}">
        <p14:creationId xmlns:p14="http://schemas.microsoft.com/office/powerpoint/2010/main" val="1766965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(contd.)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2285999" y="2209801"/>
            <a:ext cx="8486775" cy="24622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0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acquireDataFromSensors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// acquire updated weather data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……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notifyObservers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(); // notify observers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90850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(contd.)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1981199" y="1752601"/>
            <a:ext cx="9034463" cy="33239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0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mainDisplay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Observer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mainDisplay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WeatherData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wd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 {...}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public void update(???)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{...}</a:t>
            </a:r>
            <a:endParaRPr lang="en-US" sz="2400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updateDisplayUI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 {...}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8389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(contd.)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1123949" y="1690688"/>
            <a:ext cx="10420351" cy="504753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0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mainDisplay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WeatherData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wd)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Subject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wdSubject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wd;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wdSubject.attach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2400" dirty="0">
                <a:cs typeface="Times New Roman" pitchFamily="18" charset="0"/>
              </a:rPr>
              <a:t>// What do we pass to update()?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public void update(???)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>
                <a:cs typeface="Times New Roman" pitchFamily="18" charset="0"/>
              </a:rPr>
              <a:t>// How do we get data from the Subject?</a:t>
            </a:r>
            <a:br>
              <a:rPr lang="en-US" sz="2400" dirty="0">
                <a:cs typeface="Times New Roman" pitchFamily="18" charset="0"/>
              </a:rPr>
            </a:br>
            <a:endParaRPr lang="en-US" sz="2400" dirty="0">
              <a:cs typeface="Times New Roman" pitchFamily="18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updateDisplayUI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(???); //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mainDisplay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class method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6693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05255" y="2054225"/>
            <a:ext cx="10781489" cy="4660474"/>
          </a:xfrm>
        </p:spPr>
        <p:txBody>
          <a:bodyPr>
            <a:normAutofit/>
          </a:bodyPr>
          <a:lstStyle/>
          <a:p>
            <a:pPr>
              <a:spcBef>
                <a:spcPts val="2200"/>
              </a:spcBef>
            </a:pPr>
            <a:r>
              <a:rPr lang="en-US" sz="3200" dirty="0">
                <a:solidFill>
                  <a:schemeClr val="tx1"/>
                </a:solidFill>
              </a:rPr>
              <a:t>What should be the arguments of the update method? Should we send the Subject as the argument?</a:t>
            </a:r>
          </a:p>
          <a:p>
            <a:pPr lvl="1">
              <a:spcBef>
                <a:spcPts val="2200"/>
              </a:spcBef>
            </a:pPr>
            <a:r>
              <a:rPr lang="en-US" dirty="0">
                <a:solidFill>
                  <a:schemeClr val="tx1"/>
                </a:solidFill>
              </a:rPr>
              <a:t>Alternatives: pull vs. push – </a:t>
            </a:r>
            <a:r>
              <a:rPr lang="en-US" i="1" dirty="0">
                <a:solidFill>
                  <a:schemeClr val="accent5"/>
                </a:solidFill>
              </a:rPr>
              <a:t>which was used in the weather example?</a:t>
            </a:r>
          </a:p>
          <a:p>
            <a:pPr lvl="1">
              <a:spcBef>
                <a:spcPts val="2200"/>
              </a:spcBef>
            </a:pPr>
            <a:r>
              <a:rPr lang="en-US" dirty="0">
                <a:solidFill>
                  <a:schemeClr val="tx1"/>
                </a:solidFill>
              </a:rPr>
              <a:t>What would be the danger of pushing simple data to observers?</a:t>
            </a:r>
          </a:p>
          <a:p>
            <a:pPr>
              <a:spcBef>
                <a:spcPts val="2200"/>
              </a:spcBef>
            </a:pPr>
            <a:r>
              <a:rPr lang="en-US" sz="3200" dirty="0">
                <a:solidFill>
                  <a:schemeClr val="tx1"/>
                </a:solidFill>
              </a:rPr>
              <a:t>Should each instance of the Observer store the “concrete subject” as a data attribute, or just an Interface  reference?</a:t>
            </a:r>
          </a:p>
          <a:p>
            <a:pPr>
              <a:spcBef>
                <a:spcPts val="2200"/>
              </a:spcBef>
            </a:pPr>
            <a:r>
              <a:rPr lang="en-US" sz="3200" dirty="0">
                <a:solidFill>
                  <a:schemeClr val="tx1"/>
                </a:solidFill>
              </a:rPr>
              <a:t>Can Subject be an abstract class instead of an Interface?</a:t>
            </a:r>
          </a:p>
          <a:p>
            <a:pPr>
              <a:spcBef>
                <a:spcPts val="2200"/>
              </a:spcBef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5737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(positive)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56254"/>
            <a:ext cx="10810255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>
                <a:solidFill>
                  <a:schemeClr val="tx1"/>
                </a:solidFill>
              </a:rPr>
              <a:t>Coupling between Subject and Observers: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Subject knows it has a list of Observers, </a:t>
            </a:r>
            <a:r>
              <a:rPr lang="en-US" sz="3200" i="1" dirty="0">
                <a:solidFill>
                  <a:schemeClr val="accent3"/>
                </a:solidFill>
              </a:rPr>
              <a:t>but not specific classes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Each Observer conforms to the simple </a:t>
            </a:r>
            <a:r>
              <a:rPr lang="en-US" sz="3200" i="1" dirty="0">
                <a:solidFill>
                  <a:schemeClr val="tx1"/>
                </a:solidFill>
              </a:rPr>
              <a:t>interface</a:t>
            </a:r>
            <a:r>
              <a:rPr lang="en-US" sz="3200" dirty="0">
                <a:solidFill>
                  <a:schemeClr val="tx1"/>
                </a:solidFill>
              </a:rPr>
              <a:t> of the abstract Observer Interface.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Hence, coupling is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Abstract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Minimal</a:t>
            </a:r>
          </a:p>
        </p:txBody>
      </p:sp>
    </p:spTree>
    <p:extLst>
      <p:ext uri="{BB962C8B-B14F-4D97-AF65-F5344CB8AC3E}">
        <p14:creationId xmlns:p14="http://schemas.microsoft.com/office/powerpoint/2010/main" val="82370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(negative)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019300"/>
            <a:ext cx="10744200" cy="44958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Broadcast communication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Notification is broadcast to all interested objects.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Observers can be added/removed at any time.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Observer decides when it needs to be notified.</a:t>
            </a:r>
          </a:p>
          <a:p>
            <a:r>
              <a:rPr lang="en-US" sz="3600" dirty="0">
                <a:solidFill>
                  <a:schemeClr val="tx1"/>
                </a:solidFill>
              </a:rPr>
              <a:t>Unexpected updates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Observers have no knowledge 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Of each other’s presence.</a:t>
            </a:r>
          </a:p>
          <a:p>
            <a:pPr lvl="2"/>
            <a:r>
              <a:rPr lang="en-US" sz="2800" dirty="0">
                <a:solidFill>
                  <a:schemeClr val="tx1"/>
                </a:solidFill>
              </a:rPr>
              <a:t>About the cost of “state change of subject”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Cascade of updates.</a:t>
            </a:r>
          </a:p>
        </p:txBody>
      </p:sp>
    </p:spTree>
    <p:extLst>
      <p:ext uri="{BB962C8B-B14F-4D97-AF65-F5344CB8AC3E}">
        <p14:creationId xmlns:p14="http://schemas.microsoft.com/office/powerpoint/2010/main" val="134281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Observer pattern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See: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Observer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  <a:hlinkClick r:id="rId3"/>
              </a:rPr>
              <a:t>Observable</a:t>
            </a:r>
          </a:p>
          <a:p>
            <a:r>
              <a:rPr lang="en-US" dirty="0">
                <a:solidFill>
                  <a:schemeClr val="tx1"/>
                </a:solidFill>
              </a:rPr>
              <a:t>Note discussion of </a:t>
            </a:r>
            <a:r>
              <a:rPr lang="en-US" dirty="0" err="1">
                <a:solidFill>
                  <a:schemeClr val="tx1"/>
                </a:solidFill>
              </a:rPr>
              <a:t>notifyObservers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Must call </a:t>
            </a:r>
            <a:r>
              <a:rPr lang="en-US" dirty="0" err="1">
                <a:solidFill>
                  <a:schemeClr val="tx1"/>
                </a:solidFill>
              </a:rPr>
              <a:t>setChanged</a:t>
            </a:r>
            <a:r>
              <a:rPr lang="en-US" dirty="0">
                <a:solidFill>
                  <a:schemeClr val="tx1"/>
                </a:solidFill>
              </a:rPr>
              <a:t> for notifications to be sent</a:t>
            </a: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setChanged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clearChanged</a:t>
            </a:r>
            <a:r>
              <a:rPr lang="en-US" dirty="0">
                <a:solidFill>
                  <a:schemeClr val="tx1"/>
                </a:solidFill>
              </a:rPr>
              <a:t>: can be used to suppress updates</a:t>
            </a:r>
          </a:p>
          <a:p>
            <a:r>
              <a:rPr lang="en-US" dirty="0">
                <a:solidFill>
                  <a:schemeClr val="tx1"/>
                </a:solidFill>
              </a:rPr>
              <a:t>Issues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Observer is a class – can’t subclass something else</a:t>
            </a:r>
          </a:p>
          <a:p>
            <a:pPr lvl="1"/>
            <a:r>
              <a:rPr lang="en-US" dirty="0" err="1">
                <a:solidFill>
                  <a:schemeClr val="tx1"/>
                </a:solidFill>
              </a:rPr>
              <a:t>Observable.setChanged</a:t>
            </a:r>
            <a:r>
              <a:rPr lang="en-US" dirty="0">
                <a:solidFill>
                  <a:schemeClr val="tx1"/>
                </a:solidFill>
              </a:rPr>
              <a:t> is protected – must subclass to be useful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Doesn’t scale: if have large numbers of observables, type system does little to help</a:t>
            </a:r>
          </a:p>
          <a:p>
            <a:r>
              <a:rPr lang="en-US" dirty="0">
                <a:solidFill>
                  <a:schemeClr val="tx1"/>
                </a:solidFill>
              </a:rPr>
              <a:t>What to do?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4175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So what’s this pattern about?</a:t>
            </a:r>
          </a:p>
          <a:p>
            <a:r>
              <a:rPr lang="en-US" dirty="0">
                <a:solidFill>
                  <a:schemeClr val="tx1"/>
                </a:solidFill>
              </a:rPr>
              <a:t>When to use it?</a:t>
            </a:r>
          </a:p>
          <a:p>
            <a:r>
              <a:rPr lang="en-US" dirty="0">
                <a:solidFill>
                  <a:schemeClr val="tx1"/>
                </a:solidFill>
              </a:rPr>
              <a:t>Where can we use interfaces, abstract classes in this pattern?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Where </a:t>
            </a:r>
            <a:r>
              <a:rPr lang="en-US" i="1" dirty="0">
                <a:solidFill>
                  <a:schemeClr val="tx1"/>
                </a:solidFill>
              </a:rPr>
              <a:t>must</a:t>
            </a:r>
            <a:r>
              <a:rPr lang="en-US" dirty="0">
                <a:solidFill>
                  <a:schemeClr val="tx1"/>
                </a:solidFill>
              </a:rPr>
              <a:t> we use them?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Why should we consider rolling our own in Java</a:t>
            </a:r>
          </a:p>
          <a:p>
            <a:r>
              <a:rPr lang="en-US" dirty="0">
                <a:solidFill>
                  <a:schemeClr val="tx1"/>
                </a:solidFill>
              </a:rPr>
              <a:t>Draw a UML diagram</a:t>
            </a:r>
          </a:p>
          <a:p>
            <a:r>
              <a:rPr lang="en-US" dirty="0">
                <a:solidFill>
                  <a:schemeClr val="tx1"/>
                </a:solidFill>
              </a:rPr>
              <a:t>What methods might be private/protected?</a:t>
            </a:r>
          </a:p>
        </p:txBody>
      </p:sp>
    </p:spTree>
    <p:extLst>
      <p:ext uri="{BB962C8B-B14F-4D97-AF65-F5344CB8AC3E}">
        <p14:creationId xmlns:p14="http://schemas.microsoft.com/office/powerpoint/2010/main" val="128074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82745" cy="1325563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Problem: Information to multiple clients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Consider what happens when move cursor in MSWord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Enable, disable bold/italic/superscript/underline/etc.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Update font, size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Update centering/left justification/right justification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How would this be implemented?</a:t>
            </a:r>
          </a:p>
          <a:p>
            <a:r>
              <a:rPr lang="en-US" dirty="0">
                <a:solidFill>
                  <a:schemeClr val="tx1"/>
                </a:solidFill>
              </a:rPr>
              <a:t>How to get a message to all students?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What if only some students want messages from me?</a:t>
            </a: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Is there a better way? </a:t>
            </a:r>
            <a:r>
              <a:rPr lang="en-US" dirty="0">
                <a:solidFill>
                  <a:schemeClr val="tx1"/>
                </a:solidFill>
              </a:rPr>
              <a:t>Discuss and present!</a:t>
            </a:r>
          </a:p>
          <a:p>
            <a:r>
              <a:rPr lang="en-US" dirty="0">
                <a:solidFill>
                  <a:schemeClr val="tx1"/>
                </a:solidFill>
              </a:rPr>
              <a:t>Publish/subscribe model</a:t>
            </a:r>
          </a:p>
        </p:txBody>
      </p:sp>
    </p:spTree>
    <p:extLst>
      <p:ext uri="{BB962C8B-B14F-4D97-AF65-F5344CB8AC3E}">
        <p14:creationId xmlns:p14="http://schemas.microsoft.com/office/powerpoint/2010/main" val="34537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Observer Pattern Context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11289" y="2348656"/>
            <a:ext cx="5179620" cy="320899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>
                <a:solidFill>
                  <a:schemeClr val="tx1"/>
                </a:solidFill>
              </a:rPr>
              <a:t>Core idea: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One-to-many dependency between objects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One object changes state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All dependents are notified and updated automatically</a:t>
            </a:r>
          </a:p>
        </p:txBody>
      </p:sp>
      <p:pic>
        <p:nvPicPr>
          <p:cNvPr id="2050" name="Picture 2" descr="C:\Documents and Settings\hornick\Local Settings\Temporary Internet Files\Content.IE5\79P9BVPJ\MPj0402013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1331" y="2552204"/>
            <a:ext cx="3618935" cy="24116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63104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Observer pattern: key components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61842"/>
            <a:ext cx="6231672" cy="441166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Subject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Subject has dependent observers.</a:t>
            </a:r>
          </a:p>
          <a:p>
            <a:pPr lvl="1"/>
            <a:endParaRPr lang="en-US" sz="28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Observer(s)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When the state of the subject changes, each dependent observer is notified.</a:t>
            </a:r>
          </a:p>
        </p:txBody>
      </p:sp>
      <p:pic>
        <p:nvPicPr>
          <p:cNvPr id="5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333511" y="4754088"/>
            <a:ext cx="1280532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en0091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6395" y="3655116"/>
            <a:ext cx="1829182" cy="1538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3083" y="1998063"/>
            <a:ext cx="124893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97811" y="2668835"/>
            <a:ext cx="1280532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4803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What are we trying to achieve with the Observer Pattern ?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Separation of software subsystems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Separation between GUI &amp; Domain objects</a:t>
            </a:r>
          </a:p>
          <a:p>
            <a:r>
              <a:rPr lang="en-US" sz="3200" dirty="0">
                <a:solidFill>
                  <a:schemeClr val="tx1"/>
                </a:solidFill>
              </a:rPr>
              <a:t>Loosely-coupled classes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Because tightly-coupled classes reduce reusability &amp; understanding</a:t>
            </a:r>
          </a:p>
          <a:p>
            <a:r>
              <a:rPr lang="en-US" sz="3200" dirty="0">
                <a:solidFill>
                  <a:schemeClr val="tx1"/>
                </a:solidFill>
              </a:rPr>
              <a:t>A generic/elegant way for the classes to communicate</a:t>
            </a:r>
          </a:p>
        </p:txBody>
      </p:sp>
    </p:spTree>
    <p:extLst>
      <p:ext uri="{BB962C8B-B14F-4D97-AF65-F5344CB8AC3E}">
        <p14:creationId xmlns:p14="http://schemas.microsoft.com/office/powerpoint/2010/main" val="1512737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Subject class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905000" y="1981200"/>
            <a:ext cx="9369552" cy="286232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400" dirty="0">
                <a:latin typeface="Consolas" panose="020B0609020204030204" pitchFamily="49" charset="0"/>
              </a:rPr>
              <a:t>class </a:t>
            </a:r>
            <a:r>
              <a:rPr lang="en-US" sz="2400" dirty="0" err="1">
                <a:latin typeface="Consolas" panose="020B0609020204030204" pitchFamily="49" charset="0"/>
              </a:rPr>
              <a:t>SubjectClass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i="1" dirty="0">
                <a:latin typeface="Consolas" panose="020B0609020204030204" pitchFamily="49" charset="0"/>
              </a:rPr>
              <a:t>implements</a:t>
            </a: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400" b="1" dirty="0">
                <a:latin typeface="Consolas" panose="020B0609020204030204" pitchFamily="49" charset="0"/>
              </a:rPr>
              <a:t>Subject</a:t>
            </a:r>
            <a:r>
              <a:rPr lang="en-US" sz="2400" dirty="0">
                <a:latin typeface="Consolas" panose="020B0609020204030204" pitchFamily="49" charset="0"/>
              </a:rPr>
              <a:t>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400" dirty="0">
                <a:latin typeface="Consolas" panose="020B0609020204030204" pitchFamily="49" charset="0"/>
              </a:rPr>
              <a:t>	public </a:t>
            </a:r>
            <a:r>
              <a:rPr lang="en-US" sz="2400" dirty="0" err="1">
                <a:latin typeface="Consolas" panose="020B0609020204030204" pitchFamily="49" charset="0"/>
              </a:rPr>
              <a:t>SubjectClass</a:t>
            </a:r>
            <a:r>
              <a:rPr lang="en-US" sz="2400" dirty="0">
                <a:latin typeface="Consolas" panose="020B0609020204030204" pitchFamily="49" charset="0"/>
              </a:rPr>
              <a:t>();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400" dirty="0">
                <a:latin typeface="Consolas" panose="020B0609020204030204" pitchFamily="49" charset="0"/>
              </a:rPr>
              <a:t>	public void attach(Observer </a:t>
            </a:r>
            <a:r>
              <a:rPr lang="en-US" sz="2400" dirty="0" err="1">
                <a:latin typeface="Consolas" panose="020B0609020204030204" pitchFamily="49" charset="0"/>
              </a:rPr>
              <a:t>obs</a:t>
            </a:r>
            <a:r>
              <a:rPr lang="en-US" sz="2400" dirty="0">
                <a:latin typeface="Consolas" panose="020B0609020204030204" pitchFamily="49" charset="0"/>
              </a:rPr>
              <a:t>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400" dirty="0">
                <a:latin typeface="Consolas" panose="020B0609020204030204" pitchFamily="49" charset="0"/>
              </a:rPr>
              <a:t>	public void detach(Observer </a:t>
            </a:r>
            <a:r>
              <a:rPr lang="en-US" sz="2400" dirty="0" err="1">
                <a:latin typeface="Consolas" panose="020B0609020204030204" pitchFamily="49" charset="0"/>
              </a:rPr>
              <a:t>obs</a:t>
            </a:r>
            <a:r>
              <a:rPr lang="en-US" sz="2400" dirty="0">
                <a:latin typeface="Consolas" panose="020B0609020204030204" pitchFamily="49" charset="0"/>
              </a:rPr>
              <a:t>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400" dirty="0">
                <a:latin typeface="Consolas" panose="020B0609020204030204" pitchFamily="49" charset="0"/>
              </a:rPr>
              <a:t>	public void </a:t>
            </a:r>
            <a:r>
              <a:rPr lang="en-US" sz="2400" i="1" dirty="0" err="1">
                <a:latin typeface="Consolas" panose="020B0609020204030204" pitchFamily="49" charset="0"/>
              </a:rPr>
              <a:t>notifyObservers</a:t>
            </a:r>
            <a:r>
              <a:rPr lang="en-US" sz="2400" dirty="0">
                <a:latin typeface="Consolas" panose="020B0609020204030204" pitchFamily="49" charset="0"/>
              </a:rPr>
              <a:t>();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400" dirty="0">
              <a:latin typeface="Consolas" panose="020B0609020204030204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400" dirty="0">
                <a:latin typeface="Consolas" panose="020B0609020204030204" pitchFamily="49" charset="0"/>
              </a:rPr>
              <a:t>	private </a:t>
            </a:r>
            <a:r>
              <a:rPr lang="en-US" sz="2400" dirty="0" err="1">
                <a:latin typeface="Consolas" panose="020B0609020204030204" pitchFamily="49" charset="0"/>
              </a:rPr>
              <a:t>ArrayList</a:t>
            </a:r>
            <a:r>
              <a:rPr lang="en-US" sz="2400" dirty="0">
                <a:latin typeface="Consolas" panose="020B0609020204030204" pitchFamily="49" charset="0"/>
              </a:rPr>
              <a:t> &lt;Observer&gt; observers;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5000" y="5134034"/>
            <a:ext cx="87010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Note: 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Some texts define a </a:t>
            </a:r>
            <a:r>
              <a:rPr lang="en-US" sz="2400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notify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() instead of </a:t>
            </a:r>
            <a:r>
              <a:rPr lang="en-US" sz="2400" dirty="0" err="1">
                <a:solidFill>
                  <a:schemeClr val="accent6">
                    <a:lumMod val="20000"/>
                    <a:lumOff val="80000"/>
                  </a:schemeClr>
                </a:solidFill>
              </a:rPr>
              <a:t>notifyObservers</a:t>
            </a:r>
            <a:r>
              <a:rPr lang="en-US" sz="24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() method. However, Java’s Object class already has a notify() method, which we don’t want to override.</a:t>
            </a:r>
          </a:p>
        </p:txBody>
      </p:sp>
    </p:spTree>
    <p:extLst>
      <p:ext uri="{BB962C8B-B14F-4D97-AF65-F5344CB8AC3E}">
        <p14:creationId xmlns:p14="http://schemas.microsoft.com/office/powerpoint/2010/main" val="65804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Observer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429512" y="2144821"/>
            <a:ext cx="9799320" cy="18158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3200" dirty="0">
                <a:latin typeface="Consolas" panose="020B0609020204030204" pitchFamily="49" charset="0"/>
              </a:rPr>
              <a:t>class </a:t>
            </a:r>
            <a:r>
              <a:rPr lang="en-US" sz="3200" dirty="0" err="1">
                <a:latin typeface="Consolas" panose="020B0609020204030204" pitchFamily="49" charset="0"/>
              </a:rPr>
              <a:t>ObserverClass</a:t>
            </a:r>
            <a:r>
              <a:rPr lang="en-US" sz="3200" dirty="0">
                <a:latin typeface="Consolas" panose="020B0609020204030204" pitchFamily="49" charset="0"/>
              </a:rPr>
              <a:t> </a:t>
            </a:r>
            <a:r>
              <a:rPr lang="en-US" sz="3200" i="1" dirty="0">
                <a:latin typeface="Consolas" panose="020B0609020204030204" pitchFamily="49" charset="0"/>
              </a:rPr>
              <a:t>implements</a:t>
            </a:r>
            <a:r>
              <a:rPr lang="en-US" sz="3200" dirty="0">
                <a:latin typeface="Consolas" panose="020B0609020204030204" pitchFamily="49" charset="0"/>
              </a:rPr>
              <a:t> </a:t>
            </a:r>
            <a:r>
              <a:rPr lang="en-US" sz="3200" b="1" dirty="0">
                <a:latin typeface="Consolas" panose="020B0609020204030204" pitchFamily="49" charset="0"/>
              </a:rPr>
              <a:t>Observer</a:t>
            </a:r>
            <a:r>
              <a:rPr lang="en-US" sz="3200" dirty="0">
                <a:latin typeface="Consolas" panose="020B0609020204030204" pitchFamily="49" charset="0"/>
              </a:rPr>
              <a:t>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3200" dirty="0">
                <a:latin typeface="Consolas" panose="020B0609020204030204" pitchFamily="49" charset="0"/>
              </a:rPr>
              <a:t>	public </a:t>
            </a:r>
            <a:r>
              <a:rPr lang="en-US" sz="3200" dirty="0" err="1">
                <a:latin typeface="Consolas" panose="020B0609020204030204" pitchFamily="49" charset="0"/>
              </a:rPr>
              <a:t>ObserverClass</a:t>
            </a:r>
            <a:r>
              <a:rPr lang="en-US" sz="3200" dirty="0">
                <a:latin typeface="Consolas" panose="020B0609020204030204" pitchFamily="49" charset="0"/>
              </a:rPr>
              <a:t>();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3200" dirty="0">
                <a:latin typeface="Consolas" panose="020B0609020204030204" pitchFamily="49" charset="0"/>
              </a:rPr>
              <a:t>	public void update(???); 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3200" dirty="0">
                <a:latin typeface="Consolas" panose="020B0609020204030204" pitchFamily="49" charset="0"/>
              </a:rPr>
              <a:t>}</a:t>
            </a:r>
            <a:endParaRPr lang="en-US" sz="2800" dirty="0">
              <a:latin typeface="Consolas" panose="020B060902020403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62074" y="4414837"/>
            <a:ext cx="90535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Key question: </a:t>
            </a:r>
          </a:p>
          <a:p>
            <a:r>
              <a:rPr lang="en-US" sz="24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	What is the appropriate argument for the update() method?</a:t>
            </a:r>
          </a:p>
        </p:txBody>
      </p:sp>
    </p:spTree>
    <p:extLst>
      <p:ext uri="{BB962C8B-B14F-4D97-AF65-F5344CB8AC3E}">
        <p14:creationId xmlns:p14="http://schemas.microsoft.com/office/powerpoint/2010/main" val="166662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class relationships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B10C365-2C94-4E52-96D1-AF46239F93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76" t="8545" r="2476" b="6962"/>
          <a:stretch/>
        </p:blipFill>
        <p:spPr>
          <a:xfrm>
            <a:off x="647699" y="1778537"/>
            <a:ext cx="8906203" cy="466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042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Collaborations between objects in the Observer pattern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1752600" y="2057400"/>
            <a:ext cx="2362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s:SubjectClass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4572000" y="2092325"/>
            <a:ext cx="2230098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/>
              <a:t>o1:ObserverClass1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7162800" y="2092325"/>
            <a:ext cx="3124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o2:ObserverClass2</a:t>
            </a: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2650833" y="2492435"/>
            <a:ext cx="184733" cy="4045922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5638801" y="2518391"/>
            <a:ext cx="177535" cy="4019966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8686802" y="2518391"/>
            <a:ext cx="168564" cy="4019966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3962401" y="2590800"/>
            <a:ext cx="9348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6324601" y="2971800"/>
            <a:ext cx="9348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>
            <a:off x="2819400" y="3733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3810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2819400" y="4114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3886201" y="3733800"/>
            <a:ext cx="185499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notifyObservers</a:t>
            </a:r>
            <a:r>
              <a:rPr lang="en-US" dirty="0"/>
              <a:t>()</a:t>
            </a:r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3962400" y="4191000"/>
            <a:ext cx="129073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update(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???</a:t>
            </a:r>
            <a:r>
              <a:rPr lang="en-US" dirty="0"/>
              <a:t>)</a:t>
            </a:r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6477000" y="5181600"/>
            <a:ext cx="129073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update(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???</a:t>
            </a:r>
            <a:r>
              <a:rPr lang="en-US" dirty="0"/>
              <a:t>)</a:t>
            </a:r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5867400" y="5715000"/>
            <a:ext cx="25234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getContextSpecificInfo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()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2819400" y="2970211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2819400" y="34290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819400" y="45720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>
            <a:off x="2819400" y="51816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819400" y="56388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2819400" y="60960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2895600" y="4800600"/>
            <a:ext cx="25234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getContextSpecificInfo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53036378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9371</TotalTime>
  <Words>740</Words>
  <Application>Microsoft Office PowerPoint</Application>
  <PresentationFormat>Widescreen</PresentationFormat>
  <Paragraphs>171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Consolas</vt:lpstr>
      <vt:lpstr>Corbel</vt:lpstr>
      <vt:lpstr>Courier New</vt:lpstr>
      <vt:lpstr>Times New Roman</vt:lpstr>
      <vt:lpstr>Depth</vt:lpstr>
      <vt:lpstr> 8. Observer Pattern</vt:lpstr>
      <vt:lpstr>Problem: Information to multiple clients</vt:lpstr>
      <vt:lpstr>Observer Pattern Context</vt:lpstr>
      <vt:lpstr>Observer pattern: key components</vt:lpstr>
      <vt:lpstr>What are we trying to achieve with the Observer Pattern ?</vt:lpstr>
      <vt:lpstr>Generic Subject class</vt:lpstr>
      <vt:lpstr>Generic Observer</vt:lpstr>
      <vt:lpstr>Basic class relationships</vt:lpstr>
      <vt:lpstr>Collaborations between objects in the Observer pattern</vt:lpstr>
      <vt:lpstr>Weather Program example</vt:lpstr>
      <vt:lpstr>Example (contd.)</vt:lpstr>
      <vt:lpstr>Example (contd.)</vt:lpstr>
      <vt:lpstr>Example (contd.)</vt:lpstr>
      <vt:lpstr>Implementation Questions</vt:lpstr>
      <vt:lpstr>Consequences (positive)</vt:lpstr>
      <vt:lpstr>Consequences (negative)</vt:lpstr>
      <vt:lpstr>Observer pattern in Java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Josiah Yoder</cp:lastModifiedBy>
  <cp:revision>265</cp:revision>
  <dcterms:created xsi:type="dcterms:W3CDTF">2014-08-01T20:24:53Z</dcterms:created>
  <dcterms:modified xsi:type="dcterms:W3CDTF">2018-01-22T22:09:44Z</dcterms:modified>
</cp:coreProperties>
</file>