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4"/>
  </p:notesMasterIdLst>
  <p:handoutMasterIdLst>
    <p:handoutMasterId r:id="rId35"/>
  </p:handoutMasterIdLst>
  <p:sldIdLst>
    <p:sldId id="320" r:id="rId2"/>
    <p:sldId id="397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92" r:id="rId28"/>
    <p:sldId id="393" r:id="rId29"/>
    <p:sldId id="394" r:id="rId30"/>
    <p:sldId id="395" r:id="rId31"/>
    <p:sldId id="396" r:id="rId32"/>
    <p:sldId id="354" r:id="rId3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2" autoAdjust="0"/>
    <p:restoredTop sz="86716" autoAdjust="0"/>
  </p:normalViewPr>
  <p:slideViewPr>
    <p:cSldViewPr>
      <p:cViewPr varScale="1">
        <p:scale>
          <a:sx n="74" d="100"/>
          <a:sy n="74" d="100"/>
        </p:scale>
        <p:origin x="8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31.xml"/><Relationship Id="rId5" Type="http://schemas.openxmlformats.org/officeDocument/2006/relationships/slide" Target="slides/slide30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72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63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[Circa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20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66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59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 (SE2811)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[Interpretation added]</a:t>
            </a:r>
          </a:p>
          <a:p>
            <a:endParaRPr lang="en-US" dirty="0"/>
          </a:p>
          <a:p>
            <a:r>
              <a:rPr lang="en-US"/>
              <a:t>18q2-7-1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78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18q2-7-1: Updated to resolve several issues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48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</a:t>
            </a:r>
            <a:r>
              <a:rPr lang="en-US" baseline="0"/>
              <a:t>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2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1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0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8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8/01/16/magazine/beyond-the-bitcoin-bubbl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6, Class 2:</a:t>
            </a:r>
            <a:br>
              <a:rPr lang="en-US" dirty="0"/>
            </a:br>
            <a:r>
              <a:rPr lang="en-US" dirty="0"/>
              <a:t>Observer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  <a:p>
            <a:pPr lvl="1"/>
            <a:r>
              <a:rPr lang="en-US" dirty="0"/>
              <a:t>The Observer pattern</a:t>
            </a:r>
          </a:p>
          <a:p>
            <a:r>
              <a:rPr lang="en-US" dirty="0"/>
              <a:t>Half-Exam 2:</a:t>
            </a:r>
          </a:p>
          <a:p>
            <a:pPr lvl="1"/>
            <a:r>
              <a:rPr lang="en-US" dirty="0"/>
              <a:t>Week 7 Friday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class relationships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01772-EE56-46B8-B27E-2FE837F671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6" t="8545" r="2476" b="6962"/>
          <a:stretch/>
        </p:blipFill>
        <p:spPr>
          <a:xfrm>
            <a:off x="647700" y="1778538"/>
            <a:ext cx="7848600" cy="410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2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Collaborations between objects in the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07922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be the arguments of the update method? Should we send the Subject as the argument?</a:t>
            </a:r>
          </a:p>
          <a:p>
            <a:r>
              <a:rPr lang="en-US" dirty="0"/>
              <a:t>Should each instance of the Observer store the “concrete subject” as a data attribute, or just an Interface  reference?</a:t>
            </a:r>
          </a:p>
          <a:p>
            <a:r>
              <a:rPr lang="en-US" dirty="0"/>
              <a:t>Can Subject be an abstract class instead of an Interface?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422847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Subject and Observers:</a:t>
            </a:r>
          </a:p>
          <a:p>
            <a:pPr lvl="1"/>
            <a:r>
              <a:rPr lang="en-US" dirty="0"/>
              <a:t>Subject knows it has a list of Observers, </a:t>
            </a:r>
            <a:r>
              <a:rPr lang="en-US" i="1" dirty="0">
                <a:solidFill>
                  <a:srgbClr val="5600AC"/>
                </a:solidFill>
              </a:rPr>
              <a:t>but not specific classes</a:t>
            </a:r>
          </a:p>
          <a:p>
            <a:pPr lvl="1"/>
            <a:r>
              <a:rPr lang="en-US" dirty="0"/>
              <a:t>Each Observer conforms to the simple </a:t>
            </a:r>
            <a:r>
              <a:rPr lang="en-US" i="1" dirty="0"/>
              <a:t>interface</a:t>
            </a:r>
            <a:r>
              <a:rPr lang="en-US" dirty="0"/>
              <a:t> of the abstract Observer Interface.</a:t>
            </a:r>
          </a:p>
          <a:p>
            <a:pPr lvl="1"/>
            <a:r>
              <a:rPr lang="en-US" dirty="0"/>
              <a:t>Hence, coupling is</a:t>
            </a:r>
          </a:p>
          <a:p>
            <a:pPr lvl="2"/>
            <a:r>
              <a:rPr lang="en-US" dirty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77548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Cohesion is increased from single-class implementation</a:t>
            </a:r>
          </a:p>
          <a:p>
            <a:pPr lvl="1"/>
            <a:r>
              <a:rPr lang="en-US" dirty="0"/>
              <a:t>State management and display/response are separated</a:t>
            </a:r>
          </a:p>
          <a:p>
            <a:pPr lvl="1"/>
            <a:r>
              <a:rPr lang="en-US" dirty="0"/>
              <a:t>E.g. GUI innards separated from “your code”</a:t>
            </a:r>
          </a:p>
          <a:p>
            <a:pPr lvl="1"/>
            <a:r>
              <a:rPr lang="en-US" dirty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130086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notified.</a:t>
            </a:r>
          </a:p>
          <a:p>
            <a:r>
              <a:rPr lang="en-US" dirty="0"/>
              <a:t>Unexpected updates</a:t>
            </a:r>
          </a:p>
          <a:p>
            <a:pPr lvl="1"/>
            <a:r>
              <a:rPr lang="en-US" dirty="0"/>
              <a:t>Observers have no knowledge </a:t>
            </a:r>
          </a:p>
          <a:p>
            <a:pPr lvl="2"/>
            <a:r>
              <a:rPr lang="en-US" dirty="0"/>
              <a:t>Of each other’s presence.</a:t>
            </a:r>
          </a:p>
          <a:p>
            <a:pPr lvl="2"/>
            <a:r>
              <a:rPr lang="en-US" dirty="0"/>
              <a:t>About the cost of “state change of subject”</a:t>
            </a:r>
          </a:p>
          <a:p>
            <a:pPr lvl="1"/>
            <a:r>
              <a:rPr lang="en-US" dirty="0"/>
              <a:t>Cascade of updates.</a:t>
            </a:r>
          </a:p>
          <a:p>
            <a:r>
              <a:rPr lang="en-US" dirty="0"/>
              <a:t>Subject does not record who is listening to it</a:t>
            </a:r>
          </a:p>
        </p:txBody>
      </p:sp>
    </p:spTree>
    <p:extLst>
      <p:ext uri="{BB962C8B-B14F-4D97-AF65-F5344CB8AC3E}">
        <p14:creationId xmlns:p14="http://schemas.microsoft.com/office/powerpoint/2010/main" val="307113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without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303735" y="2976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94335" y="29762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317415" y="2968349"/>
            <a:ext cx="16337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changeState</a:t>
            </a:r>
            <a:r>
              <a:rPr lang="en-US" dirty="0"/>
              <a:t>()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33500" y="4438931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95400" y="4056343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70397" y="3423961"/>
            <a:ext cx="109538" cy="2000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87065" y="4399797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>
            <a:off x="1303735" y="3357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363265" y="5196132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325165" y="4813544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316830" y="5156998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363265" y="59536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25165" y="5571058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316830" y="591451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4800" y="3827743"/>
            <a:ext cx="92869" cy="235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4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03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84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Push and Pull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teams of 2 or 3</a:t>
            </a:r>
          </a:p>
          <a:p>
            <a:r>
              <a:rPr lang="en-US" dirty="0"/>
              <a:t>Write two lists, one containing the advantages of push, the other, of pull.</a:t>
            </a:r>
          </a:p>
          <a:p>
            <a:r>
              <a:rPr lang="en-US" dirty="0"/>
              <a:t>Write as many advantages as you can in 2 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40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E68B-7C53-450B-9D85-60C0A326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AFC4-C028-4F14-9713-5163EA85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think the internet is not working in its current incarnation, you can’t change the system through think-pieces and F.C.C. regulations alone. You need new code [... you need cryptocurrency!].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Stephen Johnson, "</a:t>
            </a:r>
            <a:r>
              <a:rPr lang="en-US" dirty="0">
                <a:hlinkClick r:id="rId3"/>
              </a:rPr>
              <a:t>Beyond the Bitcoin Bubble</a:t>
            </a:r>
            <a:r>
              <a:rPr lang="en-US" dirty="0"/>
              <a:t>,” </a:t>
            </a:r>
            <a:r>
              <a:rPr lang="en-US" i="1" dirty="0"/>
              <a:t>New York Times</a:t>
            </a:r>
            <a:r>
              <a:rPr lang="en-US" dirty="0"/>
              <a:t>, Jan 15th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138796-8919-42FB-BB00-946B902A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23F69-6BD9-4186-8217-DF59DD44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8492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Observer Patterns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has multiple implementations of the Observable/Observer pattern</a:t>
            </a:r>
          </a:p>
          <a:p>
            <a:pPr lvl="1"/>
            <a:r>
              <a:rPr lang="en-US" dirty="0" err="1"/>
              <a:t>java.util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Observable</a:t>
            </a:r>
          </a:p>
          <a:p>
            <a:pPr lvl="2"/>
            <a:r>
              <a:rPr lang="en-US" dirty="0"/>
              <a:t>Observer</a:t>
            </a:r>
          </a:p>
          <a:p>
            <a:pPr lvl="1"/>
            <a:r>
              <a:rPr lang="en-US" dirty="0" err="1"/>
              <a:t>javafx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javafx.scene.control.ButtonBase</a:t>
            </a:r>
            <a:endParaRPr lang="en-US" b="1" dirty="0"/>
          </a:p>
          <a:p>
            <a:pPr lvl="2"/>
            <a:r>
              <a:rPr lang="en-US" dirty="0" err="1"/>
              <a:t>javafx.event.EventHandler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66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“Subject” is a class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Generic implementation (can’t implement in interface)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If you want to inherit from a different class… you can’t</a:t>
            </a:r>
          </a:p>
          <a:p>
            <a:pPr lvl="1"/>
            <a:r>
              <a:rPr lang="en-US" dirty="0"/>
              <a:t>Must cast parameter to specific type</a:t>
            </a:r>
          </a:p>
          <a:p>
            <a:pPr lvl="1"/>
            <a:r>
              <a:rPr lang="en-US" dirty="0"/>
              <a:t>Don’t get to code from scratch for the learning experience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43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diagram for the </a:t>
            </a:r>
            <a:r>
              <a:rPr lang="en-US" dirty="0" err="1"/>
              <a:t>LinearSubject</a:t>
            </a:r>
            <a:r>
              <a:rPr lang="en-US" dirty="0"/>
              <a:t> Observer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0773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731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the arguments of the update method be? Should we send the Subject as the argument?</a:t>
            </a:r>
          </a:p>
          <a:p>
            <a:r>
              <a:rPr lang="en-US" dirty="0"/>
              <a:t>Should each instance of the Observer store the “concrete subject” as a data attribute, or just an Interface  reference?</a:t>
            </a:r>
          </a:p>
          <a:p>
            <a:r>
              <a:rPr lang="en-US" dirty="0"/>
              <a:t>Can Subject be an abstract class instead of an Interface?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673330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Subject and Observers:</a:t>
            </a:r>
          </a:p>
          <a:p>
            <a:pPr lvl="1"/>
            <a:r>
              <a:rPr lang="en-US" dirty="0"/>
              <a:t>Subject knows it has a list of Observers, </a:t>
            </a:r>
            <a:r>
              <a:rPr lang="en-US" i="1" dirty="0">
                <a:solidFill>
                  <a:srgbClr val="5600AC"/>
                </a:solidFill>
              </a:rPr>
              <a:t>but not specific classes</a:t>
            </a:r>
          </a:p>
          <a:p>
            <a:pPr lvl="1"/>
            <a:r>
              <a:rPr lang="en-US" dirty="0"/>
              <a:t>Each Observer conforms to the simple </a:t>
            </a:r>
            <a:r>
              <a:rPr lang="en-US" i="1" dirty="0"/>
              <a:t>interface</a:t>
            </a:r>
            <a:r>
              <a:rPr lang="en-US" dirty="0"/>
              <a:t> of the abstract Observer Interface.</a:t>
            </a:r>
          </a:p>
          <a:p>
            <a:pPr lvl="1"/>
            <a:r>
              <a:rPr lang="en-US" dirty="0"/>
              <a:t>Hence, coupling is</a:t>
            </a:r>
          </a:p>
          <a:p>
            <a:pPr lvl="2"/>
            <a:r>
              <a:rPr lang="en-US" dirty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399203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Cohesion is increased from single-class implementation</a:t>
            </a:r>
          </a:p>
          <a:p>
            <a:pPr lvl="1"/>
            <a:r>
              <a:rPr lang="en-US" dirty="0"/>
              <a:t>State management and display/response are separated</a:t>
            </a:r>
          </a:p>
          <a:p>
            <a:pPr lvl="1"/>
            <a:r>
              <a:rPr lang="en-US" dirty="0"/>
              <a:t>E.g. GUI innards separated from “your code”</a:t>
            </a:r>
          </a:p>
          <a:p>
            <a:pPr lvl="1"/>
            <a:r>
              <a:rPr lang="en-US" dirty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024537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notified.</a:t>
            </a:r>
          </a:p>
          <a:p>
            <a:r>
              <a:rPr lang="en-US" dirty="0"/>
              <a:t>Unexpected updates</a:t>
            </a:r>
          </a:p>
          <a:p>
            <a:pPr lvl="1"/>
            <a:r>
              <a:rPr lang="en-US" dirty="0"/>
              <a:t>Observers have no knowledge </a:t>
            </a:r>
          </a:p>
          <a:p>
            <a:pPr lvl="2"/>
            <a:r>
              <a:rPr lang="en-US" dirty="0"/>
              <a:t>Of each other’s presence.</a:t>
            </a:r>
          </a:p>
          <a:p>
            <a:pPr lvl="2"/>
            <a:r>
              <a:rPr lang="en-US" dirty="0"/>
              <a:t>About the cost of “state change of subject”</a:t>
            </a:r>
          </a:p>
          <a:p>
            <a:pPr lvl="1"/>
            <a:r>
              <a:rPr lang="en-US" dirty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3813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LinearSubject</a:t>
            </a:r>
            <a:r>
              <a:rPr lang="en-US" dirty="0"/>
              <a:t>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[write notes on back page, see code online]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58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311881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acquire updated weather data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// notify observers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19265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application:</a:t>
            </a:r>
            <a:br>
              <a:rPr lang="en-US" dirty="0"/>
            </a:br>
            <a:r>
              <a:rPr lang="en-US" dirty="0"/>
              <a:t>Microsoft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update toolbars every time user clicks somewhere different in the document?</a:t>
            </a:r>
          </a:p>
          <a:p>
            <a:pPr marL="0" indent="0">
              <a:buNone/>
            </a:pPr>
            <a:r>
              <a:rPr lang="en-US" dirty="0"/>
              <a:t>[Demo in the real MSWord]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37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wd){...}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634129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wd)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wd;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cs typeface="Times New Roman" pitchFamily="18" charset="0"/>
              </a:rPr>
              <a:t>// How do we get data from the Subject?</a:t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method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145307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(What kind of cohesion is this?)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ClickEvent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cursorInBoldText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boldButton.setHighlight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styleDialog.setStyle</a:t>
            </a:r>
            <a:r>
              <a:rPr lang="en-US" dirty="0"/>
              <a:t>(</a:t>
            </a:r>
            <a:r>
              <a:rPr lang="en-US" dirty="0" err="1"/>
              <a:t>getCurrentCursorStyle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selection.isActive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copyButton.setActive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 /*… etc. …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9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/>
              <a:t>A system contains objects exhibiting: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objects</a:t>
            </a: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state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83244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Separation of software subsystems</a:t>
            </a:r>
          </a:p>
          <a:p>
            <a:pPr lvl="1"/>
            <a:r>
              <a:rPr lang="en-US" dirty="0"/>
              <a:t>Separation between GUI &amp; Domain objects</a:t>
            </a:r>
          </a:p>
          <a:p>
            <a:r>
              <a:rPr lang="en-US" dirty="0"/>
              <a:t>Loosely-coupled classes to …</a:t>
            </a:r>
          </a:p>
          <a:p>
            <a:pPr lvl="1"/>
            <a:r>
              <a:rPr lang="en-US" dirty="0"/>
              <a:t>Avoid editing code in multiple places</a:t>
            </a:r>
          </a:p>
          <a:p>
            <a:pPr lvl="1"/>
            <a:r>
              <a:rPr lang="en-US" dirty="0"/>
              <a:t>Increase reusability</a:t>
            </a:r>
          </a:p>
          <a:p>
            <a:pPr lvl="1"/>
            <a:r>
              <a:rPr lang="en-US" dirty="0"/>
              <a:t>Increase understanding</a:t>
            </a:r>
          </a:p>
          <a:p>
            <a:r>
              <a:rPr lang="en-US" dirty="0"/>
              <a:t>Avoid polling</a:t>
            </a:r>
          </a:p>
          <a:p>
            <a:r>
              <a:rPr lang="en-US" dirty="0"/>
              <a:t>A generic/elegant way for the classes to communicate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65492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in the Observer Pattern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/>
              <a:t>Subject</a:t>
            </a:r>
          </a:p>
          <a:p>
            <a:pPr lvl="1"/>
            <a:r>
              <a:rPr lang="en-US" dirty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/>
              <a:t>Observer(s)</a:t>
            </a:r>
          </a:p>
          <a:p>
            <a:pPr lvl="1"/>
            <a:r>
              <a:rPr lang="en-US" dirty="0"/>
              <a:t>When 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420290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SubjectClass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Subject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SubjectClass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attach(Observer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detach(Observer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</a:t>
            </a:r>
            <a:r>
              <a:rPr lang="en-US" sz="2800" i="1" dirty="0" err="1"/>
              <a:t>notifyObservers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private </a:t>
            </a:r>
            <a:r>
              <a:rPr lang="en-US" sz="2800" dirty="0" err="1"/>
              <a:t>ArrayList</a:t>
            </a:r>
            <a:r>
              <a:rPr lang="en-US" sz="2800" dirty="0"/>
              <a:t> 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00AC"/>
                </a:solidFill>
              </a:rPr>
              <a:t>Note: </a:t>
            </a:r>
            <a:r>
              <a:rPr lang="en-US" dirty="0">
                <a:solidFill>
                  <a:srgbClr val="5600AC"/>
                </a:solidFill>
              </a:rPr>
              <a:t>Some texts define a </a:t>
            </a:r>
            <a:r>
              <a:rPr lang="en-US" i="1" dirty="0">
                <a:solidFill>
                  <a:srgbClr val="5600AC"/>
                </a:solidFill>
              </a:rPr>
              <a:t>notify</a:t>
            </a:r>
            <a:r>
              <a:rPr lang="en-US" dirty="0">
                <a:solidFill>
                  <a:srgbClr val="5600AC"/>
                </a:solidFill>
              </a:rPr>
              <a:t>() instead of </a:t>
            </a:r>
            <a:r>
              <a:rPr lang="en-US" dirty="0" err="1">
                <a:solidFill>
                  <a:srgbClr val="5600AC"/>
                </a:solidFill>
              </a:rPr>
              <a:t>notifyObservers</a:t>
            </a:r>
            <a:r>
              <a:rPr lang="en-US" dirty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84750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ObserverClass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Observer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ObserverClass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the appropriate argument for the update() method?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744637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29042</TotalTime>
  <Words>1459</Words>
  <Application>Microsoft Office PowerPoint</Application>
  <PresentationFormat>On-screen Show (4:3)</PresentationFormat>
  <Paragraphs>382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Tahoma</vt:lpstr>
      <vt:lpstr>Times New Roman</vt:lpstr>
      <vt:lpstr>Wingdings</vt:lpstr>
      <vt:lpstr>2_Network</vt:lpstr>
      <vt:lpstr>Week 6, Class 2: Observer Pattern</vt:lpstr>
      <vt:lpstr>PowerPoint Presentation</vt:lpstr>
      <vt:lpstr>Motivating application: Microsoft Word</vt:lpstr>
      <vt:lpstr>Solution 1: (What kind of cohesion is this?)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Implementation Questions</vt:lpstr>
      <vt:lpstr>Consequences (positive)</vt:lpstr>
      <vt:lpstr>Consequences (positive)</vt:lpstr>
      <vt:lpstr>Consequences (negative)</vt:lpstr>
      <vt:lpstr>Polling without Observer pattern</vt:lpstr>
      <vt:lpstr>Push in Observer Pattern</vt:lpstr>
      <vt:lpstr>Pull in Observer Pattern</vt:lpstr>
      <vt:lpstr>Comparing Push and Pull</vt:lpstr>
      <vt:lpstr>Java’s Observer Patterns</vt:lpstr>
      <vt:lpstr>java.util.Observable</vt:lpstr>
      <vt:lpstr>UML diagram for the LinearSubject Observer</vt:lpstr>
      <vt:lpstr>Implementation Questions</vt:lpstr>
      <vt:lpstr>Consequences (positive)</vt:lpstr>
      <vt:lpstr>Consequences (positive)</vt:lpstr>
      <vt:lpstr>Consequences (negative)</vt:lpstr>
      <vt:lpstr>LinearSubject example</vt:lpstr>
      <vt:lpstr>Weather Program example</vt:lpstr>
      <vt:lpstr>Example (contd.)</vt:lpstr>
      <vt:lpstr>Example (contd.)</vt:lpstr>
      <vt:lpstr>Example (contd.)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984</cp:revision>
  <cp:lastPrinted>2016-12-15T20:50:25Z</cp:lastPrinted>
  <dcterms:created xsi:type="dcterms:W3CDTF">1999-09-06T21:32:20Z</dcterms:created>
  <dcterms:modified xsi:type="dcterms:W3CDTF">2018-01-22T22:10:08Z</dcterms:modified>
</cp:coreProperties>
</file>