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74" d="100"/>
          <a:sy n="74" d="100"/>
        </p:scale>
        <p:origin x="8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29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96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1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1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5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7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2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7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[Interpretation added]</a:t>
            </a:r>
          </a:p>
          <a:p>
            <a:endParaRPr lang="en-US" dirty="0"/>
          </a:p>
          <a:p>
            <a:r>
              <a:rPr lang="en-US"/>
              <a:t>18q2-7-1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</a:t>
            </a:r>
            <a:r>
              <a:rPr lang="en-US" baseline="0" dirty="0"/>
              <a:t> all methods of the Object class!</a:t>
            </a:r>
          </a:p>
          <a:p>
            <a:endParaRPr lang="en-US" baseline="0" dirty="0"/>
          </a:p>
          <a:p>
            <a:r>
              <a:rPr lang="en-US" baseline="0" dirty="0"/>
              <a:t>(In contrast to join())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0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6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27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93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218709/multiple-threads-accessing-same-multi-dimensional-arra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8/01/16/magazine/beyond-the-bitcoin-bubbl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6, Class 2:</a:t>
            </a:r>
            <a:br>
              <a:rPr lang="en-US" dirty="0"/>
            </a:br>
            <a:r>
              <a:rPr lang="en-US" dirty="0"/>
              <a:t>Observer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ARE CUT SLIDES THAT I MAY USE IN A FUTURE RENDITION OF THE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synchronized statement</a:t>
            </a:r>
            <a:r>
              <a:rPr lang="en-US" dirty="0"/>
              <a:t> (§14.17) computes a </a:t>
            </a:r>
            <a:r>
              <a:rPr lang="en-US" b="1" dirty="0"/>
              <a:t>reference</a:t>
            </a:r>
            <a:r>
              <a:rPr lang="en-US" dirty="0"/>
              <a:t> to an object; it then attempts to perform a lock action on </a:t>
            </a:r>
            <a:r>
              <a:rPr lang="en-US" b="1" dirty="0"/>
              <a:t>that object </a:t>
            </a:r>
            <a:r>
              <a:rPr lang="en-US" dirty="0"/>
              <a:t>and does not proceed further until the lock action has successfully completed.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4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synchronized method</a:t>
            </a:r>
            <a:r>
              <a:rPr lang="en-US" dirty="0"/>
              <a:t> (§8.4.3.5) automatically performs a lock action when it is invoked… </a:t>
            </a:r>
            <a:r>
              <a:rPr lang="en-US" b="1" dirty="0"/>
              <a:t>If the method is an instance method</a:t>
            </a:r>
            <a:r>
              <a:rPr lang="en-US" dirty="0"/>
              <a:t>, it locks the lock associated with </a:t>
            </a:r>
            <a:r>
              <a:rPr lang="en-US" b="1" dirty="0"/>
              <a:t>the instance</a:t>
            </a:r>
            <a:r>
              <a:rPr lang="en-US" dirty="0"/>
              <a:t> for which it was invoked (… “</a:t>
            </a:r>
            <a:r>
              <a:rPr lang="en-US" b="1" dirty="0"/>
              <a:t>this”</a:t>
            </a:r>
            <a:r>
              <a:rPr lang="en-US" dirty="0"/>
              <a:t> …). </a:t>
            </a:r>
            <a:r>
              <a:rPr lang="en-US" b="1" dirty="0"/>
              <a:t>If the method is static</a:t>
            </a:r>
            <a:r>
              <a:rPr lang="en-US" dirty="0"/>
              <a:t>, it locks the lock associated with the </a:t>
            </a:r>
            <a:r>
              <a:rPr lang="en-US" b="1" dirty="0"/>
              <a:t>Class object</a:t>
            </a:r>
            <a:r>
              <a:rPr lang="en-US" dirty="0"/>
              <a:t> that represents the class in which the method is defined.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/>
              <a:t>And</a:t>
            </a:r>
          </a:p>
          <a:p>
            <a:r>
              <a:rPr lang="en-US" dirty="0"/>
              <a:t>synchronized (this) { // … }</a:t>
            </a:r>
          </a:p>
          <a:p>
            <a:pPr marL="0" indent="0">
              <a:buNone/>
            </a:pPr>
            <a:r>
              <a:rPr lang="en-US" dirty="0"/>
              <a:t>are the same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</a:t>
            </a:r>
            <a:r>
              <a:rPr lang="en-US" b="1" dirty="0"/>
              <a:t>static</a:t>
            </a:r>
            <a:r>
              <a:rPr lang="en-US" dirty="0"/>
              <a:t> synchronized 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/>
              <a:t>And</a:t>
            </a:r>
          </a:p>
          <a:p>
            <a:r>
              <a:rPr lang="en-US" dirty="0"/>
              <a:t>synchronized (</a:t>
            </a:r>
            <a:r>
              <a:rPr lang="en-US" dirty="0" err="1"/>
              <a:t>SomeClass.class</a:t>
            </a:r>
            <a:r>
              <a:rPr lang="en-US" dirty="0"/>
              <a:t>) { // … }</a:t>
            </a:r>
          </a:p>
          <a:p>
            <a:pPr marL="0" indent="0">
              <a:buNone/>
            </a:pPr>
            <a:r>
              <a:rPr lang="en-US" dirty="0"/>
              <a:t>Are the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06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safe to have multiple blocks access the same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e.g.</a:t>
            </a:r>
          </a:p>
          <a:p>
            <a:endParaRPr lang="en-US" dirty="0"/>
          </a:p>
          <a:p>
            <a:r>
              <a:rPr lang="en-US" dirty="0"/>
              <a:t>“The </a:t>
            </a:r>
            <a:r>
              <a:rPr lang="en-US" b="1" dirty="0"/>
              <a:t>synchronized statement</a:t>
            </a:r>
            <a:r>
              <a:rPr lang="en-US" dirty="0"/>
              <a:t> (§14.17) computes a reference to an object; </a:t>
            </a:r>
            <a:r>
              <a:rPr lang="en-US" b="1" dirty="0"/>
              <a:t>it then attempts to perform a lock action</a:t>
            </a:r>
            <a:r>
              <a:rPr lang="en-US" dirty="0"/>
              <a:t> on that object”</a:t>
            </a:r>
          </a:p>
          <a:p>
            <a:endParaRPr lang="en-US" dirty="0"/>
          </a:p>
          <a:p>
            <a:r>
              <a:rPr lang="en-US" dirty="0"/>
              <a:t>Yes or No?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7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3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 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like </a:t>
            </a:r>
          </a:p>
          <a:p>
            <a:pPr marL="0" indent="0">
              <a:buNone/>
            </a:pPr>
            <a:r>
              <a:rPr lang="en-US" sz="2000" b="1" dirty="0"/>
              <a:t>string[,] test = new string[5, 13];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I have the threads calling methods that end up saving their outputs to different coordinates inside the array above, 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1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answer?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13];</a:t>
            </a:r>
          </a:p>
          <a:p>
            <a:r>
              <a:rPr lang="en-US" sz="3200" b="1" i="1" dirty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/>
              <a:t>do I have to worry at all about 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4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and Notify…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wait() --- stop here until notified</a:t>
            </a:r>
          </a:p>
          <a:p>
            <a:r>
              <a:rPr lang="en-US" dirty="0"/>
              <a:t>notify() --- notify a waiting thread that it can continue</a:t>
            </a:r>
          </a:p>
          <a:p>
            <a:r>
              <a:rPr lang="en-US" dirty="0" err="1"/>
              <a:t>notifyAll</a:t>
            </a:r>
            <a:r>
              <a:rPr lang="en-US" dirty="0"/>
              <a:t>() – wakes up all waiting threads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Like most threading methods notify() does not </a:t>
            </a:r>
            <a:r>
              <a:rPr lang="en-US" b="1" i="1" dirty="0"/>
              <a:t>guarantee</a:t>
            </a:r>
            <a:r>
              <a:rPr lang="en-US" dirty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http://www.artima.com/insidejvm/ed2/threadsynch.html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34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Multi-threading in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Single-Thread Rule</a:t>
            </a:r>
          </a:p>
          <a:p>
            <a:pPr lvl="1"/>
            <a:r>
              <a:rPr lang="en-US" i="1" dirty="0"/>
              <a:t>Once 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/>
              <a:t>.</a:t>
            </a:r>
          </a:p>
          <a:p>
            <a:pPr lvl="2"/>
            <a:r>
              <a:rPr lang="en-US" b="1" i="1" dirty="0"/>
              <a:t> 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				Way Back Machine</a:t>
            </a:r>
          </a:p>
          <a:p>
            <a:pPr marL="693737" lvl="2" indent="0">
              <a:buNone/>
            </a:pPr>
            <a:r>
              <a:rPr lang="en-US" b="1" i="1" dirty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025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Multi-threading in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on it: </a:t>
            </a:r>
          </a:p>
          <a:p>
            <a:pPr lvl="1"/>
            <a:r>
              <a:rPr lang="en-US" b="1" dirty="0" err="1"/>
              <a:t>setVisible</a:t>
            </a:r>
            <a:r>
              <a:rPr lang="en-US" dirty="0"/>
              <a:t>(true)</a:t>
            </a:r>
          </a:p>
          <a:p>
            <a:pPr lvl="1"/>
            <a:r>
              <a:rPr lang="en-US" b="1" dirty="0"/>
              <a:t>show</a:t>
            </a:r>
            <a:r>
              <a:rPr lang="en-US" dirty="0"/>
              <a:t>() /** Deprecated */ </a:t>
            </a:r>
          </a:p>
          <a:p>
            <a:pPr lvl="1"/>
            <a:r>
              <a:rPr lang="en-US" b="1"/>
              <a:t>pack</a:t>
            </a:r>
            <a:r>
              <a:rPr lang="en-US"/>
              <a:t>()”</a:t>
            </a:r>
            <a:endParaRPr lang="en-US" dirty="0"/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65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E68B-7C53-450B-9D85-60C0A326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AFC4-C028-4F14-9713-5163EA85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think the internet is not working in its current incarnation, you can’t change the system through think-pieces and F.C.C. regulations alone. You need new code [... you need cryptocurrency!].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Stephen Johnson, "</a:t>
            </a:r>
            <a:r>
              <a:rPr lang="en-US" dirty="0">
                <a:hlinkClick r:id="rId3"/>
              </a:rPr>
              <a:t>Beyond the Bitcoin Bubble</a:t>
            </a:r>
            <a:r>
              <a:rPr lang="en-US" dirty="0"/>
              <a:t>,” </a:t>
            </a:r>
            <a:r>
              <a:rPr lang="en-US" i="1" dirty="0"/>
              <a:t>New York Times</a:t>
            </a:r>
            <a:r>
              <a:rPr lang="en-US" dirty="0"/>
              <a:t>, Jan 15th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138796-8919-42FB-BB00-946B902A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23F69-6BD9-4186-8217-DF59DD44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849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locks are re-entrant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10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public void example(Object lock, …) {</a:t>
            </a:r>
          </a:p>
          <a:p>
            <a:pPr marL="0" indent="0">
              <a:buNone/>
            </a:pPr>
            <a:r>
              <a:rPr lang="en-US" sz="2000" dirty="0"/>
              <a:t>    synchronized (lock) {</a:t>
            </a:r>
          </a:p>
          <a:p>
            <a:pPr marL="0" indent="0">
              <a:buNone/>
            </a:pPr>
            <a:r>
              <a:rPr lang="en-US" sz="2000" dirty="0"/>
              <a:t>        ...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doSomething</a:t>
            </a:r>
            <a:r>
              <a:rPr lang="en-US" sz="2000" dirty="0"/>
              <a:t>(lock, ...)</a:t>
            </a:r>
          </a:p>
          <a:p>
            <a:pPr marL="0" indent="0">
              <a:buNone/>
            </a:pPr>
            <a:r>
              <a:rPr lang="en-US" sz="2000" dirty="0"/>
              <a:t>        ...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public void </a:t>
            </a:r>
            <a:r>
              <a:rPr lang="en-US" sz="2000" dirty="0" err="1"/>
              <a:t>doSomething</a:t>
            </a:r>
            <a:r>
              <a:rPr lang="en-US" sz="2000" dirty="0"/>
              <a:t>(Object lock, ...) {</a:t>
            </a:r>
          </a:p>
          <a:p>
            <a:pPr marL="0" indent="0">
              <a:buNone/>
            </a:pPr>
            <a:r>
              <a:rPr lang="en-US" sz="2000" dirty="0"/>
              <a:t>    synchronized (lock) {  // If I already have the lock, I can enter code</a:t>
            </a:r>
          </a:p>
          <a:p>
            <a:pPr marL="0" indent="0">
              <a:buNone/>
            </a:pPr>
            <a:r>
              <a:rPr lang="en-US" sz="2000" dirty="0"/>
              <a:t>        ...                            // locked on the same object</a:t>
            </a:r>
          </a:p>
          <a:p>
            <a:pPr marL="0" indent="0">
              <a:buNone/>
            </a:pPr>
            <a:r>
              <a:rPr lang="en-US" sz="2000" dirty="0"/>
              <a:t>    }                                  // So I won’t accidentally lock waiting for myself!</a:t>
            </a:r>
          </a:p>
          <a:p>
            <a:pPr marL="0" indent="0">
              <a:buNone/>
            </a:pPr>
            <a:r>
              <a:rPr lang="en-US" sz="2000" dirty="0"/>
              <a:t>}</a:t>
            </a:r>
            <a:br>
              <a:rPr lang="en-US" sz="2000" dirty="0"/>
            </a:br>
            <a:r>
              <a:rPr lang="en-US" sz="2000" dirty="0"/>
              <a:t>http://stackoverflow.com/questions/16504231/reentrancy-in-java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7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and Notify…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wait() --- stop here until notified</a:t>
            </a:r>
          </a:p>
          <a:p>
            <a:r>
              <a:rPr lang="en-US" dirty="0"/>
              <a:t>notify() --- notify a waiting thread that it can continue</a:t>
            </a:r>
          </a:p>
          <a:p>
            <a:r>
              <a:rPr lang="en-US" dirty="0" err="1"/>
              <a:t>notifyAll</a:t>
            </a:r>
            <a:r>
              <a:rPr lang="en-US" dirty="0"/>
              <a:t>() – wakes up all waiting threads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Like most threading methods notify() does not </a:t>
            </a:r>
            <a:r>
              <a:rPr lang="en-US" b="1" i="1" dirty="0"/>
              <a:t>guarantee</a:t>
            </a:r>
            <a:r>
              <a:rPr lang="en-US" dirty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http://www.artima.com/insidejvm/ed2/threadsynch.html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Multi-threading in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Single-Thread Rule</a:t>
            </a:r>
          </a:p>
          <a:p>
            <a:pPr lvl="1"/>
            <a:r>
              <a:rPr lang="en-US" i="1" dirty="0"/>
              <a:t>Once 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/>
              <a:t>.</a:t>
            </a:r>
          </a:p>
          <a:p>
            <a:pPr lvl="2"/>
            <a:r>
              <a:rPr lang="en-US" b="1" i="1" dirty="0"/>
              <a:t> 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				Way Back Machine</a:t>
            </a:r>
          </a:p>
          <a:p>
            <a:pPr marL="693737" lvl="2" indent="0">
              <a:buNone/>
            </a:pPr>
            <a:r>
              <a:rPr lang="en-US" b="1" i="1" dirty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Multi-threading in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on it: </a:t>
            </a:r>
          </a:p>
          <a:p>
            <a:pPr lvl="1"/>
            <a:r>
              <a:rPr lang="en-US" b="1" dirty="0" err="1"/>
              <a:t>setVisible</a:t>
            </a:r>
            <a:r>
              <a:rPr lang="en-US" dirty="0"/>
              <a:t>(true)</a:t>
            </a:r>
          </a:p>
          <a:p>
            <a:pPr lvl="1"/>
            <a:r>
              <a:rPr lang="en-US" b="1" dirty="0"/>
              <a:t>show</a:t>
            </a:r>
            <a:r>
              <a:rPr lang="en-US" dirty="0"/>
              <a:t>() /** Deprecated */ </a:t>
            </a:r>
          </a:p>
          <a:p>
            <a:pPr lvl="1"/>
            <a:r>
              <a:rPr lang="en-US" b="1" dirty="0"/>
              <a:t>pack</a:t>
            </a:r>
            <a:r>
              <a:rPr lang="en-US" dirty="0"/>
              <a:t>()”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Exercise:</a:t>
            </a:r>
            <a:r>
              <a:rPr lang="en-US" dirty="0"/>
              <a:t> What parts does a regular method have?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Lambda Expression: A variety of syntaxes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arguments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method body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/>
              <a:t> (Scanner in) -&gt; {</a:t>
            </a:r>
            <a:r>
              <a:rPr lang="en-US" dirty="0" err="1"/>
              <a:t>int</a:t>
            </a:r>
            <a:r>
              <a:rPr lang="en-US" dirty="0"/>
              <a:t> x = </a:t>
            </a:r>
            <a:r>
              <a:rPr lang="en-US" dirty="0" err="1"/>
              <a:t>in.nextInt</a:t>
            </a:r>
            <a:r>
              <a:rPr lang="en-US" dirty="0"/>
              <a:t>(); return 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x+1</a:t>
            </a:r>
          </a:p>
          <a:p>
            <a:pPr marL="0" indent="0">
              <a:buNone/>
            </a:pPr>
            <a:r>
              <a:rPr lang="en-US" dirty="0"/>
              <a:t> () -&gt; </a:t>
            </a:r>
            <a:r>
              <a:rPr lang="en-US" dirty="0" err="1"/>
              <a:t>System.out.println</a:t>
            </a:r>
            <a:r>
              <a:rPr lang="en-US" dirty="0"/>
              <a:t>(“hi”)</a:t>
            </a:r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431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synchronized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variable.get</a:t>
            </a:r>
            <a:r>
              <a:rPr lang="en-US" dirty="0"/>
              <a:t>(…) // only one of these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variable.set</a:t>
            </a:r>
            <a:r>
              <a:rPr lang="en-US" dirty="0"/>
              <a:t>(…) // statements can be</a:t>
            </a:r>
          </a:p>
          <a:p>
            <a:pPr marL="0" indent="0">
              <a:buNone/>
            </a:pPr>
            <a:r>
              <a:rPr lang="en-US" dirty="0"/>
              <a:t>    variable = new V() // executed at a time…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9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// 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and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myMethod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synchronized (this) {</a:t>
            </a:r>
          </a:p>
          <a:p>
            <a:pPr marL="0" indent="0">
              <a:buNone/>
            </a:pPr>
            <a:r>
              <a:rPr lang="en-US" dirty="0"/>
              <a:t>       // …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                                                              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457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29176</TotalTime>
  <Words>1211</Words>
  <Application>Microsoft Office PowerPoint</Application>
  <PresentationFormat>On-screen Show (4:3)</PresentationFormat>
  <Paragraphs>251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Agency FB</vt:lpstr>
      <vt:lpstr>Arial</vt:lpstr>
      <vt:lpstr>Consolas</vt:lpstr>
      <vt:lpstr>Tahoma</vt:lpstr>
      <vt:lpstr>Times New Roman</vt:lpstr>
      <vt:lpstr>Wingdings</vt:lpstr>
      <vt:lpstr>2_Network</vt:lpstr>
      <vt:lpstr>Week 6, Class 2: Observer Pattern</vt:lpstr>
      <vt:lpstr>PowerPoint Presentation</vt:lpstr>
      <vt:lpstr>Java locks are re-entrant</vt:lpstr>
      <vt:lpstr>Wait and Notify…</vt:lpstr>
      <vt:lpstr>Multi-threading in Swing</vt:lpstr>
      <vt:lpstr>Multi-threading in Swing</vt:lpstr>
      <vt:lpstr>Lambda Expression Syntax</vt:lpstr>
      <vt:lpstr>The synchronized statement</vt:lpstr>
      <vt:lpstr>What is the difference between</vt:lpstr>
      <vt:lpstr>http://www.cs.cornell.edu/andru/javaspec/17.doc.html</vt:lpstr>
      <vt:lpstr>http://www.cs.cornell.edu/andru/javaspec/17.doc.html</vt:lpstr>
      <vt:lpstr>Conclusion:</vt:lpstr>
      <vt:lpstr>Is it safe to have multiple blocks access the same data?</vt:lpstr>
      <vt:lpstr>http://stackoverflow.com/questions/9218709/multiple-threads-accessing-same-multi-dimensional-array</vt:lpstr>
      <vt:lpstr>What would you answer?</vt:lpstr>
      <vt:lpstr>Wait and Notify…</vt:lpstr>
      <vt:lpstr>Multi-threading in Swing</vt:lpstr>
      <vt:lpstr>Multi-threading in Swing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987</cp:revision>
  <cp:lastPrinted>2016-12-15T20:50:25Z</cp:lastPrinted>
  <dcterms:created xsi:type="dcterms:W3CDTF">1999-09-06T21:32:20Z</dcterms:created>
  <dcterms:modified xsi:type="dcterms:W3CDTF">2018-01-29T16:49:54Z</dcterms:modified>
</cp:coreProperties>
</file>