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97" r:id="rId3"/>
    <p:sldId id="298" r:id="rId4"/>
    <p:sldId id="301" r:id="rId5"/>
    <p:sldId id="302" r:id="rId6"/>
    <p:sldId id="303" r:id="rId7"/>
    <p:sldId id="304" r:id="rId8"/>
    <p:sldId id="305" r:id="rId9"/>
    <p:sldId id="311" r:id="rId10"/>
    <p:sldId id="312" r:id="rId11"/>
    <p:sldId id="306" r:id="rId12"/>
    <p:sldId id="307" r:id="rId13"/>
    <p:sldId id="308" r:id="rId14"/>
    <p:sldId id="309" r:id="rId15"/>
    <p:sldId id="31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6" autoAdjust="0"/>
    <p:restoredTop sz="94451" autoAdjust="0"/>
  </p:normalViewPr>
  <p:slideViewPr>
    <p:cSldViewPr snapToGrid="0">
      <p:cViewPr varScale="1">
        <p:scale>
          <a:sx n="77" d="100"/>
          <a:sy n="77" d="100"/>
        </p:scale>
        <p:origin x="3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4466496-733F-40D0-9D79-0C206DC0D135}" type="slidenum">
              <a:rPr lang="en-US" sz="1200">
                <a:latin typeface="Times New Roman"/>
              </a:rPr>
              <a:t>6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810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30CC965D-EEDF-49F0-BB2B-C3F4EA63036C}" type="slidenum">
              <a:rPr lang="en-US" sz="1200">
                <a:latin typeface="Times New Roman"/>
              </a:rPr>
              <a:t>7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534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procedural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9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68BCF8D-9B1C-4D95-B23B-89F1BED2B12B}" type="slidenum">
              <a:rPr lang="en-US" sz="1200">
                <a:latin typeface="Times New Roman"/>
              </a:rPr>
              <a:t>12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105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BFEB801-771F-4EB6-8AB4-2A2DA3DF789A}" type="slidenum">
              <a:rPr lang="en-US" sz="1200">
                <a:latin typeface="Times New Roman"/>
              </a:rPr>
              <a:t>13</a:t>
            </a:fld>
            <a:endParaRPr/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139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3E531C7-ADBC-49E1-AE4A-CA2CE841997E}" type="slidenum">
              <a:rPr lang="en-US" sz="1200">
                <a:latin typeface="Times New Roman"/>
              </a:rPr>
              <a:t>14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1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10. Façade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DBB1-76FA-44E8-A367-8921BD00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3BC2D3-FE67-4969-AB97-4EE68215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767" y="3973137"/>
            <a:ext cx="3915554" cy="1968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5B30C7-924E-41A3-816E-2226B78D2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6" y="1862224"/>
            <a:ext cx="6870988" cy="4770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0F866B-30F7-4703-96E4-1CD50B69010A}"/>
              </a:ext>
            </a:extLst>
          </p:cNvPr>
          <p:cNvSpPr txBox="1"/>
          <p:nvPr/>
        </p:nvSpPr>
        <p:spPr>
          <a:xfrm>
            <a:off x="7788767" y="2238532"/>
            <a:ext cx="379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cohesion does </a:t>
            </a:r>
            <a:r>
              <a:rPr lang="en-US" sz="2400" dirty="0" err="1"/>
              <a:t>VehicleFacade</a:t>
            </a:r>
            <a:r>
              <a:rPr lang="en-US" sz="2400" dirty="0"/>
              <a:t> exhibit?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28260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618624" y="2843028"/>
            <a:ext cx="3014592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Generic Pattern</a:t>
            </a:r>
            <a:endParaRPr dirty="0"/>
          </a:p>
        </p:txBody>
      </p:sp>
      <p:pic>
        <p:nvPicPr>
          <p:cNvPr id="30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27456" y="902088"/>
            <a:ext cx="6857640" cy="52070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3405214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Facade Consequences</a:t>
            </a:r>
            <a:endParaRPr dirty="0"/>
          </a:p>
        </p:txBody>
      </p:sp>
      <p:sp>
        <p:nvSpPr>
          <p:cNvPr id="306" name="TextShape 2"/>
          <p:cNvSpPr txBox="1"/>
          <p:nvPr/>
        </p:nvSpPr>
        <p:spPr>
          <a:xfrm>
            <a:off x="2286000" y="1879784"/>
            <a:ext cx="9021600" cy="393192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Shields clients from subsystem components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subsystem easier to use</a:t>
            </a:r>
            <a:endParaRPr dirty="0"/>
          </a:p>
          <a:p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Reduces coupling from client to subsystem classes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Allow internal classes to change freely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Permit “layering” of system function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Level of client-subsystem coupling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Facade an abstract class</a:t>
            </a:r>
            <a:endParaRPr sz="2000" dirty="0"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latin typeface="Corbel"/>
              </a:rPr>
              <a:t>Different concrete subclasses for different implementations of the subsystem</a:t>
            </a:r>
            <a:endParaRPr sz="2000"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Configure the façade object with different subsystem objects</a:t>
            </a:r>
            <a:endParaRPr sz="2000" dirty="0"/>
          </a:p>
          <a:p>
            <a:endParaRPr dirty="0"/>
          </a:p>
        </p:txBody>
      </p:sp>
      <p:pic>
        <p:nvPicPr>
          <p:cNvPr id="30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68720" y="4297680"/>
            <a:ext cx="1817280" cy="2039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935017"/>
      </p:ext>
    </p:extLst>
  </p:cSld>
  <p:clrMapOvr>
    <a:masterClrMapping/>
  </p:clrMapOvr>
  <p:transition spd="slow"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Facade Applications</a:t>
            </a:r>
            <a:endParaRPr dirty="0"/>
          </a:p>
        </p:txBody>
      </p:sp>
      <p:sp>
        <p:nvSpPr>
          <p:cNvPr id="309" name="TextShape 2"/>
          <p:cNvSpPr txBox="1"/>
          <p:nvPr/>
        </p:nvSpPr>
        <p:spPr>
          <a:xfrm>
            <a:off x="2468880" y="2103120"/>
            <a:ext cx="76809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Interface to existing library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Unify or “clean up” complex interface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Design layered system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Various service levels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abstracts interface of each level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Provide abstract interfaces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To alternative implementations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054274"/>
      </p:ext>
    </p:extLst>
  </p:cSld>
  <p:clrMapOvr>
    <a:masterClrMapping/>
  </p:clrMapOvr>
  <p:transition spd="slow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Three patterns...</a:t>
            </a:r>
            <a:endParaRPr dirty="0"/>
          </a:p>
        </p:txBody>
      </p:sp>
      <p:sp>
        <p:nvSpPr>
          <p:cNvPr id="311" name="TextShape 2"/>
          <p:cNvSpPr txBox="1"/>
          <p:nvPr/>
        </p:nvSpPr>
        <p:spPr>
          <a:xfrm>
            <a:off x="1097280" y="1828800"/>
            <a:ext cx="10241280" cy="466344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Facade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Provide “clean” interface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still available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Adapter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Conform interface to a specific client 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Adapt new set of classes to old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Stabilize interface to library under development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Proxy - later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Interface to remote client or controlled access to a resource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not available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2815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Façade: clean interface to complex subsystems</a:t>
            </a:r>
          </a:p>
          <a:p>
            <a:r>
              <a:rPr lang="en-US" dirty="0">
                <a:solidFill>
                  <a:schemeClr val="tx1"/>
                </a:solidFill>
              </a:rPr>
              <a:t>Decorator </a:t>
            </a:r>
            <a:r>
              <a:rPr lang="en-US">
                <a:solidFill>
                  <a:schemeClr val="tx1"/>
                </a:solidFill>
              </a:rPr>
              <a:t>(previous notes): </a:t>
            </a:r>
            <a:r>
              <a:rPr lang="en-US" dirty="0">
                <a:solidFill>
                  <a:schemeClr val="tx1"/>
                </a:solidFill>
              </a:rPr>
              <a:t>adding properties to objects without using inheritance</a:t>
            </a:r>
          </a:p>
          <a:p>
            <a:r>
              <a:rPr lang="en-US" dirty="0">
                <a:solidFill>
                  <a:schemeClr val="tx1"/>
                </a:solidFill>
              </a:rPr>
              <a:t>Composition Over Extension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19789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Recall: Adapter (Wrapper) Pattern</a:t>
            </a:r>
            <a:endParaRPr dirty="0"/>
          </a:p>
        </p:txBody>
      </p:sp>
      <p:sp>
        <p:nvSpPr>
          <p:cNvPr id="190" name="Line 2"/>
          <p:cNvSpPr/>
          <p:nvPr/>
        </p:nvSpPr>
        <p:spPr>
          <a:xfrm flipH="1">
            <a:off x="6139440" y="2102040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1" name="Line 3"/>
          <p:cNvSpPr/>
          <p:nvPr/>
        </p:nvSpPr>
        <p:spPr>
          <a:xfrm>
            <a:off x="6140160" y="210132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2" name="Line 4"/>
          <p:cNvSpPr/>
          <p:nvPr/>
        </p:nvSpPr>
        <p:spPr>
          <a:xfrm>
            <a:off x="6140160" y="385380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3" name="Line 5"/>
          <p:cNvSpPr/>
          <p:nvPr/>
        </p:nvSpPr>
        <p:spPr>
          <a:xfrm>
            <a:off x="7435440" y="210132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4" name="Line 6"/>
          <p:cNvSpPr/>
          <p:nvPr/>
        </p:nvSpPr>
        <p:spPr>
          <a:xfrm flipH="1">
            <a:off x="7435440" y="3015720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5" name="Line 7"/>
          <p:cNvSpPr/>
          <p:nvPr/>
        </p:nvSpPr>
        <p:spPr>
          <a:xfrm>
            <a:off x="9797760" y="2101320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6" name="Line 8"/>
          <p:cNvSpPr/>
          <p:nvPr/>
        </p:nvSpPr>
        <p:spPr>
          <a:xfrm>
            <a:off x="10864440" y="2101320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7" name="Line 9"/>
          <p:cNvSpPr/>
          <p:nvPr/>
        </p:nvSpPr>
        <p:spPr>
          <a:xfrm flipH="1" flipV="1">
            <a:off x="9721440" y="385380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8" name="Line 10"/>
          <p:cNvSpPr/>
          <p:nvPr/>
        </p:nvSpPr>
        <p:spPr>
          <a:xfrm flipH="1">
            <a:off x="9721440" y="210132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9" name="CustomShape 11"/>
          <p:cNvSpPr/>
          <p:nvPr/>
        </p:nvSpPr>
        <p:spPr>
          <a:xfrm>
            <a:off x="9670680" y="273636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00" name="Line 12"/>
          <p:cNvSpPr/>
          <p:nvPr/>
        </p:nvSpPr>
        <p:spPr>
          <a:xfrm>
            <a:off x="9670680" y="325692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1" name="Line 13"/>
          <p:cNvSpPr/>
          <p:nvPr/>
        </p:nvSpPr>
        <p:spPr>
          <a:xfrm flipH="1">
            <a:off x="6216120" y="4538880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2" name="Line 14"/>
          <p:cNvSpPr/>
          <p:nvPr/>
        </p:nvSpPr>
        <p:spPr>
          <a:xfrm>
            <a:off x="6217200" y="4537800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3" name="Line 15"/>
          <p:cNvSpPr/>
          <p:nvPr/>
        </p:nvSpPr>
        <p:spPr>
          <a:xfrm>
            <a:off x="6217200" y="629064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4" name="Line 16"/>
          <p:cNvSpPr/>
          <p:nvPr/>
        </p:nvSpPr>
        <p:spPr>
          <a:xfrm>
            <a:off x="7512480" y="453780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5" name="Line 17"/>
          <p:cNvSpPr/>
          <p:nvPr/>
        </p:nvSpPr>
        <p:spPr>
          <a:xfrm flipH="1">
            <a:off x="7512480" y="5452200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6" name="Line 18"/>
          <p:cNvSpPr/>
          <p:nvPr/>
        </p:nvSpPr>
        <p:spPr>
          <a:xfrm>
            <a:off x="9874800" y="4537800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7" name="Line 19"/>
          <p:cNvSpPr/>
          <p:nvPr/>
        </p:nvSpPr>
        <p:spPr>
          <a:xfrm>
            <a:off x="10941480" y="4537800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8" name="Line 20"/>
          <p:cNvSpPr/>
          <p:nvPr/>
        </p:nvSpPr>
        <p:spPr>
          <a:xfrm flipH="1" flipV="1">
            <a:off x="9798480" y="629064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9" name="Line 21"/>
          <p:cNvSpPr/>
          <p:nvPr/>
        </p:nvSpPr>
        <p:spPr>
          <a:xfrm flipH="1">
            <a:off x="9798480" y="453780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0" name="CustomShape 22"/>
          <p:cNvSpPr/>
          <p:nvPr/>
        </p:nvSpPr>
        <p:spPr>
          <a:xfrm>
            <a:off x="9747720" y="517320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11" name="Line 23"/>
          <p:cNvSpPr/>
          <p:nvPr/>
        </p:nvSpPr>
        <p:spPr>
          <a:xfrm>
            <a:off x="9747720" y="569376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2" name="Line 24"/>
          <p:cNvSpPr/>
          <p:nvPr/>
        </p:nvSpPr>
        <p:spPr>
          <a:xfrm>
            <a:off x="8349840" y="4539600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3" name="Line 25"/>
          <p:cNvSpPr/>
          <p:nvPr/>
        </p:nvSpPr>
        <p:spPr>
          <a:xfrm flipH="1">
            <a:off x="8349840" y="5454000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4" name="Line 26"/>
          <p:cNvSpPr/>
          <p:nvPr/>
        </p:nvSpPr>
        <p:spPr>
          <a:xfrm flipH="1">
            <a:off x="9086400" y="4615920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5" name="CustomShape 27"/>
          <p:cNvSpPr/>
          <p:nvPr/>
        </p:nvSpPr>
        <p:spPr>
          <a:xfrm>
            <a:off x="9036000" y="5250960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216" name="Line 28"/>
          <p:cNvSpPr/>
          <p:nvPr/>
        </p:nvSpPr>
        <p:spPr>
          <a:xfrm>
            <a:off x="9035640" y="5771520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7" name="Line 29"/>
          <p:cNvSpPr/>
          <p:nvPr/>
        </p:nvSpPr>
        <p:spPr>
          <a:xfrm>
            <a:off x="8349840" y="4539600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8" name="Line 30"/>
          <p:cNvSpPr/>
          <p:nvPr/>
        </p:nvSpPr>
        <p:spPr>
          <a:xfrm>
            <a:off x="8349840" y="6292080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9" name="CustomShape 31"/>
          <p:cNvSpPr/>
          <p:nvPr/>
        </p:nvSpPr>
        <p:spPr>
          <a:xfrm>
            <a:off x="6216480" y="2558520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Existing System</a:t>
            </a:r>
            <a:endParaRPr dirty="0"/>
          </a:p>
        </p:txBody>
      </p:sp>
      <p:sp>
        <p:nvSpPr>
          <p:cNvPr id="220" name="CustomShape 32"/>
          <p:cNvSpPr/>
          <p:nvPr/>
        </p:nvSpPr>
        <p:spPr>
          <a:xfrm>
            <a:off x="9797760" y="301572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1" name="CustomShape 33"/>
          <p:cNvSpPr/>
          <p:nvPr/>
        </p:nvSpPr>
        <p:spPr>
          <a:xfrm>
            <a:off x="9950400" y="537804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2" name="CustomShape 34"/>
          <p:cNvSpPr/>
          <p:nvPr/>
        </p:nvSpPr>
        <p:spPr>
          <a:xfrm>
            <a:off x="6292800" y="4996800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223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224" name="CustomShape 36"/>
          <p:cNvSpPr/>
          <p:nvPr/>
        </p:nvSpPr>
        <p:spPr>
          <a:xfrm>
            <a:off x="1033920" y="2646360"/>
            <a:ext cx="3047760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Corbel"/>
              </a:rPr>
              <a:t>Adapter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852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Adapter configuration</a:t>
            </a:r>
            <a:endParaRPr dirty="0"/>
          </a:p>
        </p:txBody>
      </p:sp>
      <p:pic>
        <p:nvPicPr>
          <p:cNvPr id="22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4861920" y="1828800"/>
            <a:ext cx="2971440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FF"/>
                </a:solidFill>
                <a:latin typeface="Corbel"/>
              </a:rPr>
              <a:t>1. The original </a:t>
            </a:r>
            <a:r>
              <a:rPr lang="en-US" b="1" dirty="0" err="1">
                <a:solidFill>
                  <a:srgbClr val="FF00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00FF"/>
                </a:solidFill>
                <a:latin typeface="Corbel"/>
              </a:rPr>
              <a:t> class is obsolete and discarded</a:t>
            </a:r>
            <a:endParaRPr dirty="0"/>
          </a:p>
        </p:txBody>
      </p:sp>
      <p:sp>
        <p:nvSpPr>
          <p:cNvPr id="228" name="CustomShape 3"/>
          <p:cNvSpPr/>
          <p:nvPr/>
        </p:nvSpPr>
        <p:spPr>
          <a:xfrm>
            <a:off x="8321040" y="1933200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dirty="0"/>
          </a:p>
        </p:txBody>
      </p:sp>
      <p:sp>
        <p:nvSpPr>
          <p:cNvPr id="229" name="CustomShape 4"/>
          <p:cNvSpPr/>
          <p:nvPr/>
        </p:nvSpPr>
        <p:spPr>
          <a:xfrm>
            <a:off x="7920360" y="3519000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declaring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same methods as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original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is created.</a:t>
            </a:r>
            <a:endParaRPr dirty="0"/>
          </a:p>
        </p:txBody>
      </p:sp>
      <p:sp>
        <p:nvSpPr>
          <p:cNvPr id="230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Different set of methods:
the </a:t>
            </a:r>
            <a:r>
              <a:rPr lang="en-US" b="1" dirty="0" err="1">
                <a:solidFill>
                  <a:srgbClr val="FFFFFF"/>
                </a:solidFill>
                <a:latin typeface="Corbel"/>
              </a:rPr>
              <a:t>adaptee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466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0720" y="2667240"/>
            <a:ext cx="2655360" cy="2819160"/>
          </a:xfrm>
          <a:prstGeom prst="rect">
            <a:avLst/>
          </a:prstGeom>
          <a:ln>
            <a:noFill/>
          </a:ln>
        </p:spPr>
      </p:pic>
      <p:sp>
        <p:nvSpPr>
          <p:cNvPr id="2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But suppose you want to watch a Movie...</a:t>
            </a:r>
            <a:endParaRPr dirty="0"/>
          </a:p>
        </p:txBody>
      </p:sp>
      <p:sp>
        <p:nvSpPr>
          <p:cNvPr id="238" name="TextShape 2"/>
          <p:cNvSpPr txBox="1"/>
          <p:nvPr/>
        </p:nvSpPr>
        <p:spPr>
          <a:xfrm>
            <a:off x="3356280" y="2088360"/>
            <a:ext cx="5787720" cy="4495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Use multiple interfaces (remotes) to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Receiver/amplifier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TV/Monitor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DVD player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input to DVD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Put the Monitor in HDMI input mode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volume to medium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Receiver to DTS Surround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Start the DVD player.</a:t>
            </a:r>
            <a:endParaRPr dirty="0"/>
          </a:p>
        </p:txBody>
      </p:sp>
      <p:sp>
        <p:nvSpPr>
          <p:cNvPr id="239" name="CustomShape 3"/>
          <p:cNvSpPr/>
          <p:nvPr/>
        </p:nvSpPr>
        <p:spPr>
          <a:xfrm>
            <a:off x="9065160" y="2652840"/>
            <a:ext cx="2822040" cy="146196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Interacting with the following classes: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Receiver/Amplifier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TV/Monitor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DVD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7910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8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To decrease the complexity…</a:t>
            </a:r>
            <a:endParaRPr dirty="0"/>
          </a:p>
        </p:txBody>
      </p:sp>
      <p:sp>
        <p:nvSpPr>
          <p:cNvPr id="241" name="TextShape 2"/>
          <p:cNvSpPr txBox="1"/>
          <p:nvPr/>
        </p:nvSpPr>
        <p:spPr>
          <a:xfrm>
            <a:off x="229079" y="1690200"/>
            <a:ext cx="9716431" cy="50379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New class: </a:t>
            </a:r>
            <a:r>
              <a:rPr lang="en-US" sz="2800" dirty="0" err="1">
                <a:solidFill>
                  <a:schemeClr val="accent6"/>
                </a:solidFill>
                <a:latin typeface="Courier New"/>
              </a:rPr>
              <a:t>TheaterFacade</a:t>
            </a:r>
            <a:r>
              <a:rPr lang="en-US" sz="2800" dirty="0">
                <a:latin typeface="Corbel"/>
              </a:rPr>
              <a:t> </a:t>
            </a:r>
            <a:endParaRPr dirty="0"/>
          </a:p>
          <a:p>
            <a:pPr lvl="1">
              <a:buSzPct val="45000"/>
              <a:buFont typeface="StarSymbol"/>
              <a:buChar char="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For instance: a media controller</a:t>
            </a:r>
            <a:endParaRPr dirty="0"/>
          </a:p>
          <a:p>
            <a:pPr marL="1257300" lvl="2" indent="-342900">
              <a:buSzPct val="4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Exposes a few methods such as </a:t>
            </a:r>
            <a:r>
              <a:rPr lang="en-US" sz="2400" dirty="0" err="1">
                <a:latin typeface="Courier 10 Pitch"/>
              </a:rPr>
              <a:t>watchMovie</a:t>
            </a:r>
            <a:r>
              <a:rPr lang="en-US" sz="2400" dirty="0">
                <a:latin typeface="Courier 10 Pitch"/>
              </a:rPr>
              <a:t>()</a:t>
            </a:r>
            <a:endParaRPr dirty="0"/>
          </a:p>
          <a:p>
            <a:pPr marL="1200150" lvl="2" indent="-285750">
              <a:buSzPct val="45000"/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treats the various components as a sub system and calls on them to implement the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method.</a:t>
            </a:r>
            <a:endParaRPr dirty="0"/>
          </a:p>
          <a:p>
            <a:pPr marL="742950" lvl="1" indent="-285750">
              <a:buSzPct val="75000"/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To watch a movie, we just call one method,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and it communicates with the </a:t>
            </a:r>
            <a:r>
              <a:rPr lang="en-US" sz="2400" dirty="0">
                <a:latin typeface="Courier New"/>
              </a:rPr>
              <a:t>Monitor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DVD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and Receiver </a:t>
            </a:r>
            <a:r>
              <a:rPr lang="en-US" sz="2400" dirty="0">
                <a:latin typeface="Corbel"/>
              </a:rPr>
              <a:t>for us</a:t>
            </a:r>
            <a:endParaRPr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still leaves the subsystem accessible to be used directly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If you need the advanced functionality of the subsystem classes, they are available for use</a:t>
            </a:r>
            <a:endParaRPr dirty="0"/>
          </a:p>
        </p:txBody>
      </p:sp>
      <p:pic>
        <p:nvPicPr>
          <p:cNvPr id="24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191402" y="703937"/>
            <a:ext cx="1511467" cy="1325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7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20"/>
          <p:cNvSpPr/>
          <p:nvPr/>
        </p:nvSpPr>
        <p:spPr>
          <a:xfrm>
            <a:off x="8138160" y="2011680"/>
            <a:ext cx="3352320" cy="312372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solidFill>
              <a:srgbClr val="C00000"/>
            </a:solidFill>
            <a:miter/>
          </a:ln>
        </p:spPr>
      </p:sp>
      <p:sp>
        <p:nvSpPr>
          <p:cNvPr id="2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Problem</a:t>
            </a:r>
            <a:endParaRPr dirty="0"/>
          </a:p>
        </p:txBody>
      </p:sp>
      <p:sp>
        <p:nvSpPr>
          <p:cNvPr id="244" name="TextShape 2"/>
          <p:cNvSpPr txBox="1"/>
          <p:nvPr/>
        </p:nvSpPr>
        <p:spPr>
          <a:xfrm>
            <a:off x="1173960" y="2011680"/>
            <a:ext cx="584064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Complex system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Multiple subsystems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its own interface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many methods</a:t>
            </a:r>
          </a:p>
          <a:p>
            <a:pPr lvl="1"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Difficult for clients (blue) to deal with</a:t>
            </a: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245" name="CustomShape 3"/>
          <p:cNvSpPr/>
          <p:nvPr/>
        </p:nvSpPr>
        <p:spPr>
          <a:xfrm>
            <a:off x="8575560" y="3998520"/>
            <a:ext cx="184320" cy="3690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46" name="CustomShape 4"/>
          <p:cNvSpPr/>
          <p:nvPr/>
        </p:nvSpPr>
        <p:spPr>
          <a:xfrm>
            <a:off x="9158400" y="3477336"/>
            <a:ext cx="18432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7" name="CustomShape 5"/>
          <p:cNvSpPr/>
          <p:nvPr/>
        </p:nvSpPr>
        <p:spPr>
          <a:xfrm>
            <a:off x="10543320" y="407484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8" name="CustomShape 6"/>
          <p:cNvSpPr/>
          <p:nvPr/>
        </p:nvSpPr>
        <p:spPr>
          <a:xfrm>
            <a:off x="8939880" y="426528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9" name="CustomShape 7"/>
          <p:cNvSpPr/>
          <p:nvPr/>
        </p:nvSpPr>
        <p:spPr>
          <a:xfrm>
            <a:off x="9668880" y="4373640"/>
            <a:ext cx="509760" cy="3805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50" name="Line 8"/>
          <p:cNvSpPr/>
          <p:nvPr/>
        </p:nvSpPr>
        <p:spPr>
          <a:xfrm flipH="1">
            <a:off x="9085680" y="3916440"/>
            <a:ext cx="727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1" name="Line 9"/>
          <p:cNvSpPr/>
          <p:nvPr/>
        </p:nvSpPr>
        <p:spPr>
          <a:xfrm>
            <a:off x="9450000" y="3916440"/>
            <a:ext cx="1093320" cy="2286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2" name="Line 10"/>
          <p:cNvSpPr/>
          <p:nvPr/>
        </p:nvSpPr>
        <p:spPr>
          <a:xfrm flipH="1">
            <a:off x="10178640" y="4449960"/>
            <a:ext cx="364680" cy="1522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3" name="Line 11"/>
          <p:cNvSpPr/>
          <p:nvPr/>
        </p:nvSpPr>
        <p:spPr>
          <a:xfrm>
            <a:off x="9376920" y="3916440"/>
            <a:ext cx="364680" cy="457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4" name="Line 12"/>
          <p:cNvSpPr/>
          <p:nvPr/>
        </p:nvSpPr>
        <p:spPr>
          <a:xfrm flipH="1">
            <a:off x="9304200" y="4145040"/>
            <a:ext cx="12391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5" name="CustomShape 13"/>
          <p:cNvSpPr/>
          <p:nvPr/>
        </p:nvSpPr>
        <p:spPr>
          <a:xfrm>
            <a:off x="8556120" y="2197416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6" name="CustomShape 14"/>
          <p:cNvSpPr/>
          <p:nvPr/>
        </p:nvSpPr>
        <p:spPr>
          <a:xfrm>
            <a:off x="9864000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7" name="CustomShape 15"/>
          <p:cNvSpPr/>
          <p:nvPr/>
        </p:nvSpPr>
        <p:spPr>
          <a:xfrm>
            <a:off x="10980720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8" name="Line 16"/>
          <p:cNvSpPr/>
          <p:nvPr/>
        </p:nvSpPr>
        <p:spPr>
          <a:xfrm>
            <a:off x="8721000" y="2621160"/>
            <a:ext cx="1968120" cy="11430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9" name="Line 17"/>
          <p:cNvSpPr/>
          <p:nvPr/>
        </p:nvSpPr>
        <p:spPr>
          <a:xfrm>
            <a:off x="9960120" y="2621160"/>
            <a:ext cx="0" cy="17524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0" name="Line 18"/>
          <p:cNvSpPr/>
          <p:nvPr/>
        </p:nvSpPr>
        <p:spPr>
          <a:xfrm flipH="1">
            <a:off x="9304200" y="2621160"/>
            <a:ext cx="1676520" cy="1600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1" name="Line 19"/>
          <p:cNvSpPr/>
          <p:nvPr/>
        </p:nvSpPr>
        <p:spPr>
          <a:xfrm>
            <a:off x="8648280" y="2621160"/>
            <a:ext cx="43740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50272335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0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44">
                                            <p:txEl>
                                              <p:charRg st="0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38"/>
          <p:cNvSpPr/>
          <p:nvPr/>
        </p:nvSpPr>
        <p:spPr>
          <a:xfrm>
            <a:off x="6492240" y="2050200"/>
            <a:ext cx="4592520" cy="425916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38160">
            <a:solidFill>
              <a:srgbClr val="006600"/>
            </a:solidFill>
            <a:miter/>
          </a:ln>
        </p:spPr>
      </p:sp>
      <p:sp>
        <p:nvSpPr>
          <p:cNvPr id="282" name="CustomShape 20"/>
          <p:cNvSpPr/>
          <p:nvPr/>
        </p:nvSpPr>
        <p:spPr>
          <a:xfrm>
            <a:off x="9692640" y="162720"/>
            <a:ext cx="2103120" cy="148320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noFill/>
            <a:miter/>
          </a:ln>
        </p:spPr>
      </p:sp>
      <p:sp>
        <p:nvSpPr>
          <p:cNvPr id="2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Facade Solution</a:t>
            </a:r>
            <a:endParaRPr dirty="0"/>
          </a:p>
        </p:txBody>
      </p:sp>
      <p:sp>
        <p:nvSpPr>
          <p:cNvPr id="264" name="TextShape 2"/>
          <p:cNvSpPr txBox="1"/>
          <p:nvPr/>
        </p:nvSpPr>
        <p:spPr>
          <a:xfrm>
            <a:off x="731520" y="182916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Solution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Centralize subsystem interface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Simplify/reduce number of centralized methods 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presents new unified “face” to clients</a:t>
            </a:r>
            <a:endParaRPr dirty="0"/>
          </a:p>
          <a:p>
            <a:endParaRPr dirty="0"/>
          </a:p>
        </p:txBody>
      </p:sp>
      <p:sp>
        <p:nvSpPr>
          <p:cNvPr id="265" name="CustomShape 3"/>
          <p:cNvSpPr/>
          <p:nvPr/>
        </p:nvSpPr>
        <p:spPr>
          <a:xfrm>
            <a:off x="9966960" y="1094040"/>
            <a:ext cx="124200" cy="1998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66" name="CustomShape 4"/>
          <p:cNvSpPr/>
          <p:nvPr/>
        </p:nvSpPr>
        <p:spPr>
          <a:xfrm>
            <a:off x="10333499" y="846600"/>
            <a:ext cx="1242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7" name="CustomShape 5"/>
          <p:cNvSpPr/>
          <p:nvPr/>
        </p:nvSpPr>
        <p:spPr>
          <a:xfrm>
            <a:off x="11201400" y="1130400"/>
            <a:ext cx="2286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8" name="CustomShape 6"/>
          <p:cNvSpPr/>
          <p:nvPr/>
        </p:nvSpPr>
        <p:spPr>
          <a:xfrm>
            <a:off x="10195560" y="1220760"/>
            <a:ext cx="2282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9" name="CustomShape 7"/>
          <p:cNvSpPr/>
          <p:nvPr/>
        </p:nvSpPr>
        <p:spPr>
          <a:xfrm>
            <a:off x="10652760" y="1275120"/>
            <a:ext cx="3200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70" name="Line 8"/>
          <p:cNvSpPr/>
          <p:nvPr/>
        </p:nvSpPr>
        <p:spPr>
          <a:xfrm flipH="1">
            <a:off x="10287000" y="1067040"/>
            <a:ext cx="45360" cy="145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1" name="Line 9"/>
          <p:cNvSpPr/>
          <p:nvPr/>
        </p:nvSpPr>
        <p:spPr>
          <a:xfrm>
            <a:off x="10515600" y="1067040"/>
            <a:ext cx="685800" cy="108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2" name="Line 10"/>
          <p:cNvSpPr/>
          <p:nvPr/>
        </p:nvSpPr>
        <p:spPr>
          <a:xfrm flipH="1">
            <a:off x="10972800" y="1320480"/>
            <a:ext cx="228600" cy="723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3" name="Line 11"/>
          <p:cNvSpPr/>
          <p:nvPr/>
        </p:nvSpPr>
        <p:spPr>
          <a:xfrm>
            <a:off x="10469880" y="1067040"/>
            <a:ext cx="228600" cy="217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4" name="Line 12"/>
          <p:cNvSpPr/>
          <p:nvPr/>
        </p:nvSpPr>
        <p:spPr>
          <a:xfrm flipH="1">
            <a:off x="10424160" y="1175760"/>
            <a:ext cx="777240" cy="144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5" name="CustomShape 13"/>
          <p:cNvSpPr/>
          <p:nvPr/>
        </p:nvSpPr>
        <p:spPr>
          <a:xfrm>
            <a:off x="9875160" y="262080"/>
            <a:ext cx="12456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6" name="CustomShape 14"/>
          <p:cNvSpPr/>
          <p:nvPr/>
        </p:nvSpPr>
        <p:spPr>
          <a:xfrm>
            <a:off x="10840596" y="25128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7" name="CustomShape 15"/>
          <p:cNvSpPr/>
          <p:nvPr/>
        </p:nvSpPr>
        <p:spPr>
          <a:xfrm>
            <a:off x="11452283" y="28944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8" name="Line 16"/>
          <p:cNvSpPr/>
          <p:nvPr/>
        </p:nvSpPr>
        <p:spPr>
          <a:xfrm>
            <a:off x="10058040" y="452160"/>
            <a:ext cx="1234800" cy="5425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9" name="Line 17"/>
          <p:cNvSpPr/>
          <p:nvPr/>
        </p:nvSpPr>
        <p:spPr>
          <a:xfrm>
            <a:off x="10835640" y="452160"/>
            <a:ext cx="0" cy="831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0" name="Line 18"/>
          <p:cNvSpPr/>
          <p:nvPr/>
        </p:nvSpPr>
        <p:spPr>
          <a:xfrm flipH="1">
            <a:off x="10424160" y="452160"/>
            <a:ext cx="1051560" cy="759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1" name="Line 19"/>
          <p:cNvSpPr/>
          <p:nvPr/>
        </p:nvSpPr>
        <p:spPr>
          <a:xfrm>
            <a:off x="10012680" y="452160"/>
            <a:ext cx="274320" cy="397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3" name="CustomShape 21"/>
          <p:cNvSpPr/>
          <p:nvPr/>
        </p:nvSpPr>
        <p:spPr>
          <a:xfrm>
            <a:off x="7078680" y="4716720"/>
            <a:ext cx="271080" cy="58932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84" name="CustomShape 22"/>
          <p:cNvSpPr/>
          <p:nvPr/>
        </p:nvSpPr>
        <p:spPr>
          <a:xfrm>
            <a:off x="7844520" y="4078152"/>
            <a:ext cx="27108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5" name="CustomShape 23"/>
          <p:cNvSpPr/>
          <p:nvPr/>
        </p:nvSpPr>
        <p:spPr>
          <a:xfrm>
            <a:off x="9717120" y="48207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6" name="CustomShape 24"/>
          <p:cNvSpPr/>
          <p:nvPr/>
        </p:nvSpPr>
        <p:spPr>
          <a:xfrm>
            <a:off x="7567200" y="50799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7" name="CustomShape 25"/>
          <p:cNvSpPr/>
          <p:nvPr/>
        </p:nvSpPr>
        <p:spPr>
          <a:xfrm>
            <a:off x="8544240" y="5236200"/>
            <a:ext cx="68400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8" name="Line 26"/>
          <p:cNvSpPr/>
          <p:nvPr/>
        </p:nvSpPr>
        <p:spPr>
          <a:xfrm flipH="1">
            <a:off x="7762680" y="4647600"/>
            <a:ext cx="97200" cy="415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9" name="Line 27"/>
          <p:cNvSpPr/>
          <p:nvPr/>
        </p:nvSpPr>
        <p:spPr>
          <a:xfrm>
            <a:off x="8251200" y="4647600"/>
            <a:ext cx="1465560" cy="3117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0" name="Line 28"/>
          <p:cNvSpPr/>
          <p:nvPr/>
        </p:nvSpPr>
        <p:spPr>
          <a:xfrm flipH="1">
            <a:off x="9228240" y="5374800"/>
            <a:ext cx="488520" cy="207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1" name="Line 29"/>
          <p:cNvSpPr/>
          <p:nvPr/>
        </p:nvSpPr>
        <p:spPr>
          <a:xfrm>
            <a:off x="8153280" y="4647600"/>
            <a:ext cx="488520" cy="6231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2" name="Line 30"/>
          <p:cNvSpPr/>
          <p:nvPr/>
        </p:nvSpPr>
        <p:spPr>
          <a:xfrm flipH="1">
            <a:off x="8055360" y="4959360"/>
            <a:ext cx="1661400" cy="4154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3" name="CustomShape 31"/>
          <p:cNvSpPr/>
          <p:nvPr/>
        </p:nvSpPr>
        <p:spPr>
          <a:xfrm>
            <a:off x="7051512" y="227070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4" name="CustomShape 32"/>
          <p:cNvSpPr/>
          <p:nvPr/>
        </p:nvSpPr>
        <p:spPr>
          <a:xfrm>
            <a:off x="886973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5" name="CustomShape 33"/>
          <p:cNvSpPr/>
          <p:nvPr/>
        </p:nvSpPr>
        <p:spPr>
          <a:xfrm>
            <a:off x="1026005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6" name="CustomShape 34"/>
          <p:cNvSpPr/>
          <p:nvPr/>
        </p:nvSpPr>
        <p:spPr>
          <a:xfrm>
            <a:off x="8387640" y="3422160"/>
            <a:ext cx="1440720" cy="582120"/>
          </a:xfrm>
          <a:prstGeom prst="rect">
            <a:avLst/>
          </a:prstGeom>
          <a:solidFill>
            <a:srgbClr val="FF6600"/>
          </a:solidFill>
          <a:ln w="25560">
            <a:solidFill>
              <a:srgbClr val="FF6600"/>
            </a:solidFill>
            <a:miter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Facade</a:t>
            </a:r>
            <a:endParaRPr/>
          </a:p>
        </p:txBody>
      </p:sp>
      <p:sp>
        <p:nvSpPr>
          <p:cNvPr id="297" name="Line 35"/>
          <p:cNvSpPr/>
          <p:nvPr/>
        </p:nvSpPr>
        <p:spPr>
          <a:xfrm>
            <a:off x="7273440" y="2881080"/>
            <a:ext cx="127080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8" name="Line 36"/>
          <p:cNvSpPr/>
          <p:nvPr/>
        </p:nvSpPr>
        <p:spPr>
          <a:xfrm>
            <a:off x="8934840" y="2881080"/>
            <a:ext cx="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9" name="Line 37"/>
          <p:cNvSpPr/>
          <p:nvPr/>
        </p:nvSpPr>
        <p:spPr>
          <a:xfrm flipH="1">
            <a:off x="9423720" y="2881080"/>
            <a:ext cx="87948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1200926796"/>
      </p:ext>
    </p:extLst>
  </p:cSld>
  <p:clrMapOvr>
    <a:masterClrMapping/>
  </p:clrMapOvr>
  <p:transition spd="slow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85344" y="70224"/>
            <a:ext cx="12106656" cy="10202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Removing the burden from beginning Java developers with a Façade (</a:t>
            </a:r>
            <a:r>
              <a:rPr lang="en-US" sz="2800" dirty="0" err="1">
                <a:latin typeface="Corbel"/>
              </a:rPr>
              <a:t>WinPlotter</a:t>
            </a:r>
            <a:r>
              <a:rPr lang="en-US" sz="2800" dirty="0">
                <a:latin typeface="Corbel"/>
              </a:rPr>
              <a:t>)</a:t>
            </a:r>
            <a:endParaRPr dirty="0"/>
          </a:p>
        </p:txBody>
      </p:sp>
      <p:pic>
        <p:nvPicPr>
          <p:cNvPr id="30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58740" y="1090464"/>
            <a:ext cx="9826920" cy="568404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004376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05D4-4A16-4489-9E08-63E9129A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ACB46-4E90-4C80-A2C7-DE5224D60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97" y="2277339"/>
            <a:ext cx="7606406" cy="38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4624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8835</TotalTime>
  <Words>524</Words>
  <Application>Microsoft Office PowerPoint</Application>
  <PresentationFormat>Widescreen</PresentationFormat>
  <Paragraphs>113</Paragraphs>
  <Slides>15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Corbel</vt:lpstr>
      <vt:lpstr>Courier 10 Pitch</vt:lpstr>
      <vt:lpstr>Courier New</vt:lpstr>
      <vt:lpstr>StarSymbol</vt:lpstr>
      <vt:lpstr>Times New Roman</vt:lpstr>
      <vt:lpstr>Wingdings</vt:lpstr>
      <vt:lpstr>Depth</vt:lpstr>
      <vt:lpstr> 10. Façade Pattern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Vehicle sales prep</vt:lpstr>
      <vt:lpstr>Example: Vehicle sales prep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199</cp:revision>
  <dcterms:created xsi:type="dcterms:W3CDTF">2014-08-01T20:24:53Z</dcterms:created>
  <dcterms:modified xsi:type="dcterms:W3CDTF">2018-01-23T21:37:44Z</dcterms:modified>
</cp:coreProperties>
</file>