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43"/>
  </p:notesMasterIdLst>
  <p:sldIdLst>
    <p:sldId id="256" r:id="rId2"/>
    <p:sldId id="405" r:id="rId3"/>
    <p:sldId id="406" r:id="rId4"/>
    <p:sldId id="311" r:id="rId5"/>
    <p:sldId id="312" r:id="rId6"/>
    <p:sldId id="332" r:id="rId7"/>
    <p:sldId id="335" r:id="rId8"/>
    <p:sldId id="334" r:id="rId9"/>
    <p:sldId id="315" r:id="rId10"/>
    <p:sldId id="408" r:id="rId11"/>
    <p:sldId id="409" r:id="rId12"/>
    <p:sldId id="313" r:id="rId13"/>
    <p:sldId id="316" r:id="rId14"/>
    <p:sldId id="318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413" r:id="rId27"/>
    <p:sldId id="331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0" r:id="rId4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6EE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6" autoAdjust="0"/>
    <p:restoredTop sz="94451" autoAdjust="0"/>
  </p:normalViewPr>
  <p:slideViewPr>
    <p:cSldViewPr snapToGrid="0">
      <p:cViewPr varScale="1">
        <p:scale>
          <a:sx n="63" d="100"/>
          <a:sy n="63" d="100"/>
        </p:scale>
        <p:origin x="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3971088" y="8830116"/>
            <a:ext cx="3037472" cy="465918"/>
          </a:xfrm>
          <a:prstGeom prst="rect">
            <a:avLst/>
          </a:prstGeom>
        </p:spPr>
        <p:txBody>
          <a:bodyPr lIns="93177" tIns="46589" rIns="93177" bIns="46589" anchor="b"/>
          <a:lstStyle/>
          <a:p>
            <a:pPr algn="r">
              <a:lnSpc>
                <a:spcPct val="100000"/>
              </a:lnSpc>
            </a:pPr>
            <a:fld id="{30CC965D-EEDF-49F0-BB2B-C3F4EA63036C}" type="slidenum">
              <a:rPr lang="en-US" sz="1200">
                <a:latin typeface="Times New Roman"/>
              </a:rPr>
              <a:t>35</a:t>
            </a:fld>
            <a:endParaRPr/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1027088" y="4641612"/>
            <a:ext cx="5422848" cy="4352472"/>
          </a:xfrm>
          <a:prstGeom prst="rect">
            <a:avLst/>
          </a:prstGeom>
        </p:spPr>
        <p:txBody>
          <a:bodyPr lIns="97213" tIns="48423" rIns="97213" bIns="4842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5345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1"/>
          <p:cNvSpPr txBox="1"/>
          <p:nvPr/>
        </p:nvSpPr>
        <p:spPr>
          <a:xfrm>
            <a:off x="3971088" y="8830116"/>
            <a:ext cx="3037472" cy="465918"/>
          </a:xfrm>
          <a:prstGeom prst="rect">
            <a:avLst/>
          </a:prstGeom>
        </p:spPr>
        <p:txBody>
          <a:bodyPr lIns="93177" tIns="46589" rIns="93177" bIns="46589" anchor="b"/>
          <a:lstStyle/>
          <a:p>
            <a:pPr algn="r">
              <a:lnSpc>
                <a:spcPct val="100000"/>
              </a:lnSpc>
            </a:pPr>
            <a:fld id="{668BCF8D-9B1C-4D95-B23B-89F1BED2B12B}" type="slidenum">
              <a:rPr lang="en-US" sz="1200">
                <a:latin typeface="Times New Roman"/>
              </a:rPr>
              <a:t>38</a:t>
            </a:fld>
            <a:endParaRPr/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1027088" y="4641612"/>
            <a:ext cx="5422848" cy="4352472"/>
          </a:xfrm>
          <a:prstGeom prst="rect">
            <a:avLst/>
          </a:prstGeom>
        </p:spPr>
        <p:txBody>
          <a:bodyPr lIns="97213" tIns="48423" rIns="97213" bIns="4842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3105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 txBox="1"/>
          <p:nvPr/>
        </p:nvSpPr>
        <p:spPr>
          <a:xfrm>
            <a:off x="3971088" y="8830116"/>
            <a:ext cx="3037472" cy="465918"/>
          </a:xfrm>
          <a:prstGeom prst="rect">
            <a:avLst/>
          </a:prstGeom>
        </p:spPr>
        <p:txBody>
          <a:bodyPr lIns="93177" tIns="46589" rIns="93177" bIns="46589" anchor="b"/>
          <a:lstStyle/>
          <a:p>
            <a:pPr algn="r">
              <a:lnSpc>
                <a:spcPct val="100000"/>
              </a:lnSpc>
            </a:pPr>
            <a:fld id="{DBFEB801-771F-4EB6-8AB4-2A2DA3DF789A}" type="slidenum">
              <a:rPr lang="en-US" sz="1200">
                <a:latin typeface="Times New Roman"/>
              </a:rPr>
              <a:t>39</a:t>
            </a:fld>
            <a:endParaRPr/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1027088" y="4641612"/>
            <a:ext cx="5422848" cy="4352472"/>
          </a:xfrm>
          <a:prstGeom prst="rect">
            <a:avLst/>
          </a:prstGeom>
        </p:spPr>
        <p:txBody>
          <a:bodyPr lIns="97213" tIns="48423" rIns="97213" bIns="4842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1399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Shape 1"/>
          <p:cNvSpPr txBox="1"/>
          <p:nvPr/>
        </p:nvSpPr>
        <p:spPr>
          <a:xfrm>
            <a:off x="3971088" y="8830116"/>
            <a:ext cx="3037472" cy="465918"/>
          </a:xfrm>
          <a:prstGeom prst="rect">
            <a:avLst/>
          </a:prstGeom>
        </p:spPr>
        <p:txBody>
          <a:bodyPr lIns="93177" tIns="46589" rIns="93177" bIns="46589" anchor="b"/>
          <a:lstStyle/>
          <a:p>
            <a:pPr algn="r">
              <a:lnSpc>
                <a:spcPct val="100000"/>
              </a:lnSpc>
            </a:pPr>
            <a:fld id="{D3E531C7-ADBC-49E1-AE4A-CA2CE841997E}" type="slidenum">
              <a:rPr lang="en-US" sz="1200">
                <a:latin typeface="Times New Roman"/>
              </a:rPr>
              <a:t>40</a:t>
            </a:fld>
            <a:endParaRPr/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1027088" y="4641612"/>
            <a:ext cx="5422848" cy="4352472"/>
          </a:xfrm>
          <a:prstGeom prst="rect">
            <a:avLst/>
          </a:prstGeom>
        </p:spPr>
        <p:txBody>
          <a:bodyPr lIns="97213" tIns="48423" rIns="97213" bIns="4842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216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31800" y="709613"/>
            <a:ext cx="6302375" cy="3544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790" indent="-286842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370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317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265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213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3161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09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056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anose="02020603050405020304" pitchFamily="18" charset="0"/>
              </a:rPr>
              <a:t>SE-2811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790" indent="-286842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370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317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265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213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3161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09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056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292467-F221-40EA-860B-D73C9C2BF769}" type="datetime1">
              <a:rPr kumimoji="0" lang="en-US" alt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1/14/2019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790" indent="-286842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370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317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265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213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3161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09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056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anose="02020603050405020304" pitchFamily="18" charset="0"/>
              </a:rPr>
              <a:t>Dr. Josiah Yoder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790" indent="-286842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370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317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265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213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3161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09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056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67D228-906B-426C-BE40-9F2BC4616824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6" name="Text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3827921" cy="36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89" tIns="45895" rIns="91789" bIns="45895">
            <a:spAutoFit/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kumimoji="0"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2773538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33388" y="709613"/>
            <a:ext cx="6300787" cy="3544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790" indent="-286842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370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317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265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213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3161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09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056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anose="02020603050405020304" pitchFamily="18" charset="0"/>
              </a:rPr>
              <a:t>SE-2811</a:t>
            </a:r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790" indent="-286842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370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317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265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213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3161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09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056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4A51FB-A8DB-45C8-A0A0-59A5C2670E91}" type="datetime1">
              <a:rPr kumimoji="0" lang="en-US" alt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1/14/2019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790" indent="-286842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370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317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265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213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3161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09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056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anose="02020603050405020304" pitchFamily="18" charset="0"/>
              </a:rPr>
              <a:t>Dr. Josiah Yoder</a:t>
            </a:r>
          </a:p>
        </p:txBody>
      </p:sp>
      <p:sp>
        <p:nvSpPr>
          <p:cNvPr id="542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790" indent="-286842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370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317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265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213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3161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09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056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C0D248-E5AE-4406-8432-C8DF0D9E1D47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80" name="Text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3827921" cy="36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89" tIns="45895" rIns="91789" bIns="45895">
            <a:spAutoFit/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kumimoji="0"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664719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1213" y="1220788"/>
            <a:ext cx="5856287" cy="3294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College students will park a meal on an ice cream cone…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4DF25D0-296A-450D-B970-8412F8ABA4BB}" type="datetime1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0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709613"/>
            <a:ext cx="6302375" cy="354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from Head First Design Patterns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27921" cy="374090"/>
          </a:xfrm>
          <a:prstGeom prst="rect">
            <a:avLst/>
          </a:prstGeom>
          <a:noFill/>
        </p:spPr>
        <p:txBody>
          <a:bodyPr vert="horz" lIns="91789" tIns="45895" rIns="91789" bIns="45895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51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709613"/>
            <a:ext cx="6302375" cy="354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7896">
              <a:defRPr/>
            </a:pPr>
            <a:r>
              <a:rPr lang="en-US" dirty="0"/>
              <a:t>Example from Head First Design Patterns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27921" cy="374090"/>
          </a:xfrm>
          <a:prstGeom prst="rect">
            <a:avLst/>
          </a:prstGeom>
          <a:noFill/>
        </p:spPr>
        <p:txBody>
          <a:bodyPr vert="horz" lIns="91789" tIns="45895" rIns="91789" bIns="45895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1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Challenge: doesn’t work well with more </a:t>
            </a:r>
            <a:r>
              <a:rPr lang="en-US"/>
              <a:t>complex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55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1213" y="1220788"/>
            <a:ext cx="5856287" cy="3294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Good: ca</a:t>
            </a:r>
            <a:r>
              <a:rPr lang="en-US" baseline="0" dirty="0"/>
              <a:t>n provide new functionality/responsibilities on old classes; Bad: can result in extra classes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D11C055-3CDC-44CA-91BB-6C8CC761DEFA}" type="datetime1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87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3971088" y="8830116"/>
            <a:ext cx="3037472" cy="465918"/>
          </a:xfrm>
          <a:prstGeom prst="rect">
            <a:avLst/>
          </a:prstGeom>
        </p:spPr>
        <p:txBody>
          <a:bodyPr lIns="93177" tIns="46589" rIns="93177" bIns="46589" anchor="b"/>
          <a:lstStyle/>
          <a:p>
            <a:pPr algn="r">
              <a:lnSpc>
                <a:spcPct val="100000"/>
              </a:lnSpc>
            </a:pPr>
            <a:fld id="{D4466496-733F-40D0-9D79-0C206DC0D135}" type="slidenum">
              <a:rPr lang="en-US" sz="1200">
                <a:latin typeface="Times New Roman"/>
              </a:rPr>
              <a:t>34</a:t>
            </a:fld>
            <a:endParaRPr/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1027088" y="4641612"/>
            <a:ext cx="5422848" cy="4352472"/>
          </a:xfrm>
          <a:prstGeom prst="rect">
            <a:avLst/>
          </a:prstGeom>
        </p:spPr>
        <p:txBody>
          <a:bodyPr lIns="97213" tIns="48423" rIns="97213" bIns="4842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0810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javaOO/accesscontrol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7. Decorator, Façade Patterns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IceCream</a:t>
            </a:r>
            <a:r>
              <a:rPr lang="en-US" dirty="0"/>
              <a:t> Inheritance Model</a:t>
            </a:r>
            <a:br>
              <a:rPr lang="en-US" dirty="0"/>
            </a:br>
            <a:r>
              <a:rPr lang="en-US" dirty="0"/>
              <a:t>Design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potential changes?</a:t>
            </a:r>
          </a:p>
          <a:p>
            <a:r>
              <a:rPr lang="en-US" dirty="0"/>
              <a:t>Keep current design?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1E161A-1550-4AAD-90F5-4FB997E2FA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" t="11558" r="4035" b="6912"/>
          <a:stretch/>
        </p:blipFill>
        <p:spPr>
          <a:xfrm>
            <a:off x="2307266" y="2805076"/>
            <a:ext cx="7017488" cy="355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637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Ice Cream 2.0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be able to add Sprinkles, Fudge, M&amp;Ms,  etc. to our ice cream</a:t>
            </a:r>
          </a:p>
          <a:p>
            <a:r>
              <a:rPr lang="en-US" dirty="0"/>
              <a:t>Exercise: With your neighbors, create a design to include these “decorators” and have the cost function return their cost</a:t>
            </a:r>
          </a:p>
          <a:p>
            <a:pPr lvl="1"/>
            <a:r>
              <a:rPr lang="en-US" dirty="0"/>
              <a:t>Draw a UML class diagram for your system</a:t>
            </a:r>
          </a:p>
          <a:p>
            <a:pPr lvl="1"/>
            <a:r>
              <a:rPr lang="en-US" dirty="0"/>
              <a:t>Write short snippets of pseudocode if helpful</a:t>
            </a:r>
          </a:p>
          <a:p>
            <a:r>
              <a:rPr lang="en-US" dirty="0"/>
              <a:t>Please use multiple classes to keep each class small (cohesive)</a:t>
            </a:r>
          </a:p>
          <a:p>
            <a:pPr lvl="1"/>
            <a:r>
              <a:rPr lang="en-US" dirty="0"/>
              <a:t>This isn’t necessarily needed for THIS problem, but helps with larger-scale problems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2119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Decorator Pattern: Goals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Goal: attach additional functionality to an existing class at runtime</a:t>
            </a:r>
          </a:p>
          <a:p>
            <a:r>
              <a:rPr lang="en-US" sz="3200" dirty="0">
                <a:solidFill>
                  <a:schemeClr val="tx1"/>
                </a:solidFill>
              </a:rPr>
              <a:t>Goal: avoid extra </a:t>
            </a:r>
            <a:r>
              <a:rPr lang="en-US" sz="3200" dirty="0" err="1">
                <a:solidFill>
                  <a:schemeClr val="tx1"/>
                </a:solidFill>
              </a:rPr>
              <a:t>subclassing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2800" i="1" dirty="0">
                <a:solidFill>
                  <a:schemeClr val="tx1"/>
                </a:solidFill>
              </a:rPr>
              <a:t>Are there cases where you CANNOT subclass?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Yes: if base class declared 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final</a:t>
            </a:r>
          </a:p>
          <a:p>
            <a:r>
              <a:rPr lang="en-US" sz="3200" dirty="0">
                <a:solidFill>
                  <a:schemeClr val="tx1"/>
                </a:solidFill>
              </a:rPr>
              <a:t>Goal: avoid modifying existing class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… especially if no access to source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or the base class used elsewhere</a:t>
            </a:r>
          </a:p>
        </p:txBody>
      </p:sp>
    </p:spTree>
    <p:extLst>
      <p:ext uri="{BB962C8B-B14F-4D97-AF65-F5344CB8AC3E}">
        <p14:creationId xmlns:p14="http://schemas.microsoft.com/office/powerpoint/2010/main" val="208285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Alternative 1: Create a new class for each combination.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0530"/>
              </p:ext>
            </p:extLst>
          </p:nvPr>
        </p:nvGraphicFramePr>
        <p:xfrm>
          <a:off x="1277912" y="2245591"/>
          <a:ext cx="6096000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Ice</a:t>
                      </a:r>
                      <a:r>
                        <a:rPr lang="en-US" b="1" baseline="0" dirty="0">
                          <a:solidFill>
                            <a:srgbClr val="C00000"/>
                          </a:solidFill>
                        </a:rPr>
                        <a:t> Cream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Toppings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/>
                        <a:t>Cone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M&amp;M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/>
                        <a:t>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 err="1"/>
                        <a:t>WaffleCone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Peanuts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Caramel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420912" y="2982191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20912" y="2982191"/>
            <a:ext cx="1981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20912" y="2982191"/>
            <a:ext cx="19050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20912" y="2982191"/>
            <a:ext cx="19812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A76F437-4126-4F5D-A8DB-911F4FEDFFA2}"/>
              </a:ext>
            </a:extLst>
          </p:cNvPr>
          <p:cNvSpPr/>
          <p:nvPr/>
        </p:nvSpPr>
        <p:spPr>
          <a:xfrm>
            <a:off x="8124718" y="2720581"/>
            <a:ext cx="3132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What can go wrong?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A558BE-77D2-4CB7-A233-0D602475658A}"/>
              </a:ext>
            </a:extLst>
          </p:cNvPr>
          <p:cNvSpPr txBox="1"/>
          <p:nvPr/>
        </p:nvSpPr>
        <p:spPr>
          <a:xfrm>
            <a:off x="6015777" y="4015566"/>
            <a:ext cx="5586288" cy="23083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Results in class explosion!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What happens when a new topping is added?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What happens when the cost of a topping (e.g. fudge) changes?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Maintenance nightmare!</a:t>
            </a:r>
          </a:p>
        </p:txBody>
      </p:sp>
    </p:spTree>
    <p:extLst>
      <p:ext uri="{BB962C8B-B14F-4D97-AF65-F5344CB8AC3E}">
        <p14:creationId xmlns:p14="http://schemas.microsoft.com/office/powerpoint/2010/main" val="304616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755" y="381000"/>
            <a:ext cx="10297390" cy="1295400"/>
          </a:xfrm>
        </p:spPr>
        <p:txBody>
          <a:bodyPr>
            <a:normAutofit/>
          </a:bodyPr>
          <a:lstStyle/>
          <a:p>
            <a:r>
              <a:rPr lang="en-US" dirty="0"/>
              <a:t>Alternative 2: Flags for the toppings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052484"/>
            <a:ext cx="35052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2128684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IceCream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738284"/>
            <a:ext cx="3352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-description: String</a:t>
            </a:r>
          </a:p>
          <a:p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hasFudge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boolean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hasMnM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boolean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-------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4109884"/>
            <a:ext cx="3276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getDescription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+cost()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hasFudge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hasCaramel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------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2662084"/>
            <a:ext cx="3505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43000" y="4032096"/>
            <a:ext cx="3505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94C1400-5269-4895-9CC5-28660AD91691}"/>
              </a:ext>
            </a:extLst>
          </p:cNvPr>
          <p:cNvSpPr txBox="1"/>
          <p:nvPr/>
        </p:nvSpPr>
        <p:spPr>
          <a:xfrm>
            <a:off x="5209981" y="2128684"/>
            <a:ext cx="6352754" cy="378565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hasFudge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+= FUDGE_COST;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hasCaramel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+= CARAMEL_COST;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…		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	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1488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2, continued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50259" y="1985307"/>
            <a:ext cx="5570756" cy="193899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Cone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  return 124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super.cost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199" y="4419601"/>
            <a:ext cx="42051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What is this method calculating and returning?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H="1" flipV="1">
            <a:off x="5692877" y="3313471"/>
            <a:ext cx="1698523" cy="1106129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00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what’s the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2047009"/>
            <a:ext cx="8153400" cy="2590800"/>
          </a:xfrm>
        </p:spPr>
        <p:txBody>
          <a:bodyPr/>
          <a:lstStyle/>
          <a:p>
            <a:r>
              <a:rPr lang="en-US" dirty="0"/>
              <a:t>We want to allow existing classes to be easily adapted to incorporate new behavior </a:t>
            </a:r>
            <a:r>
              <a:rPr lang="en-US" b="1" dirty="0"/>
              <a:t>without modifying existing code.</a:t>
            </a:r>
          </a:p>
          <a:p>
            <a:r>
              <a:rPr lang="en-US" dirty="0"/>
              <a:t>We want a design that is flexible enough to take on new functionality to meet changing requirements.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3981" y="4763297"/>
            <a:ext cx="3879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Solution: Decorator Pattern</a:t>
            </a:r>
          </a:p>
        </p:txBody>
      </p:sp>
    </p:spTree>
    <p:extLst>
      <p:ext uri="{BB962C8B-B14F-4D97-AF65-F5344CB8AC3E}">
        <p14:creationId xmlns:p14="http://schemas.microsoft.com/office/powerpoint/2010/main" val="96662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225C0D-7786-4CB6-BEBC-31181F1F04BD}"/>
              </a:ext>
            </a:extLst>
          </p:cNvPr>
          <p:cNvSpPr/>
          <p:nvPr/>
        </p:nvSpPr>
        <p:spPr>
          <a:xfrm>
            <a:off x="1254642" y="74428"/>
            <a:ext cx="9590567" cy="66453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544782" y="273627"/>
            <a:ext cx="914917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0F1F4C0-A52F-4ED5-84FF-8C6019B1D530}"/>
              </a:ext>
            </a:extLst>
          </p:cNvPr>
          <p:cNvSpPr/>
          <p:nvPr/>
        </p:nvSpPr>
        <p:spPr>
          <a:xfrm>
            <a:off x="5020459" y="1219200"/>
            <a:ext cx="294640" cy="274320"/>
          </a:xfrm>
          <a:prstGeom prst="rect">
            <a:avLst/>
          </a:prstGeom>
          <a:solidFill>
            <a:srgbClr val="D5F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15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6410" y="509153"/>
            <a:ext cx="9875734" cy="574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370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Decorator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Take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dirty="0"/>
              <a:t> object</a:t>
            </a:r>
          </a:p>
          <a:p>
            <a:pPr lvl="1"/>
            <a:r>
              <a:rPr lang="en-US" dirty="0"/>
              <a:t>Let’s create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Cone </a:t>
            </a:r>
            <a:r>
              <a:rPr lang="en-US" dirty="0"/>
              <a:t>object.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cone = new Cone();</a:t>
            </a:r>
          </a:p>
          <a:p>
            <a:r>
              <a:rPr lang="en-US" dirty="0"/>
              <a:t>Decorate it with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Fudge </a:t>
            </a:r>
            <a:r>
              <a:rPr lang="en-US" dirty="0"/>
              <a:t>topping.</a:t>
            </a:r>
          </a:p>
          <a:p>
            <a:pPr lvl="1"/>
            <a:r>
              <a:rPr lang="en-US" dirty="0"/>
              <a:t>Create 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Fudge </a:t>
            </a:r>
            <a:r>
              <a:rPr lang="en-US" dirty="0"/>
              <a:t>object and wrap it around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Cone</a:t>
            </a:r>
            <a:r>
              <a:rPr lang="en-US" dirty="0"/>
              <a:t>.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cone = new Fudge(cone);</a:t>
            </a:r>
          </a:p>
          <a:p>
            <a:r>
              <a:rPr lang="en-US" dirty="0"/>
              <a:t>Decorate it with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Nuts </a:t>
            </a:r>
            <a:r>
              <a:rPr lang="en-US" dirty="0"/>
              <a:t>topping.</a:t>
            </a:r>
          </a:p>
          <a:p>
            <a:pPr lvl="1"/>
            <a:r>
              <a:rPr lang="en-US" dirty="0"/>
              <a:t>Create 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Nuts </a:t>
            </a:r>
            <a:r>
              <a:rPr lang="en-US" dirty="0"/>
              <a:t>object and wrap it around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Cone</a:t>
            </a:r>
            <a:r>
              <a:rPr lang="en-US" dirty="0"/>
              <a:t>.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cone = new Nuts(cone);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/>
              <a:t>Call the cost method and rely on delegation to add the cost of all toppings.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cost</a:t>
            </a:r>
            <a:r>
              <a:rPr lang="en-US" dirty="0"/>
              <a:t> on the outmost decorator.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cone.cost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114800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 Modifiers (bullets)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422400" y="2098675"/>
            <a:ext cx="8686800" cy="4759325"/>
          </a:xfrm>
        </p:spPr>
        <p:txBody>
          <a:bodyPr/>
          <a:lstStyle/>
          <a:p>
            <a:r>
              <a:rPr lang="en-US" altLang="en-US" dirty="0"/>
              <a:t>Code to most restrictive level of access modification that is possible in a given context:</a:t>
            </a:r>
          </a:p>
          <a:p>
            <a:pPr marL="914400" lvl="1" indent="-571500">
              <a:buFont typeface="Arial" panose="020B0604020202020204" pitchFamily="34" charset="0"/>
              <a:buAutoNum type="romanLcPeriod"/>
            </a:pPr>
            <a:r>
              <a:rPr lang="en-US" altLang="en-US" dirty="0">
                <a:solidFill>
                  <a:srgbClr val="FF9999"/>
                </a:solidFill>
              </a:rPr>
              <a:t>Use </a:t>
            </a:r>
            <a:r>
              <a:rPr lang="en-US" altLang="en-US" i="1" dirty="0">
                <a:solidFill>
                  <a:srgbClr val="FF9999"/>
                </a:solidFill>
              </a:rPr>
              <a:t>public</a:t>
            </a:r>
            <a:r>
              <a:rPr lang="en-US" altLang="en-US" dirty="0">
                <a:solidFill>
                  <a:srgbClr val="FF9999"/>
                </a:solidFill>
              </a:rPr>
              <a:t> for constants and methods; never for attributes. On methods: only on those you want to support for public consumption</a:t>
            </a:r>
          </a:p>
          <a:p>
            <a:pPr marL="914400" lvl="1" indent="-571500">
              <a:buFont typeface="Arial" panose="020B0604020202020204" pitchFamily="34" charset="0"/>
              <a:buAutoNum type="romanLcPeriod"/>
            </a:pP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Use </a:t>
            </a:r>
            <a:r>
              <a:rPr lang="en-US" altLang="en-US" i="1" dirty="0">
                <a:solidFill>
                  <a:schemeClr val="tx2">
                    <a:lumMod val="75000"/>
                  </a:schemeClr>
                </a:solidFill>
              </a:rPr>
              <a:t>protected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 to allow </a:t>
            </a:r>
            <a:r>
              <a:rPr lang="en-US" altLang="en-US" u="sng" dirty="0">
                <a:solidFill>
                  <a:schemeClr val="tx2">
                    <a:lumMod val="75000"/>
                  </a:schemeClr>
                </a:solidFill>
              </a:rPr>
              <a:t>derived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 classes in </a:t>
            </a:r>
            <a:r>
              <a:rPr lang="en-US" altLang="en-US" u="sng" dirty="0">
                <a:solidFill>
                  <a:schemeClr val="tx2">
                    <a:lumMod val="75000"/>
                  </a:schemeClr>
                </a:solidFill>
              </a:rPr>
              <a:t>any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 package access to members</a:t>
            </a:r>
          </a:p>
          <a:p>
            <a:pPr marL="914400" lvl="1" indent="-571500">
              <a:buFont typeface="Arial" panose="020B0604020202020204" pitchFamily="34" charset="0"/>
              <a:buAutoNum type="romanLcPeriod"/>
            </a:pP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Use /*package*/ if cooperating classes in the same package need access to attributes or special methods</a:t>
            </a:r>
          </a:p>
          <a:p>
            <a:pPr marL="914400" lvl="1" indent="-571500">
              <a:buFont typeface="Arial" panose="020B0604020202020204" pitchFamily="34" charset="0"/>
              <a:buAutoNum type="romanLcPeriod"/>
            </a:pPr>
            <a:r>
              <a:rPr lang="en-US" altLang="en-US" dirty="0">
                <a:solidFill>
                  <a:srgbClr val="00B050"/>
                </a:solidFill>
              </a:rPr>
              <a:t>Use </a:t>
            </a:r>
            <a:r>
              <a:rPr lang="en-US" altLang="en-US" i="1" dirty="0">
                <a:solidFill>
                  <a:srgbClr val="00B050"/>
                </a:solidFill>
              </a:rPr>
              <a:t>private</a:t>
            </a:r>
            <a:r>
              <a:rPr lang="en-US" altLang="en-US" dirty="0">
                <a:solidFill>
                  <a:srgbClr val="00B050"/>
                </a:solidFill>
              </a:rPr>
              <a:t> to completely guard members from view outside the defining class</a:t>
            </a:r>
          </a:p>
        </p:txBody>
      </p:sp>
    </p:spTree>
    <p:extLst>
      <p:ext uri="{BB962C8B-B14F-4D97-AF65-F5344CB8AC3E}">
        <p14:creationId xmlns:p14="http://schemas.microsoft.com/office/powerpoint/2010/main" val="322316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going on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Open-closed principle:</a:t>
            </a:r>
          </a:p>
          <a:p>
            <a:pPr lvl="1"/>
            <a:r>
              <a:rPr lang="en-US" i="1" dirty="0"/>
              <a:t>Classes should be </a:t>
            </a:r>
            <a:r>
              <a:rPr lang="en-US" b="1" i="1" dirty="0"/>
              <a:t>open</a:t>
            </a:r>
            <a:r>
              <a:rPr lang="en-US" i="1" dirty="0"/>
              <a:t> for extension, but </a:t>
            </a:r>
            <a:r>
              <a:rPr lang="en-US" b="1" i="1" dirty="0"/>
              <a:t>closed</a:t>
            </a:r>
            <a:r>
              <a:rPr lang="en-US" i="1" dirty="0"/>
              <a:t> to modification</a:t>
            </a:r>
          </a:p>
          <a:p>
            <a:r>
              <a:rPr lang="en-US" dirty="0"/>
              <a:t>Can extend at will</a:t>
            </a:r>
          </a:p>
          <a:p>
            <a:pPr lvl="1"/>
            <a:r>
              <a:rPr lang="en-US" dirty="0"/>
              <a:t>No final classes!?</a:t>
            </a:r>
          </a:p>
          <a:p>
            <a:pPr lvl="1"/>
            <a:r>
              <a:rPr lang="en-US" dirty="0"/>
              <a:t>Supports new applications of existing code</a:t>
            </a:r>
          </a:p>
          <a:p>
            <a:r>
              <a:rPr lang="en-US" dirty="0"/>
              <a:t>Don’t alter the existing code!</a:t>
            </a:r>
          </a:p>
          <a:p>
            <a:pPr lvl="1"/>
            <a:r>
              <a:rPr lang="en-US" dirty="0"/>
              <a:t>It may be used elsewhere!</a:t>
            </a:r>
          </a:p>
          <a:p>
            <a:pPr lvl="1"/>
            <a:r>
              <a:rPr lang="en-US" dirty="0"/>
              <a:t>At the least it means new unit tests</a:t>
            </a:r>
          </a:p>
        </p:txBody>
      </p:sp>
    </p:spTree>
    <p:extLst>
      <p:ext uri="{BB962C8B-B14F-4D97-AF65-F5344CB8AC3E}">
        <p14:creationId xmlns:p14="http://schemas.microsoft.com/office/powerpoint/2010/main" val="1007635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What’s good about the decorator?</a:t>
            </a:r>
          </a:p>
          <a:p>
            <a:r>
              <a:rPr lang="en-US" sz="3600" dirty="0"/>
              <a:t>What’s bad?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BEF42BA-07BC-4D2D-9F95-10CD64367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4951" y="2764325"/>
            <a:ext cx="6408120" cy="372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6656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977" y="1999818"/>
            <a:ext cx="11378046" cy="44945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Decorators: same super-type as objects being decorated</a:t>
            </a:r>
          </a:p>
          <a:p>
            <a:r>
              <a:rPr lang="en-US" dirty="0">
                <a:solidFill>
                  <a:schemeClr val="tx1"/>
                </a:solidFill>
              </a:rPr>
              <a:t>One or more decorators can be used to wrap an object</a:t>
            </a:r>
          </a:p>
          <a:p>
            <a:r>
              <a:rPr lang="en-US" dirty="0">
                <a:solidFill>
                  <a:schemeClr val="tx1"/>
                </a:solidFill>
              </a:rPr>
              <a:t>Can pass decorated object anywhere original can be passed</a:t>
            </a:r>
          </a:p>
          <a:p>
            <a:r>
              <a:rPr lang="en-US" dirty="0">
                <a:solidFill>
                  <a:schemeClr val="tx1"/>
                </a:solidFill>
              </a:rPr>
              <a:t>Decorated: adds behavior before or after delegating to the decorated object</a:t>
            </a:r>
          </a:p>
          <a:p>
            <a:r>
              <a:rPr lang="en-US" dirty="0">
                <a:solidFill>
                  <a:schemeClr val="tx1"/>
                </a:solidFill>
              </a:rPr>
              <a:t>Can decorate objects at run time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… with multiple decorators</a:t>
            </a:r>
          </a:p>
          <a:p>
            <a:r>
              <a:rPr lang="en-US" dirty="0">
                <a:solidFill>
                  <a:schemeClr val="tx1"/>
                </a:solidFill>
              </a:rPr>
              <a:t>Supports open-closed principle: open to extension, closed to modification</a:t>
            </a:r>
          </a:p>
        </p:txBody>
      </p:sp>
    </p:spTree>
    <p:extLst>
      <p:ext uri="{BB962C8B-B14F-4D97-AF65-F5344CB8AC3E}">
        <p14:creationId xmlns:p14="http://schemas.microsoft.com/office/powerpoint/2010/main" val="386748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java.io: many classes for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233" y="1962151"/>
            <a:ext cx="6400800" cy="45307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PipedOutputStream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… 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Associations between these not clear from Java API documentation</a:t>
            </a:r>
            <a:r>
              <a:rPr lang="en-US" dirty="0"/>
              <a:t>	</a:t>
            </a:r>
          </a:p>
        </p:txBody>
      </p:sp>
      <p:pic>
        <p:nvPicPr>
          <p:cNvPr id="4098" name="Picture 2" descr="C:\Documents and Settings\hornick\Local Settings\Temporary Internet Files\Content.IE5\8GV4S627\MCPE00125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5652" y="3999615"/>
            <a:ext cx="1854799" cy="18106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5054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71D67D-60FD-4380-884E-CADB36521EE4}"/>
              </a:ext>
            </a:extLst>
          </p:cNvPr>
          <p:cNvSpPr/>
          <p:nvPr/>
        </p:nvSpPr>
        <p:spPr>
          <a:xfrm>
            <a:off x="2418735" y="155237"/>
            <a:ext cx="9553525" cy="64369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3123" y="155237"/>
            <a:ext cx="2115612" cy="353185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But note: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simply applying Decorator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7278" y="292981"/>
            <a:ext cx="9142438" cy="61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lowchart: Decision 5"/>
          <p:cNvSpPr/>
          <p:nvPr/>
        </p:nvSpPr>
        <p:spPr bwMode="auto">
          <a:xfrm>
            <a:off x="7626132" y="1674320"/>
            <a:ext cx="216049" cy="202602"/>
          </a:xfrm>
          <a:prstGeom prst="flowChartDecision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45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C4835E-86C5-4978-85F1-3E990C6E0089}"/>
              </a:ext>
            </a:extLst>
          </p:cNvPr>
          <p:cNvSpPr/>
          <p:nvPr/>
        </p:nvSpPr>
        <p:spPr>
          <a:xfrm>
            <a:off x="1874103" y="54170"/>
            <a:ext cx="10175359" cy="67027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7312" y="627751"/>
            <a:ext cx="1667653" cy="276107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Decorator pattern applied to input streams: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4599" y="117794"/>
            <a:ext cx="10055941" cy="657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86B108-E1C9-435D-9A71-F9624EFB366D}"/>
              </a:ext>
            </a:extLst>
          </p:cNvPr>
          <p:cNvSpPr txBox="1"/>
          <p:nvPr/>
        </p:nvSpPr>
        <p:spPr>
          <a:xfrm>
            <a:off x="6858001" y="5454502"/>
            <a:ext cx="4518837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Create custom stream decorators by extending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FilterOutputStream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FilterInputStream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0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 Input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362200"/>
            <a:ext cx="841317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0214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5309" y="895411"/>
            <a:ext cx="8229600" cy="642937"/>
          </a:xfrm>
        </p:spPr>
        <p:txBody>
          <a:bodyPr/>
          <a:lstStyle/>
          <a:p>
            <a:r>
              <a:rPr lang="en-US" dirty="0"/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1545780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rgbClr val="BFBFBF"/>
                </a:solidFill>
                <a:latin typeface="Corbel"/>
              </a:rPr>
              <a:t>Recall: Adapter (Wrapper) Pattern</a:t>
            </a:r>
            <a:endParaRPr dirty="0"/>
          </a:p>
        </p:txBody>
      </p:sp>
      <p:sp>
        <p:nvSpPr>
          <p:cNvPr id="190" name="Line 2"/>
          <p:cNvSpPr/>
          <p:nvPr/>
        </p:nvSpPr>
        <p:spPr>
          <a:xfrm flipH="1">
            <a:off x="6139440" y="2102040"/>
            <a:ext cx="144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1" name="Line 3"/>
          <p:cNvSpPr/>
          <p:nvPr/>
        </p:nvSpPr>
        <p:spPr>
          <a:xfrm>
            <a:off x="6140160" y="210132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2" name="Line 4"/>
          <p:cNvSpPr/>
          <p:nvPr/>
        </p:nvSpPr>
        <p:spPr>
          <a:xfrm>
            <a:off x="6140160" y="385380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3" name="Line 5"/>
          <p:cNvSpPr/>
          <p:nvPr/>
        </p:nvSpPr>
        <p:spPr>
          <a:xfrm>
            <a:off x="7435440" y="2101320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4" name="Line 6"/>
          <p:cNvSpPr/>
          <p:nvPr/>
        </p:nvSpPr>
        <p:spPr>
          <a:xfrm flipH="1">
            <a:off x="7435440" y="3015720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5" name="Line 7"/>
          <p:cNvSpPr/>
          <p:nvPr/>
        </p:nvSpPr>
        <p:spPr>
          <a:xfrm>
            <a:off x="9797760" y="2101320"/>
            <a:ext cx="10666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6" name="Line 8"/>
          <p:cNvSpPr/>
          <p:nvPr/>
        </p:nvSpPr>
        <p:spPr>
          <a:xfrm>
            <a:off x="10864440" y="2101320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7" name="Line 9"/>
          <p:cNvSpPr/>
          <p:nvPr/>
        </p:nvSpPr>
        <p:spPr>
          <a:xfrm flipH="1" flipV="1">
            <a:off x="9721440" y="3853800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8" name="Line 10"/>
          <p:cNvSpPr/>
          <p:nvPr/>
        </p:nvSpPr>
        <p:spPr>
          <a:xfrm flipH="1">
            <a:off x="9721440" y="2101320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9" name="CustomShape 11"/>
          <p:cNvSpPr/>
          <p:nvPr/>
        </p:nvSpPr>
        <p:spPr>
          <a:xfrm>
            <a:off x="9670680" y="2736360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00" name="Line 12"/>
          <p:cNvSpPr/>
          <p:nvPr/>
        </p:nvSpPr>
        <p:spPr>
          <a:xfrm>
            <a:off x="9670680" y="3256920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1" name="Line 13"/>
          <p:cNvSpPr/>
          <p:nvPr/>
        </p:nvSpPr>
        <p:spPr>
          <a:xfrm flipH="1">
            <a:off x="6216120" y="4538880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2" name="Line 14"/>
          <p:cNvSpPr/>
          <p:nvPr/>
        </p:nvSpPr>
        <p:spPr>
          <a:xfrm>
            <a:off x="6217200" y="4537800"/>
            <a:ext cx="12952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3" name="Line 15"/>
          <p:cNvSpPr/>
          <p:nvPr/>
        </p:nvSpPr>
        <p:spPr>
          <a:xfrm>
            <a:off x="6217200" y="629064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4" name="Line 16"/>
          <p:cNvSpPr/>
          <p:nvPr/>
        </p:nvSpPr>
        <p:spPr>
          <a:xfrm>
            <a:off x="7512480" y="4537800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5" name="Line 17"/>
          <p:cNvSpPr/>
          <p:nvPr/>
        </p:nvSpPr>
        <p:spPr>
          <a:xfrm flipH="1">
            <a:off x="7512480" y="5452200"/>
            <a:ext cx="533520" cy="838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6" name="Line 18"/>
          <p:cNvSpPr/>
          <p:nvPr/>
        </p:nvSpPr>
        <p:spPr>
          <a:xfrm>
            <a:off x="9874800" y="4537800"/>
            <a:ext cx="10666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7" name="Line 19"/>
          <p:cNvSpPr/>
          <p:nvPr/>
        </p:nvSpPr>
        <p:spPr>
          <a:xfrm>
            <a:off x="10941480" y="4537800"/>
            <a:ext cx="76320" cy="17528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8" name="Line 20"/>
          <p:cNvSpPr/>
          <p:nvPr/>
        </p:nvSpPr>
        <p:spPr>
          <a:xfrm flipH="1" flipV="1">
            <a:off x="9798480" y="6290640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9" name="Line 21"/>
          <p:cNvSpPr/>
          <p:nvPr/>
        </p:nvSpPr>
        <p:spPr>
          <a:xfrm flipH="1">
            <a:off x="9798480" y="4537800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0" name="CustomShape 22"/>
          <p:cNvSpPr/>
          <p:nvPr/>
        </p:nvSpPr>
        <p:spPr>
          <a:xfrm>
            <a:off x="9747720" y="5173200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11" name="Line 23"/>
          <p:cNvSpPr/>
          <p:nvPr/>
        </p:nvSpPr>
        <p:spPr>
          <a:xfrm>
            <a:off x="9747720" y="5693760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2" name="Line 24"/>
          <p:cNvSpPr/>
          <p:nvPr/>
        </p:nvSpPr>
        <p:spPr>
          <a:xfrm>
            <a:off x="8349840" y="4539600"/>
            <a:ext cx="533520" cy="9144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3" name="Line 25"/>
          <p:cNvSpPr/>
          <p:nvPr/>
        </p:nvSpPr>
        <p:spPr>
          <a:xfrm flipH="1">
            <a:off x="8349840" y="5454000"/>
            <a:ext cx="533520" cy="8380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4" name="Line 26"/>
          <p:cNvSpPr/>
          <p:nvPr/>
        </p:nvSpPr>
        <p:spPr>
          <a:xfrm flipH="1">
            <a:off x="9086400" y="4615920"/>
            <a:ext cx="76320" cy="6858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5" name="CustomShape 27"/>
          <p:cNvSpPr/>
          <p:nvPr/>
        </p:nvSpPr>
        <p:spPr>
          <a:xfrm>
            <a:off x="9036000" y="5250960"/>
            <a:ext cx="719280" cy="520200"/>
          </a:xfrm>
          <a:prstGeom prst="rect">
            <a:avLst/>
          </a:prstGeom>
          <a:noFill/>
          <a:ln w="38160">
            <a:solidFill>
              <a:srgbClr val="00B0F0"/>
            </a:solidFill>
            <a:miter/>
          </a:ln>
        </p:spPr>
      </p:sp>
      <p:sp>
        <p:nvSpPr>
          <p:cNvPr id="216" name="Line 28"/>
          <p:cNvSpPr/>
          <p:nvPr/>
        </p:nvSpPr>
        <p:spPr>
          <a:xfrm>
            <a:off x="9035640" y="5771520"/>
            <a:ext cx="50760" cy="5968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7" name="Line 29"/>
          <p:cNvSpPr/>
          <p:nvPr/>
        </p:nvSpPr>
        <p:spPr>
          <a:xfrm>
            <a:off x="8349840" y="4539600"/>
            <a:ext cx="83808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8" name="Line 30"/>
          <p:cNvSpPr/>
          <p:nvPr/>
        </p:nvSpPr>
        <p:spPr>
          <a:xfrm>
            <a:off x="8349840" y="6292080"/>
            <a:ext cx="76212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9" name="CustomShape 31"/>
          <p:cNvSpPr/>
          <p:nvPr/>
        </p:nvSpPr>
        <p:spPr>
          <a:xfrm>
            <a:off x="6216480" y="2558520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220" name="CustomShape 32"/>
          <p:cNvSpPr/>
          <p:nvPr/>
        </p:nvSpPr>
        <p:spPr>
          <a:xfrm>
            <a:off x="9797760" y="3015720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221" name="CustomShape 33"/>
          <p:cNvSpPr/>
          <p:nvPr/>
        </p:nvSpPr>
        <p:spPr>
          <a:xfrm>
            <a:off x="9950400" y="5378040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222" name="CustomShape 34"/>
          <p:cNvSpPr/>
          <p:nvPr/>
        </p:nvSpPr>
        <p:spPr>
          <a:xfrm>
            <a:off x="6292800" y="4996800"/>
            <a:ext cx="14475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223" name="CustomShape 35"/>
          <p:cNvSpPr/>
          <p:nvPr/>
        </p:nvSpPr>
        <p:spPr>
          <a:xfrm>
            <a:off x="8161920" y="6469200"/>
            <a:ext cx="12142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Adapter</a:t>
            </a:r>
            <a:endParaRPr/>
          </a:p>
        </p:txBody>
      </p:sp>
      <p:sp>
        <p:nvSpPr>
          <p:cNvPr id="224" name="CustomShape 36"/>
          <p:cNvSpPr/>
          <p:nvPr/>
        </p:nvSpPr>
        <p:spPr>
          <a:xfrm>
            <a:off x="1033920" y="2646360"/>
            <a:ext cx="3047760" cy="3747240"/>
          </a:xfrm>
          <a:prstGeom prst="rect">
            <a:avLst/>
          </a:prstGeom>
          <a:solidFill>
            <a:srgbClr val="41AEBD"/>
          </a:solidFill>
          <a:ln w="19080">
            <a:solidFill>
              <a:srgbClr val="FFFFFF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Corbel"/>
              </a:rPr>
              <a:t>Adapter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Corbel"/>
              </a:rPr>
              <a:t> Implements the interface your classes expect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Corbel"/>
              </a:rPr>
              <a:t> Uses the vendor interface to service your requests.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185285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5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The Adapter configuration</a:t>
            </a:r>
            <a:endParaRPr/>
          </a:p>
        </p:txBody>
      </p:sp>
      <p:pic>
        <p:nvPicPr>
          <p:cNvPr id="22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" y="1828800"/>
            <a:ext cx="7223760" cy="4480560"/>
          </a:xfrm>
          <a:prstGeom prst="rect">
            <a:avLst/>
          </a:prstGeom>
          <a:ln w="9360">
            <a:noFill/>
          </a:ln>
        </p:spPr>
      </p:pic>
      <p:sp>
        <p:nvSpPr>
          <p:cNvPr id="227" name="CustomShape 2"/>
          <p:cNvSpPr/>
          <p:nvPr/>
        </p:nvSpPr>
        <p:spPr>
          <a:xfrm>
            <a:off x="4861920" y="1828800"/>
            <a:ext cx="2971440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FF"/>
                </a:solidFill>
                <a:latin typeface="Corbel"/>
              </a:rPr>
              <a:t>1. The original </a:t>
            </a:r>
            <a:r>
              <a:rPr lang="en-US" b="1" dirty="0" err="1">
                <a:solidFill>
                  <a:srgbClr val="FF00FF"/>
                </a:solidFill>
                <a:latin typeface="Corbel"/>
              </a:rPr>
              <a:t>ServiceProvider</a:t>
            </a:r>
            <a:r>
              <a:rPr lang="en-US" dirty="0">
                <a:solidFill>
                  <a:srgbClr val="FF00FF"/>
                </a:solidFill>
                <a:latin typeface="Corbel"/>
              </a:rPr>
              <a:t> class is obsolete and discarded</a:t>
            </a:r>
            <a:endParaRPr dirty="0"/>
          </a:p>
        </p:txBody>
      </p:sp>
      <p:sp>
        <p:nvSpPr>
          <p:cNvPr id="228" name="CustomShape 3"/>
          <p:cNvSpPr/>
          <p:nvPr/>
        </p:nvSpPr>
        <p:spPr>
          <a:xfrm>
            <a:off x="8321040" y="1933200"/>
            <a:ext cx="3637800" cy="1267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4. An </a:t>
            </a:r>
            <a:r>
              <a:rPr lang="en-US" b="1">
                <a:solidFill>
                  <a:srgbClr val="FFFFFF"/>
                </a:solidFill>
                <a:latin typeface="Corbel"/>
              </a:rPr>
              <a:t>adapter</a:t>
            </a:r>
            <a:r>
              <a:rPr lang="en-US">
                <a:solidFill>
                  <a:srgbClr val="FFFFFF"/>
                </a:solidFill>
                <a:latin typeface="Corbel"/>
              </a:rPr>
              <a:t> class is written
which maps calls from the 
original methods to the 
new methods</a:t>
            </a:r>
            <a:endParaRPr/>
          </a:p>
        </p:txBody>
      </p:sp>
      <p:sp>
        <p:nvSpPr>
          <p:cNvPr id="229" name="CustomShape 4"/>
          <p:cNvSpPr/>
          <p:nvPr/>
        </p:nvSpPr>
        <p:spPr>
          <a:xfrm>
            <a:off x="7920360" y="3519000"/>
            <a:ext cx="3143880" cy="1510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2. An </a:t>
            </a:r>
            <a:r>
              <a:rPr lang="en-US" b="1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>
                <a:solidFill>
                  <a:srgbClr val="FFFFFF"/>
                </a:solidFill>
                <a:latin typeface="Corbel"/>
              </a:rPr>
              <a:t> declaring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the same methods as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the original 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FFFFFF"/>
                </a:solidFill>
                <a:latin typeface="Corbel"/>
              </a:rPr>
              <a:t>ServiceProvider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is created.</a:t>
            </a:r>
            <a:endParaRPr/>
          </a:p>
        </p:txBody>
      </p:sp>
      <p:sp>
        <p:nvSpPr>
          <p:cNvPr id="230" name="CustomShape 5"/>
          <p:cNvSpPr/>
          <p:nvPr/>
        </p:nvSpPr>
        <p:spPr>
          <a:xfrm>
            <a:off x="7589520" y="5120640"/>
            <a:ext cx="4548960" cy="1462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3. A replacement class for the original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ServiceProvider is found that provides
similar functionality but with a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Different set of methods:
the </a:t>
            </a:r>
            <a:r>
              <a:rPr lang="en-US" b="1">
                <a:solidFill>
                  <a:srgbClr val="FFFFFF"/>
                </a:solidFill>
                <a:latin typeface="Corbel"/>
              </a:rPr>
              <a:t>adaptee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054669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 Modifiers (table)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981200" y="1719264"/>
          <a:ext cx="8001000" cy="2303473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34">
                <a:tc gridSpan="5">
                  <a:txBody>
                    <a:bodyPr/>
                    <a:lstStyle/>
                    <a:p>
                      <a:r>
                        <a:rPr lang="en-US" sz="1800" dirty="0"/>
                        <a:t>Access Levels</a:t>
                      </a:r>
                    </a:p>
                  </a:txBody>
                  <a:tcPr marL="44873" marR="44873" marT="45708" marB="45708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r>
                        <a:rPr lang="en-US" sz="1800" dirty="0"/>
                        <a:t>Modifier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Class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Package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Subclass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World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r>
                        <a:rPr lang="en-US" sz="1800" dirty="0"/>
                        <a:t>public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r>
                        <a:rPr lang="en-US" sz="1800" dirty="0"/>
                        <a:t>protected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793">
                <a:tc>
                  <a:txBody>
                    <a:bodyPr/>
                    <a:lstStyle/>
                    <a:p>
                      <a:r>
                        <a:rPr lang="en-US" sz="1800" i="1" dirty="0">
                          <a:effectLst/>
                        </a:rPr>
                        <a:t>/*package*/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r>
                        <a:rPr lang="en-US" sz="1800" dirty="0"/>
                        <a:t>private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828800" y="4267201"/>
            <a:ext cx="8382000" cy="1863725"/>
          </a:xfrm>
        </p:spPr>
        <p:txBody>
          <a:bodyPr/>
          <a:lstStyle/>
          <a:p>
            <a:pPr>
              <a:defRPr/>
            </a:pPr>
            <a:r>
              <a:rPr lang="en-US" dirty="0"/>
              <a:t>Adapted from Oracle’s Java tutorial</a:t>
            </a:r>
          </a:p>
          <a:p>
            <a:pPr marL="0" indent="0">
              <a:buNone/>
              <a:defRPr/>
            </a:pPr>
            <a:r>
              <a:rPr lang="en-US" dirty="0">
                <a:hlinkClick r:id="rId3"/>
              </a:rPr>
              <a:t>http://docs.oracle.com/javase/tutorial/java/javaOO/accesscontrol.html</a:t>
            </a:r>
            <a:endParaRPr lang="en-US" dirty="0"/>
          </a:p>
        </p:txBody>
      </p:sp>
      <p:sp>
        <p:nvSpPr>
          <p:cNvPr id="2665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SE-2811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Mark L. Hornick</a:t>
            </a:r>
          </a:p>
        </p:txBody>
      </p:sp>
      <p:sp>
        <p:nvSpPr>
          <p:cNvPr id="26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363A65B-A1B1-4969-999C-50566D5347D6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7848078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801511" y="531900"/>
            <a:ext cx="9027809" cy="715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rgbClr val="BFBFBF"/>
                </a:solidFill>
                <a:latin typeface="Corbel"/>
              </a:rPr>
              <a:t>The Adapter Pattern features</a:t>
            </a:r>
            <a:endParaRPr dirty="0"/>
          </a:p>
        </p:txBody>
      </p:sp>
      <p:sp>
        <p:nvSpPr>
          <p:cNvPr id="232" name="TextShape 2"/>
          <p:cNvSpPr txBox="1"/>
          <p:nvPr/>
        </p:nvSpPr>
        <p:spPr>
          <a:xfrm>
            <a:off x="180622" y="2159821"/>
            <a:ext cx="11662551" cy="3902311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orbel"/>
              </a:rPr>
              <a:t>The client makes a request to the </a:t>
            </a:r>
            <a:r>
              <a:rPr lang="en-US" sz="2000" b="1" dirty="0">
                <a:latin typeface="Corbel"/>
              </a:rPr>
              <a:t>adapter</a:t>
            </a:r>
            <a:r>
              <a:rPr lang="en-US" sz="2000" dirty="0">
                <a:latin typeface="Corbel"/>
              </a:rPr>
              <a:t> by calling a method on it</a:t>
            </a: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Ø"/>
            </a:pPr>
            <a:r>
              <a:rPr lang="en-US" sz="2000" dirty="0">
                <a:latin typeface="Corbel"/>
              </a:rPr>
              <a:t>programming to the </a:t>
            </a:r>
            <a:r>
              <a:rPr lang="en-US" sz="2000" b="1" dirty="0">
                <a:latin typeface="Corbel"/>
              </a:rPr>
              <a:t>interface</a:t>
            </a:r>
            <a:r>
              <a:rPr lang="en-US" sz="2000" dirty="0">
                <a:latin typeface="Corbel"/>
              </a:rPr>
              <a:t> that mimics the methods of the original class</a:t>
            </a:r>
            <a:endParaRPr dirty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orbel"/>
              </a:rPr>
              <a:t>The </a:t>
            </a:r>
            <a:r>
              <a:rPr lang="en-US" sz="2000" b="1" dirty="0">
                <a:latin typeface="Corbel"/>
              </a:rPr>
              <a:t>adapter</a:t>
            </a:r>
            <a:r>
              <a:rPr lang="en-US" sz="2000" dirty="0">
                <a:latin typeface="Corbel"/>
              </a:rPr>
              <a:t> translates the request into one or more calls on the </a:t>
            </a:r>
            <a:r>
              <a:rPr lang="en-US" sz="2000" b="1" dirty="0" err="1">
                <a:latin typeface="Corbel"/>
              </a:rPr>
              <a:t>adaptee</a:t>
            </a:r>
            <a:endParaRPr dirty="0"/>
          </a:p>
          <a:p>
            <a:pPr marL="742950" lvl="1" indent="-285750">
              <a:buSzPct val="75000"/>
              <a:buFont typeface="Wingdings" panose="05000000000000000000" pitchFamily="2" charset="2"/>
              <a:buChar char="Ø"/>
            </a:pPr>
            <a:r>
              <a:rPr lang="en-US" dirty="0">
                <a:latin typeface="Corbel"/>
              </a:rPr>
              <a:t>The amount of code is usually small, but may be complex due to indirect mappings from the original methods to the new methods</a:t>
            </a:r>
            <a:endParaRPr dirty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orbel"/>
              </a:rPr>
              <a:t>The </a:t>
            </a:r>
            <a:r>
              <a:rPr lang="en-US" sz="2000" b="1" dirty="0">
                <a:latin typeface="Corbel"/>
              </a:rPr>
              <a:t>adapter</a:t>
            </a:r>
            <a:r>
              <a:rPr lang="en-US" sz="2000" dirty="0">
                <a:latin typeface="Corbel"/>
              </a:rPr>
              <a:t> transforms data or results from the </a:t>
            </a:r>
            <a:r>
              <a:rPr lang="en-US" sz="2000" b="1" dirty="0" err="1">
                <a:latin typeface="Corbel"/>
              </a:rPr>
              <a:t>adaptee</a:t>
            </a:r>
            <a:r>
              <a:rPr lang="en-US" sz="2000" dirty="0">
                <a:latin typeface="Corbel"/>
              </a:rPr>
              <a:t> into the form expected by the client</a:t>
            </a:r>
            <a:endParaRPr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Corbel"/>
              </a:rPr>
              <a:t>The client receives the results of the call and doesn’t care that there is an adapter doing the translation.</a:t>
            </a:r>
            <a:endParaRPr dirty="0"/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Corbel"/>
              </a:rPr>
              <a:t>The only change to the client is that it must create an instance of the adapter rather than the original vendor class.</a:t>
            </a:r>
            <a:endParaRPr dirty="0"/>
          </a:p>
        </p:txBody>
      </p:sp>
      <p:pic>
        <p:nvPicPr>
          <p:cNvPr id="23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0766880" y="274320"/>
            <a:ext cx="1211760" cy="12308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01431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0" end="6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32">
                                            <p:txEl>
                                              <p:charRg st="0" end="6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freeze">
                      <p:stCondLst>
                        <p:cond delay="indefinite"/>
                      </p:stCondLst>
                      <p:childTnLst>
                        <p:par>
                          <p:cTn id="9" fill="freeze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freeze">
                      <p:stCondLst>
                        <p:cond delay="indefinite"/>
                      </p:stCondLst>
                      <p:childTnLst>
                        <p:par>
                          <p:cTn id="17" fill="freeze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0" dur="500"/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3" dur="500"/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rgbClr val="BFBFBF"/>
                </a:solidFill>
                <a:latin typeface="Corbel"/>
              </a:rPr>
              <a:t>When to use Adapter</a:t>
            </a:r>
            <a:endParaRPr dirty="0"/>
          </a:p>
        </p:txBody>
      </p:sp>
      <p:sp>
        <p:nvSpPr>
          <p:cNvPr id="235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Legacy code exists that interfaces to a class library that has changed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Revision change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Vendor change
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New application is being developed that will have to interface to a class library that has yet to be defined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Define an interface and write the adapter later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48876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0720" y="2667240"/>
            <a:ext cx="2655360" cy="2819160"/>
          </a:xfrm>
          <a:prstGeom prst="rect">
            <a:avLst/>
          </a:prstGeom>
          <a:ln>
            <a:noFill/>
          </a:ln>
        </p:spPr>
      </p:pic>
      <p:sp>
        <p:nvSpPr>
          <p:cNvPr id="23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rgbClr val="BFBFBF"/>
                </a:solidFill>
                <a:latin typeface="Corbel"/>
              </a:rPr>
              <a:t>But suppose you want to watch a Movie...</a:t>
            </a:r>
            <a:endParaRPr dirty="0"/>
          </a:p>
        </p:txBody>
      </p:sp>
      <p:sp>
        <p:nvSpPr>
          <p:cNvPr id="238" name="TextShape 2"/>
          <p:cNvSpPr txBox="1"/>
          <p:nvPr/>
        </p:nvSpPr>
        <p:spPr>
          <a:xfrm>
            <a:off x="3356280" y="2088360"/>
            <a:ext cx="5787720" cy="44953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Use multiple interfaces (remotes) to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Turn on Receiver/amplifier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Turn on TV/Monitor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Turn on DVD player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Set the Receiver input to DVD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Put the Monitor in HDMI input mode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Set the Receiver volume to medium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Set Receiver to DTS Surround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Start the DVD player.</a:t>
            </a:r>
            <a:endParaRPr dirty="0"/>
          </a:p>
        </p:txBody>
      </p:sp>
      <p:sp>
        <p:nvSpPr>
          <p:cNvPr id="239" name="CustomShape 3"/>
          <p:cNvSpPr/>
          <p:nvPr/>
        </p:nvSpPr>
        <p:spPr>
          <a:xfrm>
            <a:off x="9065160" y="2652840"/>
            <a:ext cx="2822040" cy="1461960"/>
          </a:xfrm>
          <a:prstGeom prst="rect">
            <a:avLst/>
          </a:prstGeom>
          <a:noFill/>
          <a:ln w="38160">
            <a:solidFill>
              <a:srgbClr val="C00000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Interacting with the following classes: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Receiver/Amplifier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TV/Monitor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DVD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479107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0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38">
                                            <p:txEl>
                                              <p:charRg st="0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0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4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8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2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7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rgbClr val="BFBFBF"/>
                </a:solidFill>
                <a:latin typeface="Corbel"/>
              </a:rPr>
              <a:t>To decrease the complexity…</a:t>
            </a:r>
            <a:endParaRPr dirty="0"/>
          </a:p>
        </p:txBody>
      </p:sp>
      <p:sp>
        <p:nvSpPr>
          <p:cNvPr id="241" name="TextShape 2"/>
          <p:cNvSpPr txBox="1"/>
          <p:nvPr/>
        </p:nvSpPr>
        <p:spPr>
          <a:xfrm>
            <a:off x="229079" y="1690200"/>
            <a:ext cx="9716431" cy="503797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New class: </a:t>
            </a:r>
            <a:r>
              <a:rPr lang="en-US" sz="2800" dirty="0" err="1">
                <a:solidFill>
                  <a:srgbClr val="BFBFBF"/>
                </a:solidFill>
                <a:latin typeface="Courier New"/>
              </a:rPr>
              <a:t>TheaterFacade</a:t>
            </a:r>
            <a:r>
              <a:rPr lang="en-US" sz="2800" dirty="0">
                <a:solidFill>
                  <a:srgbClr val="BFBFBF"/>
                </a:solidFill>
                <a:latin typeface="Corbel"/>
              </a:rPr>
              <a:t> </a:t>
            </a:r>
            <a:endParaRPr dirty="0"/>
          </a:p>
          <a:p>
            <a:pPr lvl="1">
              <a:buSzPct val="45000"/>
              <a:buFont typeface="StarSymbol"/>
              <a:buChar char=""/>
            </a:pP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For instance: a media controller</a:t>
            </a:r>
            <a:endParaRPr dirty="0"/>
          </a:p>
          <a:p>
            <a:pPr marL="1257300" lvl="2" indent="-342900">
              <a:buSzPct val="45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Exposes a few methods such as </a:t>
            </a:r>
            <a:r>
              <a:rPr lang="en-US" sz="2400" dirty="0" err="1">
                <a:solidFill>
                  <a:srgbClr val="BFBFBF"/>
                </a:solidFill>
                <a:latin typeface="Courier 10 Pitch"/>
              </a:rPr>
              <a:t>watchMovie</a:t>
            </a:r>
            <a:r>
              <a:rPr lang="en-US" sz="2400" dirty="0">
                <a:solidFill>
                  <a:srgbClr val="BFBFBF"/>
                </a:solidFill>
                <a:latin typeface="Courier 10 Pitch"/>
              </a:rPr>
              <a:t>()</a:t>
            </a:r>
            <a:endParaRPr dirty="0"/>
          </a:p>
          <a:p>
            <a:pPr marL="1200150" lvl="2" indent="-285750">
              <a:buSzPct val="45000"/>
              <a:buFont typeface="Wingdings" panose="05000000000000000000" pitchFamily="2" charset="2"/>
              <a:buChar char="§"/>
            </a:pP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The façade treats the various components as a sub system and calls on them to implement the </a:t>
            </a:r>
            <a:r>
              <a:rPr lang="en-US" sz="2400" dirty="0" err="1">
                <a:solidFill>
                  <a:srgbClr val="BFBFBF"/>
                </a:solidFill>
                <a:latin typeface="Courier New"/>
              </a:rPr>
              <a:t>watchMovie</a:t>
            </a:r>
            <a:r>
              <a:rPr lang="en-US" sz="2400" dirty="0">
                <a:solidFill>
                  <a:srgbClr val="BFBFBF"/>
                </a:solidFill>
                <a:latin typeface="Corbel"/>
              </a:rPr>
              <a:t> method.</a:t>
            </a:r>
            <a:endParaRPr dirty="0"/>
          </a:p>
          <a:p>
            <a:pPr marL="742950" lvl="1" indent="-285750">
              <a:buSzPct val="75000"/>
              <a:buFont typeface="Wingdings" panose="05000000000000000000" pitchFamily="2" charset="2"/>
              <a:buChar char="§"/>
            </a:pP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To watch a movie, we just call one method, </a:t>
            </a:r>
            <a:r>
              <a:rPr lang="en-US" sz="2400" dirty="0" err="1">
                <a:solidFill>
                  <a:srgbClr val="BFBFBF"/>
                </a:solidFill>
                <a:latin typeface="Courier New"/>
              </a:rPr>
              <a:t>watchMovie</a:t>
            </a:r>
            <a:r>
              <a:rPr lang="en-US" sz="2400" dirty="0">
                <a:solidFill>
                  <a:srgbClr val="BFBFBF"/>
                </a:solidFill>
                <a:latin typeface="Corbel"/>
              </a:rPr>
              <a:t> and it communicates with the </a:t>
            </a:r>
            <a:r>
              <a:rPr lang="en-US" sz="2400" dirty="0">
                <a:solidFill>
                  <a:srgbClr val="BFBFBF"/>
                </a:solidFill>
                <a:latin typeface="Courier New"/>
              </a:rPr>
              <a:t>Monitor</a:t>
            </a:r>
            <a:r>
              <a:rPr lang="en-US" sz="2400" dirty="0">
                <a:solidFill>
                  <a:srgbClr val="BFBFBF"/>
                </a:solidFill>
                <a:latin typeface="Corbel"/>
              </a:rPr>
              <a:t>, </a:t>
            </a:r>
            <a:r>
              <a:rPr lang="en-US" sz="2400" dirty="0">
                <a:solidFill>
                  <a:srgbClr val="BFBFBF"/>
                </a:solidFill>
                <a:latin typeface="Courier New"/>
              </a:rPr>
              <a:t>DVD</a:t>
            </a:r>
            <a:r>
              <a:rPr lang="en-US" sz="2400" dirty="0">
                <a:solidFill>
                  <a:srgbClr val="BFBFBF"/>
                </a:solidFill>
                <a:latin typeface="Corbel"/>
              </a:rPr>
              <a:t>, </a:t>
            </a:r>
            <a:r>
              <a:rPr lang="en-US" sz="2400" dirty="0">
                <a:solidFill>
                  <a:srgbClr val="BFBFBF"/>
                </a:solidFill>
                <a:latin typeface="Courier New"/>
              </a:rPr>
              <a:t>and Receiver </a:t>
            </a:r>
            <a:r>
              <a:rPr lang="en-US" sz="2400" dirty="0">
                <a:solidFill>
                  <a:srgbClr val="BFBFBF"/>
                </a:solidFill>
                <a:latin typeface="Corbel"/>
              </a:rPr>
              <a:t>for us</a:t>
            </a:r>
            <a:endParaRPr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dirty="0"/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The façade still leaves the subsystem accessible to be used directly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If you need the advanced functionality of the subsystem classes, they are available for use</a:t>
            </a:r>
            <a:endParaRPr dirty="0"/>
          </a:p>
        </p:txBody>
      </p:sp>
      <p:pic>
        <p:nvPicPr>
          <p:cNvPr id="242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9847987" y="1876031"/>
            <a:ext cx="1904760" cy="19047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792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20"/>
          <p:cNvSpPr/>
          <p:nvPr/>
        </p:nvSpPr>
        <p:spPr>
          <a:xfrm>
            <a:off x="7223760" y="2011680"/>
            <a:ext cx="3352320" cy="3123720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 w="38160">
            <a:solidFill>
              <a:srgbClr val="C00000"/>
            </a:solidFill>
            <a:miter/>
          </a:ln>
        </p:spPr>
      </p:sp>
      <p:sp>
        <p:nvSpPr>
          <p:cNvPr id="24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The Problem</a:t>
            </a:r>
            <a:endParaRPr/>
          </a:p>
        </p:txBody>
      </p:sp>
      <p:sp>
        <p:nvSpPr>
          <p:cNvPr id="244" name="TextShape 2"/>
          <p:cNvSpPr txBox="1"/>
          <p:nvPr/>
        </p:nvSpPr>
        <p:spPr>
          <a:xfrm>
            <a:off x="1173960" y="2011680"/>
            <a:ext cx="4952520" cy="411444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Complex system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Multiple subsystems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Each with its own interface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Each with many methods</a:t>
            </a:r>
          </a:p>
          <a:p>
            <a:pPr lvl="1"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Difficult for clients (blue) to deal with</a:t>
            </a:r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245" name="CustomShape 3"/>
          <p:cNvSpPr/>
          <p:nvPr/>
        </p:nvSpPr>
        <p:spPr>
          <a:xfrm>
            <a:off x="7661160" y="3998520"/>
            <a:ext cx="184320" cy="36900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46" name="CustomShape 4"/>
          <p:cNvSpPr/>
          <p:nvPr/>
        </p:nvSpPr>
        <p:spPr>
          <a:xfrm>
            <a:off x="8244000" y="3477336"/>
            <a:ext cx="18432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7" name="CustomShape 5"/>
          <p:cNvSpPr/>
          <p:nvPr/>
        </p:nvSpPr>
        <p:spPr>
          <a:xfrm>
            <a:off x="9628920" y="4074840"/>
            <a:ext cx="36396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8" name="CustomShape 6"/>
          <p:cNvSpPr/>
          <p:nvPr/>
        </p:nvSpPr>
        <p:spPr>
          <a:xfrm>
            <a:off x="8025480" y="4265280"/>
            <a:ext cx="36396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9" name="CustomShape 7"/>
          <p:cNvSpPr/>
          <p:nvPr/>
        </p:nvSpPr>
        <p:spPr>
          <a:xfrm>
            <a:off x="8754480" y="4373640"/>
            <a:ext cx="509760" cy="3805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50" name="Line 8"/>
          <p:cNvSpPr/>
          <p:nvPr/>
        </p:nvSpPr>
        <p:spPr>
          <a:xfrm flipH="1">
            <a:off x="8171280" y="3916440"/>
            <a:ext cx="72720" cy="3049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1" name="Line 9"/>
          <p:cNvSpPr/>
          <p:nvPr/>
        </p:nvSpPr>
        <p:spPr>
          <a:xfrm>
            <a:off x="8535600" y="3916440"/>
            <a:ext cx="1093320" cy="2286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2" name="Line 10"/>
          <p:cNvSpPr/>
          <p:nvPr/>
        </p:nvSpPr>
        <p:spPr>
          <a:xfrm flipH="1">
            <a:off x="9264240" y="4449960"/>
            <a:ext cx="364680" cy="1522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3" name="Line 11"/>
          <p:cNvSpPr/>
          <p:nvPr/>
        </p:nvSpPr>
        <p:spPr>
          <a:xfrm>
            <a:off x="8462520" y="3916440"/>
            <a:ext cx="364680" cy="4572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4" name="Line 12"/>
          <p:cNvSpPr/>
          <p:nvPr/>
        </p:nvSpPr>
        <p:spPr>
          <a:xfrm flipH="1">
            <a:off x="8389800" y="4145040"/>
            <a:ext cx="1239120" cy="3049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5" name="CustomShape 13"/>
          <p:cNvSpPr/>
          <p:nvPr/>
        </p:nvSpPr>
        <p:spPr>
          <a:xfrm>
            <a:off x="7641720" y="2197416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6" name="CustomShape 14"/>
          <p:cNvSpPr/>
          <p:nvPr/>
        </p:nvSpPr>
        <p:spPr>
          <a:xfrm>
            <a:off x="8949600" y="2209404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7" name="CustomShape 15"/>
          <p:cNvSpPr/>
          <p:nvPr/>
        </p:nvSpPr>
        <p:spPr>
          <a:xfrm>
            <a:off x="10066320" y="2209404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8" name="Line 16"/>
          <p:cNvSpPr/>
          <p:nvPr/>
        </p:nvSpPr>
        <p:spPr>
          <a:xfrm>
            <a:off x="7806600" y="2621160"/>
            <a:ext cx="1968120" cy="11430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9" name="Line 17"/>
          <p:cNvSpPr/>
          <p:nvPr/>
        </p:nvSpPr>
        <p:spPr>
          <a:xfrm>
            <a:off x="9045720" y="2621160"/>
            <a:ext cx="0" cy="17524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60" name="Line 18"/>
          <p:cNvSpPr/>
          <p:nvPr/>
        </p:nvSpPr>
        <p:spPr>
          <a:xfrm flipH="1">
            <a:off x="8389800" y="2621160"/>
            <a:ext cx="1676520" cy="16002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61" name="Line 19"/>
          <p:cNvSpPr/>
          <p:nvPr/>
        </p:nvSpPr>
        <p:spPr>
          <a:xfrm>
            <a:off x="7733880" y="2621160"/>
            <a:ext cx="43740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50272335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charRg st="0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44">
                                            <p:txEl>
                                              <p:charRg st="0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38"/>
          <p:cNvSpPr/>
          <p:nvPr/>
        </p:nvSpPr>
        <p:spPr>
          <a:xfrm>
            <a:off x="6492240" y="2050200"/>
            <a:ext cx="4592520" cy="425916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 w="38160">
            <a:solidFill>
              <a:srgbClr val="006600"/>
            </a:solidFill>
            <a:miter/>
          </a:ln>
        </p:spPr>
      </p:sp>
      <p:sp>
        <p:nvSpPr>
          <p:cNvPr id="282" name="CustomShape 20"/>
          <p:cNvSpPr/>
          <p:nvPr/>
        </p:nvSpPr>
        <p:spPr>
          <a:xfrm>
            <a:off x="9692640" y="162720"/>
            <a:ext cx="2103120" cy="1483200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 w="38160">
            <a:noFill/>
            <a:miter/>
          </a:ln>
        </p:spPr>
      </p:sp>
      <p:sp>
        <p:nvSpPr>
          <p:cNvPr id="26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Facade Solution</a:t>
            </a:r>
            <a:endParaRPr/>
          </a:p>
        </p:txBody>
      </p:sp>
      <p:sp>
        <p:nvSpPr>
          <p:cNvPr id="264" name="TextShape 2"/>
          <p:cNvSpPr txBox="1"/>
          <p:nvPr/>
        </p:nvSpPr>
        <p:spPr>
          <a:xfrm>
            <a:off x="731520" y="1829160"/>
            <a:ext cx="4952520" cy="4114440"/>
          </a:xfrm>
          <a:prstGeom prst="rect">
            <a:avLst/>
          </a:prstGeom>
        </p:spPr>
        <p:txBody>
          <a:bodyPr lIns="92160" tIns="46080" rIns="92160" bIns="46080"/>
          <a:lstStyle/>
          <a:p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BFBFBF"/>
                </a:solidFill>
                <a:latin typeface="Corbel"/>
              </a:rPr>
              <a:t>Solution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BFBFBF"/>
                </a:solidFill>
                <a:latin typeface="Corbel"/>
              </a:rPr>
              <a:t>Centralize subsystem interface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BFBFBF"/>
                </a:solidFill>
                <a:latin typeface="Corbel"/>
              </a:rPr>
              <a:t>Simplify/reduce number of centralized methods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BFBFBF"/>
                </a:solidFill>
                <a:latin typeface="Corbel"/>
              </a:rPr>
              <a:t>Façade presents new unified “face” to clients</a:t>
            </a:r>
            <a:endParaRPr/>
          </a:p>
          <a:p>
            <a:endParaRPr/>
          </a:p>
        </p:txBody>
      </p:sp>
      <p:sp>
        <p:nvSpPr>
          <p:cNvPr id="265" name="CustomShape 3"/>
          <p:cNvSpPr/>
          <p:nvPr/>
        </p:nvSpPr>
        <p:spPr>
          <a:xfrm>
            <a:off x="9966960" y="1094040"/>
            <a:ext cx="124200" cy="19980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66" name="CustomShape 4"/>
          <p:cNvSpPr/>
          <p:nvPr/>
        </p:nvSpPr>
        <p:spPr>
          <a:xfrm>
            <a:off x="10333499" y="846600"/>
            <a:ext cx="12420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7" name="CustomShape 5"/>
          <p:cNvSpPr/>
          <p:nvPr/>
        </p:nvSpPr>
        <p:spPr>
          <a:xfrm>
            <a:off x="11201400" y="1130400"/>
            <a:ext cx="22860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8" name="CustomShape 6"/>
          <p:cNvSpPr/>
          <p:nvPr/>
        </p:nvSpPr>
        <p:spPr>
          <a:xfrm>
            <a:off x="10195560" y="1220760"/>
            <a:ext cx="22824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9" name="CustomShape 7"/>
          <p:cNvSpPr/>
          <p:nvPr/>
        </p:nvSpPr>
        <p:spPr>
          <a:xfrm>
            <a:off x="10652760" y="1275120"/>
            <a:ext cx="32004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70" name="Line 8"/>
          <p:cNvSpPr/>
          <p:nvPr/>
        </p:nvSpPr>
        <p:spPr>
          <a:xfrm flipH="1">
            <a:off x="10287000" y="1067040"/>
            <a:ext cx="45360" cy="145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1" name="Line 9"/>
          <p:cNvSpPr/>
          <p:nvPr/>
        </p:nvSpPr>
        <p:spPr>
          <a:xfrm>
            <a:off x="10515600" y="1067040"/>
            <a:ext cx="685800" cy="108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2" name="Line 10"/>
          <p:cNvSpPr/>
          <p:nvPr/>
        </p:nvSpPr>
        <p:spPr>
          <a:xfrm flipH="1">
            <a:off x="10972800" y="1320480"/>
            <a:ext cx="228600" cy="723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3" name="Line 11"/>
          <p:cNvSpPr/>
          <p:nvPr/>
        </p:nvSpPr>
        <p:spPr>
          <a:xfrm>
            <a:off x="10469880" y="1067040"/>
            <a:ext cx="228600" cy="217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4" name="Line 12"/>
          <p:cNvSpPr/>
          <p:nvPr/>
        </p:nvSpPr>
        <p:spPr>
          <a:xfrm flipH="1">
            <a:off x="10424160" y="1175760"/>
            <a:ext cx="777240" cy="144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5" name="CustomShape 13"/>
          <p:cNvSpPr/>
          <p:nvPr/>
        </p:nvSpPr>
        <p:spPr>
          <a:xfrm>
            <a:off x="9875160" y="262080"/>
            <a:ext cx="12456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6" name="CustomShape 14"/>
          <p:cNvSpPr/>
          <p:nvPr/>
        </p:nvSpPr>
        <p:spPr>
          <a:xfrm>
            <a:off x="10840596" y="251280"/>
            <a:ext cx="12420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7" name="CustomShape 15"/>
          <p:cNvSpPr/>
          <p:nvPr/>
        </p:nvSpPr>
        <p:spPr>
          <a:xfrm>
            <a:off x="11452283" y="289440"/>
            <a:ext cx="12420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8" name="Line 16"/>
          <p:cNvSpPr/>
          <p:nvPr/>
        </p:nvSpPr>
        <p:spPr>
          <a:xfrm>
            <a:off x="10058040" y="452160"/>
            <a:ext cx="1234800" cy="5425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9" name="Line 17"/>
          <p:cNvSpPr/>
          <p:nvPr/>
        </p:nvSpPr>
        <p:spPr>
          <a:xfrm>
            <a:off x="10835640" y="452160"/>
            <a:ext cx="0" cy="8319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0" name="Line 18"/>
          <p:cNvSpPr/>
          <p:nvPr/>
        </p:nvSpPr>
        <p:spPr>
          <a:xfrm flipH="1">
            <a:off x="10424160" y="452160"/>
            <a:ext cx="1051560" cy="7599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1" name="Line 19"/>
          <p:cNvSpPr/>
          <p:nvPr/>
        </p:nvSpPr>
        <p:spPr>
          <a:xfrm>
            <a:off x="10012680" y="452160"/>
            <a:ext cx="274320" cy="3978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3" name="CustomShape 21"/>
          <p:cNvSpPr/>
          <p:nvPr/>
        </p:nvSpPr>
        <p:spPr>
          <a:xfrm>
            <a:off x="7078680" y="4716720"/>
            <a:ext cx="271080" cy="58932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84" name="CustomShape 22"/>
          <p:cNvSpPr/>
          <p:nvPr/>
        </p:nvSpPr>
        <p:spPr>
          <a:xfrm>
            <a:off x="7844520" y="4078152"/>
            <a:ext cx="271080" cy="58968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5" name="CustomShape 23"/>
          <p:cNvSpPr/>
          <p:nvPr/>
        </p:nvSpPr>
        <p:spPr>
          <a:xfrm>
            <a:off x="9717120" y="4820760"/>
            <a:ext cx="488160" cy="5893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6" name="CustomShape 24"/>
          <p:cNvSpPr/>
          <p:nvPr/>
        </p:nvSpPr>
        <p:spPr>
          <a:xfrm>
            <a:off x="7567200" y="5079960"/>
            <a:ext cx="488160" cy="5893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7" name="CustomShape 25"/>
          <p:cNvSpPr/>
          <p:nvPr/>
        </p:nvSpPr>
        <p:spPr>
          <a:xfrm>
            <a:off x="8544240" y="5236200"/>
            <a:ext cx="684000" cy="58968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8" name="Line 26"/>
          <p:cNvSpPr/>
          <p:nvPr/>
        </p:nvSpPr>
        <p:spPr>
          <a:xfrm flipH="1">
            <a:off x="7762680" y="4647600"/>
            <a:ext cx="97200" cy="4158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9" name="Line 27"/>
          <p:cNvSpPr/>
          <p:nvPr/>
        </p:nvSpPr>
        <p:spPr>
          <a:xfrm>
            <a:off x="8251200" y="4647600"/>
            <a:ext cx="1465560" cy="3117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0" name="Line 28"/>
          <p:cNvSpPr/>
          <p:nvPr/>
        </p:nvSpPr>
        <p:spPr>
          <a:xfrm flipH="1">
            <a:off x="9228240" y="5374800"/>
            <a:ext cx="488520" cy="207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1" name="Line 29"/>
          <p:cNvSpPr/>
          <p:nvPr/>
        </p:nvSpPr>
        <p:spPr>
          <a:xfrm>
            <a:off x="8153280" y="4647600"/>
            <a:ext cx="488520" cy="6231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2" name="Line 30"/>
          <p:cNvSpPr/>
          <p:nvPr/>
        </p:nvSpPr>
        <p:spPr>
          <a:xfrm flipH="1">
            <a:off x="8055360" y="4959360"/>
            <a:ext cx="1661400" cy="4154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3" name="CustomShape 31"/>
          <p:cNvSpPr/>
          <p:nvPr/>
        </p:nvSpPr>
        <p:spPr>
          <a:xfrm>
            <a:off x="7051512" y="227070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4" name="CustomShape 32"/>
          <p:cNvSpPr/>
          <p:nvPr/>
        </p:nvSpPr>
        <p:spPr>
          <a:xfrm>
            <a:off x="8869739" y="229176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5" name="CustomShape 33"/>
          <p:cNvSpPr/>
          <p:nvPr/>
        </p:nvSpPr>
        <p:spPr>
          <a:xfrm>
            <a:off x="10260059" y="229176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6" name="CustomShape 34"/>
          <p:cNvSpPr/>
          <p:nvPr/>
        </p:nvSpPr>
        <p:spPr>
          <a:xfrm>
            <a:off x="8387640" y="3422160"/>
            <a:ext cx="1440720" cy="582120"/>
          </a:xfrm>
          <a:prstGeom prst="rect">
            <a:avLst/>
          </a:prstGeom>
          <a:solidFill>
            <a:srgbClr val="FF6600"/>
          </a:solidFill>
          <a:ln w="25560">
            <a:solidFill>
              <a:srgbClr val="FF6600"/>
            </a:solidFill>
            <a:miter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Facade</a:t>
            </a:r>
            <a:endParaRPr/>
          </a:p>
        </p:txBody>
      </p:sp>
      <p:sp>
        <p:nvSpPr>
          <p:cNvPr id="297" name="Line 35"/>
          <p:cNvSpPr/>
          <p:nvPr/>
        </p:nvSpPr>
        <p:spPr>
          <a:xfrm>
            <a:off x="7273440" y="2881080"/>
            <a:ext cx="127080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8" name="Line 36"/>
          <p:cNvSpPr/>
          <p:nvPr/>
        </p:nvSpPr>
        <p:spPr>
          <a:xfrm>
            <a:off x="8934840" y="2881080"/>
            <a:ext cx="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9" name="Line 37"/>
          <p:cNvSpPr/>
          <p:nvPr/>
        </p:nvSpPr>
        <p:spPr>
          <a:xfrm flipH="1">
            <a:off x="9423720" y="2881080"/>
            <a:ext cx="87948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120092679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charRg st="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64">
                                            <p:txEl>
                                              <p:charRg st="1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charRg st="135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264">
                                            <p:txEl>
                                              <p:charRg st="135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charRg st="135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264">
                                            <p:txEl>
                                              <p:charRg st="135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charRg st="135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264">
                                            <p:txEl>
                                              <p:charRg st="135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extShape 1"/>
          <p:cNvSpPr txBox="1"/>
          <p:nvPr/>
        </p:nvSpPr>
        <p:spPr>
          <a:xfrm>
            <a:off x="85344" y="70224"/>
            <a:ext cx="12106656" cy="10202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Removing the burden from beginning Java developers with a Façade (</a:t>
            </a:r>
            <a:r>
              <a:rPr lang="en-US" sz="2800" dirty="0" err="1">
                <a:solidFill>
                  <a:srgbClr val="BFBFBF"/>
                </a:solidFill>
                <a:latin typeface="Corbel"/>
              </a:rPr>
              <a:t>WinPlotter</a:t>
            </a:r>
            <a:r>
              <a:rPr lang="en-US" sz="2800" dirty="0">
                <a:solidFill>
                  <a:srgbClr val="BFBFBF"/>
                </a:solidFill>
                <a:latin typeface="Corbel"/>
              </a:rPr>
              <a:t>)</a:t>
            </a:r>
            <a:endParaRPr dirty="0"/>
          </a:p>
        </p:txBody>
      </p:sp>
      <p:pic>
        <p:nvPicPr>
          <p:cNvPr id="302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58740" y="1090464"/>
            <a:ext cx="9826920" cy="568404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0043768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618624" y="2843028"/>
            <a:ext cx="3014592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rgbClr val="BFBFBF"/>
                </a:solidFill>
                <a:latin typeface="Corbel"/>
              </a:rPr>
              <a:t>Generic Pattern</a:t>
            </a:r>
            <a:endParaRPr dirty="0"/>
          </a:p>
        </p:txBody>
      </p:sp>
      <p:pic>
        <p:nvPicPr>
          <p:cNvPr id="30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227456" y="902088"/>
            <a:ext cx="6857640" cy="52070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3405214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Facade Consequences</a:t>
            </a:r>
            <a:endParaRPr/>
          </a:p>
        </p:txBody>
      </p:sp>
      <p:sp>
        <p:nvSpPr>
          <p:cNvPr id="306" name="TextShape 2"/>
          <p:cNvSpPr txBox="1"/>
          <p:nvPr/>
        </p:nvSpPr>
        <p:spPr>
          <a:xfrm>
            <a:off x="2633952" y="2237232"/>
            <a:ext cx="9021600" cy="393192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Shields clients from subsystem components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Make subsystem easier to use</a:t>
            </a:r>
            <a:endParaRPr dirty="0"/>
          </a:p>
          <a:p>
            <a:endParaRPr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Reduces coupling from client to subsystem classes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Allow internal classes to change freely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Permit “layering” of system function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Level of client-subsystem coupling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solidFill>
                  <a:srgbClr val="BFBFBF"/>
                </a:solidFill>
                <a:latin typeface="Corbel"/>
              </a:rPr>
              <a:t>Make Facade an abstract class</a:t>
            </a:r>
            <a:endParaRPr dirty="0"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BFBFBF"/>
                </a:solidFill>
                <a:latin typeface="Corbel"/>
              </a:rPr>
              <a:t>Different concrete subclasses for different implementations of the subsystem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solidFill>
                  <a:srgbClr val="BFBFBF"/>
                </a:solidFill>
                <a:latin typeface="Corbel"/>
              </a:rPr>
              <a:t>Configure the façade object with different subsystem objects</a:t>
            </a:r>
            <a:endParaRPr dirty="0"/>
          </a:p>
          <a:p>
            <a:endParaRPr dirty="0"/>
          </a:p>
        </p:txBody>
      </p:sp>
      <p:pic>
        <p:nvPicPr>
          <p:cNvPr id="307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68720" y="4297680"/>
            <a:ext cx="1817280" cy="2039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93501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0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306">
                                            <p:txEl>
                                              <p:charRg st="0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4" dur="500"/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3" dur="500"/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Facade Applications</a:t>
            </a:r>
            <a:endParaRPr/>
          </a:p>
        </p:txBody>
      </p:sp>
      <p:sp>
        <p:nvSpPr>
          <p:cNvPr id="309" name="TextShape 2"/>
          <p:cNvSpPr txBox="1"/>
          <p:nvPr/>
        </p:nvSpPr>
        <p:spPr>
          <a:xfrm>
            <a:off x="2468880" y="2103120"/>
            <a:ext cx="7680960" cy="435096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Interface to existing library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Unify or “clean up” complex interface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Design layered system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Various service levels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Façade abstracts interface of each level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Provide abstract interfaces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To alternative implementations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05427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0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309">
                                            <p:txEl>
                                              <p:charRg st="0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9" dur="500"/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652463"/>
            <a:ext cx="7772400" cy="1470025"/>
          </a:xfrm>
        </p:spPr>
        <p:txBody>
          <a:bodyPr/>
          <a:lstStyle/>
          <a:p>
            <a:r>
              <a:rPr lang="en-US" dirty="0"/>
              <a:t>The Decorator Pattern</a:t>
            </a:r>
          </a:p>
        </p:txBody>
      </p:sp>
      <p:sp>
        <p:nvSpPr>
          <p:cNvPr id="14" name="Right Arrow 13"/>
          <p:cNvSpPr/>
          <p:nvPr/>
        </p:nvSpPr>
        <p:spPr bwMode="auto">
          <a:xfrm>
            <a:off x="5562600" y="47244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pic>
        <p:nvPicPr>
          <p:cNvPr id="3" name="Picture 2" descr="C:\Documents and Settings\hornick\Local Settings\Temporary Internet Files\Content.IE5\79P9BVPJ\MCj043629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86200"/>
            <a:ext cx="2228850" cy="222885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3352800" y="3962400"/>
            <a:ext cx="1559536" cy="200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667001"/>
            <a:ext cx="3653712" cy="367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2895601"/>
            <a:ext cx="3352800" cy="352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07694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Three patterns...</a:t>
            </a:r>
            <a:endParaRPr/>
          </a:p>
        </p:txBody>
      </p:sp>
      <p:sp>
        <p:nvSpPr>
          <p:cNvPr id="311" name="TextShape 2"/>
          <p:cNvSpPr txBox="1"/>
          <p:nvPr/>
        </p:nvSpPr>
        <p:spPr>
          <a:xfrm>
            <a:off x="1097280" y="1828800"/>
            <a:ext cx="10241280" cy="4663440"/>
          </a:xfrm>
          <a:prstGeom prst="rect">
            <a:avLst/>
          </a:prstGeom>
        </p:spPr>
        <p:txBody>
          <a:bodyPr lIns="92160" tIns="46080" rIns="92160" bIns="46080"/>
          <a:lstStyle/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Facade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BFBFBF"/>
                </a:solidFill>
                <a:latin typeface="Corbel"/>
              </a:rPr>
              <a:t>Provide “clean” interface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BFBFBF"/>
                </a:solidFill>
                <a:latin typeface="Corbel"/>
              </a:rPr>
              <a:t>Underlying operations still available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Adapter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BFBFBF"/>
                </a:solidFill>
                <a:latin typeface="Corbel"/>
              </a:rPr>
              <a:t>Conform interface to a specific client 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BFBFBF"/>
                </a:solidFill>
                <a:latin typeface="Corbel"/>
              </a:rPr>
              <a:t>Adapt new set of classes to old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BFBFBF"/>
                </a:solidFill>
                <a:latin typeface="Corbel"/>
              </a:rPr>
              <a:t>Stabilize interface to library under development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Proxy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BFBFBF"/>
                </a:solidFill>
                <a:latin typeface="Corbel"/>
              </a:rPr>
              <a:t>Interface to remote client or controlled access to a resource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BFBFBF"/>
                </a:solidFill>
                <a:latin typeface="Corbel"/>
              </a:rPr>
              <a:t>Underlying operations not available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328152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Façade: clean interface to complex subsystems</a:t>
            </a:r>
          </a:p>
          <a:p>
            <a:r>
              <a:rPr lang="en-US" dirty="0"/>
              <a:t>Decorator: adding properties to objects without using inheritance</a:t>
            </a:r>
          </a:p>
          <a:p>
            <a:r>
              <a:rPr lang="en-US" dirty="0"/>
              <a:t>Composition Over Extension principle</a:t>
            </a:r>
          </a:p>
        </p:txBody>
      </p:sp>
    </p:spTree>
    <p:extLst>
      <p:ext uri="{BB962C8B-B14F-4D97-AF65-F5344CB8AC3E}">
        <p14:creationId xmlns:p14="http://schemas.microsoft.com/office/powerpoint/2010/main" val="119789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Ice Cream Store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60674" y="1968560"/>
            <a:ext cx="35840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sort of class would </a:t>
            </a: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be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?</a:t>
            </a:r>
            <a:b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en-US" sz="24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kind of a method is </a:t>
            </a: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? Why?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579A961-E509-4572-9DF8-B76FEEEB215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26" y="2137030"/>
            <a:ext cx="7417694" cy="435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29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579A961-E509-4572-9DF8-B76FEEEB215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23" y="1901056"/>
            <a:ext cx="6038611" cy="35460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1D84F6-6FF5-4D17-8424-DDBDF3BEC9AD}"/>
              </a:ext>
            </a:extLst>
          </p:cNvPr>
          <p:cNvSpPr txBox="1"/>
          <p:nvPr/>
        </p:nvSpPr>
        <p:spPr>
          <a:xfrm>
            <a:off x="6619730" y="536526"/>
            <a:ext cx="4875053" cy="230832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String description;</a:t>
            </a:r>
          </a:p>
          <a:p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getDescription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return description;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public abstract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D0738C-567A-4A1D-9B5E-A328F5224A96}"/>
              </a:ext>
            </a:extLst>
          </p:cNvPr>
          <p:cNvSpPr txBox="1"/>
          <p:nvPr/>
        </p:nvSpPr>
        <p:spPr>
          <a:xfrm>
            <a:off x="6743161" y="3190473"/>
            <a:ext cx="4628190" cy="255454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class Cone extends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public Cone()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description = “Cone”;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return 124;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DCDEF5-7C88-4E8B-A753-8E74FD5176FE}"/>
              </a:ext>
            </a:extLst>
          </p:cNvPr>
          <p:cNvSpPr txBox="1"/>
          <p:nvPr/>
        </p:nvSpPr>
        <p:spPr>
          <a:xfrm>
            <a:off x="193803" y="235818"/>
            <a:ext cx="7656263" cy="5909310"/>
          </a:xfrm>
          <a:prstGeom prst="rect">
            <a:avLst/>
          </a:prstGeom>
          <a:solidFill>
            <a:schemeClr val="bg1">
              <a:alpha val="9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public class Money {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private static float LIMIT = 1e8F;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public static void main(String[]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float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LIMIT;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for(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&lt; 1000; ++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1.0;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System.out.println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(LIMIT + " + 1000: " +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0.0F;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for(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&lt; 1000; ++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1.0;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LIMIT;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System.out.println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("1000 + " + LIMIT + ": " +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// output: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1.0E8 + 1000: 1.0E8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1000 + 1.0E8: 1.00001E8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AC833D-F119-46DF-A3FC-3C4BDB4E14EC}"/>
              </a:ext>
            </a:extLst>
          </p:cNvPr>
          <p:cNvSpPr txBox="1"/>
          <p:nvPr/>
        </p:nvSpPr>
        <p:spPr>
          <a:xfrm>
            <a:off x="3051764" y="4627757"/>
            <a:ext cx="415049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Doubles would only help a bit…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97FEA7-782C-41AE-A112-3FE0C349AED6}"/>
              </a:ext>
            </a:extLst>
          </p:cNvPr>
          <p:cNvSpPr txBox="1"/>
          <p:nvPr/>
        </p:nvSpPr>
        <p:spPr>
          <a:xfrm>
            <a:off x="6961169" y="6090641"/>
            <a:ext cx="419217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i="1" dirty="0"/>
              <a:t>Why use cents and not a double?</a:t>
            </a:r>
          </a:p>
        </p:txBody>
      </p:sp>
    </p:spTree>
    <p:extLst>
      <p:ext uri="{BB962C8B-B14F-4D97-AF65-F5344CB8AC3E}">
        <p14:creationId xmlns:p14="http://schemas.microsoft.com/office/powerpoint/2010/main" val="266025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 animBg="1"/>
      <p:bldP spid="4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579A961-E509-4572-9DF8-B76FEEEB215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23" y="1901056"/>
            <a:ext cx="6038611" cy="35460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1D84F6-6FF5-4D17-8424-DDBDF3BEC9AD}"/>
              </a:ext>
            </a:extLst>
          </p:cNvPr>
          <p:cNvSpPr txBox="1"/>
          <p:nvPr/>
        </p:nvSpPr>
        <p:spPr>
          <a:xfrm>
            <a:off x="6619730" y="536526"/>
            <a:ext cx="4875053" cy="230832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String description;</a:t>
            </a:r>
          </a:p>
          <a:p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getDescription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return description;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public abstract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97FEA7-782C-41AE-A112-3FE0C349AED6}"/>
              </a:ext>
            </a:extLst>
          </p:cNvPr>
          <p:cNvSpPr txBox="1"/>
          <p:nvPr/>
        </p:nvSpPr>
        <p:spPr>
          <a:xfrm>
            <a:off x="6961169" y="6090641"/>
            <a:ext cx="419217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i="1" dirty="0"/>
              <a:t>Why use cents and not a double?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D0738C-567A-4A1D-9B5E-A328F5224A96}"/>
              </a:ext>
            </a:extLst>
          </p:cNvPr>
          <p:cNvSpPr txBox="1"/>
          <p:nvPr/>
        </p:nvSpPr>
        <p:spPr>
          <a:xfrm>
            <a:off x="6743161" y="3190473"/>
            <a:ext cx="4628190" cy="255454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class Cone extends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public Cone()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description = “Cone”;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return 124;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583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Ice Cream Store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60674" y="1968560"/>
            <a:ext cx="35840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sort of class would </a:t>
            </a: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be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?</a:t>
            </a:r>
            <a:b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en-US" sz="24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kind of a method is </a:t>
            </a: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? Why?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Subclasses define their own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costInCents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But how to track sprinkles? fudge?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579A961-E509-4572-9DF8-B76FEEEB215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26" y="2137030"/>
            <a:ext cx="7417694" cy="435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87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8063329" cy="3228156"/>
          </a:xfrm>
        </p:spPr>
        <p:txBody>
          <a:bodyPr>
            <a:normAutofit/>
          </a:bodyPr>
          <a:lstStyle/>
          <a:p>
            <a:r>
              <a:rPr lang="en-US" sz="3200" dirty="0"/>
              <a:t>Store sells many topics: fudge, M&amp;Ms, peanuts</a:t>
            </a:r>
          </a:p>
          <a:p>
            <a:pPr lvl="1"/>
            <a:r>
              <a:rPr lang="en-US" sz="2800" dirty="0"/>
              <a:t>Sorry, you’ll have to visit Skylight after class </a:t>
            </a:r>
          </a:p>
          <a:p>
            <a:r>
              <a:rPr lang="en-US" sz="3200" dirty="0"/>
              <a:t>Each topping: additional cost</a:t>
            </a:r>
          </a:p>
          <a:p>
            <a:pPr lvl="1"/>
            <a:r>
              <a:rPr lang="en-US" sz="2800" dirty="0"/>
              <a:t>These are college students!</a:t>
            </a:r>
          </a:p>
          <a:p>
            <a:r>
              <a:rPr lang="en-US" sz="3200" dirty="0"/>
              <a:t>How should we design the system?</a:t>
            </a:r>
          </a:p>
        </p:txBody>
      </p:sp>
    </p:spTree>
    <p:extLst>
      <p:ext uri="{BB962C8B-B14F-4D97-AF65-F5344CB8AC3E}">
        <p14:creationId xmlns:p14="http://schemas.microsoft.com/office/powerpoint/2010/main" val="351936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10226</TotalTime>
  <Words>1768</Words>
  <Application>Microsoft Office PowerPoint</Application>
  <PresentationFormat>Widescreen</PresentationFormat>
  <Paragraphs>391</Paragraphs>
  <Slides>41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Arial</vt:lpstr>
      <vt:lpstr>Calibri</vt:lpstr>
      <vt:lpstr>Consolas</vt:lpstr>
      <vt:lpstr>Corbel</vt:lpstr>
      <vt:lpstr>Courier 10 Pitch</vt:lpstr>
      <vt:lpstr>Courier New</vt:lpstr>
      <vt:lpstr>StarSymbol</vt:lpstr>
      <vt:lpstr>Times New Roman</vt:lpstr>
      <vt:lpstr>Wingdings</vt:lpstr>
      <vt:lpstr>Depth</vt:lpstr>
      <vt:lpstr> 7. Decorator, Façade Patterns</vt:lpstr>
      <vt:lpstr>Access Modifiers (bullets)</vt:lpstr>
      <vt:lpstr>Access Modifiers (table)</vt:lpstr>
      <vt:lpstr>The Decorator Pattern</vt:lpstr>
      <vt:lpstr>Example: Ice Cream Store</vt:lpstr>
      <vt:lpstr>Implementation</vt:lpstr>
      <vt:lpstr>Implementation</vt:lpstr>
      <vt:lpstr>Example: Ice Cream Store</vt:lpstr>
      <vt:lpstr>Extending functionality</vt:lpstr>
      <vt:lpstr>IceCream Inheritance Model Design Review</vt:lpstr>
      <vt:lpstr>Time for Ice Cream 2.0</vt:lpstr>
      <vt:lpstr>Decorator Pattern: Goals</vt:lpstr>
      <vt:lpstr>Alternative 1: Create a new class for each combination.</vt:lpstr>
      <vt:lpstr>Alternative 2: Flags for the toppings</vt:lpstr>
      <vt:lpstr>Alternative 2, continued</vt:lpstr>
      <vt:lpstr>So what’s the problem?</vt:lpstr>
      <vt:lpstr>PowerPoint Presentation</vt:lpstr>
      <vt:lpstr>PowerPoint Presentation</vt:lpstr>
      <vt:lpstr>Using the Decorator Pattern</vt:lpstr>
      <vt:lpstr>What’s going on here?</vt:lpstr>
      <vt:lpstr>Evaluation</vt:lpstr>
      <vt:lpstr>Summary</vt:lpstr>
      <vt:lpstr>java.io: many classes for I/O</vt:lpstr>
      <vt:lpstr>But note: simply applying Decorator</vt:lpstr>
      <vt:lpstr>Decorator pattern applied to input streams:</vt:lpstr>
      <vt:lpstr>Byte Input Streams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Yoder, Dr. Josiah</cp:lastModifiedBy>
  <cp:revision>198</cp:revision>
  <cp:lastPrinted>2019-01-07T20:41:15Z</cp:lastPrinted>
  <dcterms:created xsi:type="dcterms:W3CDTF">2014-08-01T20:24:53Z</dcterms:created>
  <dcterms:modified xsi:type="dcterms:W3CDTF">2019-01-14T20:51:57Z</dcterms:modified>
</cp:coreProperties>
</file>