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17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4"/>
  </p:normalViewPr>
  <p:slideViewPr>
    <p:cSldViewPr snapToGrid="0">
      <p:cViewPr varScale="1">
        <p:scale>
          <a:sx n="52" d="100"/>
          <a:sy n="52" d="100"/>
        </p:scale>
        <p:origin x="84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16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161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162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163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6CCF56F7-373D-4062-A946-59ED99FA8179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5905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8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FD411B61-D733-488E-B765-9CAD867F53A0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4722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DE9251FD-B681-41B8-9E17-64DA3ECE9A77}" type="slidenum">
              <a:rPr lang="en-US" sz="1200">
                <a:latin typeface="Times New Roman"/>
              </a:rPr>
              <a:t>2</a:t>
            </a:fld>
            <a:endParaRPr/>
          </a:p>
        </p:txBody>
      </p:sp>
      <p:sp>
        <p:nvSpPr>
          <p:cNvPr id="240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3269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9559B48E-F08D-4233-A234-4E78147473EA}" type="slidenum">
              <a:rPr lang="en-US" sz="1200">
                <a:latin typeface="Times New Roman"/>
              </a:rPr>
              <a:t>3</a:t>
            </a:fld>
            <a:endParaRPr/>
          </a:p>
        </p:txBody>
      </p:sp>
      <p:sp>
        <p:nvSpPr>
          <p:cNvPr id="242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78038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4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12631920-E8EE-43A8-9553-06A0D37CC08A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2100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E75DB342-F9FE-4932-B89A-F7E87A97003E}" type="slidenum">
              <a:rPr lang="en-US" sz="1200">
                <a:latin typeface="Times New Roman"/>
              </a:rPr>
              <a:t>11</a:t>
            </a:fld>
            <a:endParaRPr/>
          </a:p>
        </p:txBody>
      </p:sp>
      <p:sp>
        <p:nvSpPr>
          <p:cNvPr id="246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07057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0075E738-C55F-4539-89F2-F95841C14C7C}" type="slidenum">
              <a:rPr lang="en-US" sz="1200">
                <a:latin typeface="Times New Roman"/>
              </a:rPr>
              <a:t>12</a:t>
            </a:fld>
            <a:endParaRPr/>
          </a:p>
        </p:txBody>
      </p:sp>
      <p:sp>
        <p:nvSpPr>
          <p:cNvPr id="248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95813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1119960" y="409824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36372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111996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351000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39" name="Picture 38"/>
          <p:cNvPicPr/>
          <p:nvPr/>
        </p:nvPicPr>
        <p:blipFill>
          <a:blip r:embed="rId2"/>
          <a:stretch>
            <a:fillRect/>
          </a:stretch>
        </p:blipFill>
        <p:spPr>
          <a:xfrm>
            <a:off x="351000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1119960" y="1825560"/>
            <a:ext cx="10233360" cy="4351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111996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1119960" y="1825560"/>
            <a:ext cx="10233360" cy="4351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36372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1119960" y="409824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1119960" y="409824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36372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111996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8" name="Picture 77"/>
          <p:cNvPicPr/>
          <p:nvPr/>
        </p:nvPicPr>
        <p:blipFill>
          <a:blip r:embed="rId2"/>
          <a:stretch>
            <a:fillRect/>
          </a:stretch>
        </p:blipFill>
        <p:spPr>
          <a:xfrm>
            <a:off x="351000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79" name="Picture 78"/>
          <p:cNvPicPr/>
          <p:nvPr/>
        </p:nvPicPr>
        <p:blipFill>
          <a:blip r:embed="rId2"/>
          <a:stretch>
            <a:fillRect/>
          </a:stretch>
        </p:blipFill>
        <p:spPr>
          <a:xfrm>
            <a:off x="351000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subTitle"/>
          </p:nvPr>
        </p:nvSpPr>
        <p:spPr>
          <a:xfrm>
            <a:off x="1119960" y="1825560"/>
            <a:ext cx="10233360" cy="4351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111996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636372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1119960" y="409824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1119960" y="409824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636372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111996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18" name="Picture 117"/>
          <p:cNvPicPr/>
          <p:nvPr/>
        </p:nvPicPr>
        <p:blipFill>
          <a:blip r:embed="rId2"/>
          <a:stretch>
            <a:fillRect/>
          </a:stretch>
        </p:blipFill>
        <p:spPr>
          <a:xfrm>
            <a:off x="351000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119" name="Picture 118"/>
          <p:cNvPicPr/>
          <p:nvPr/>
        </p:nvPicPr>
        <p:blipFill>
          <a:blip r:embed="rId2"/>
          <a:stretch>
            <a:fillRect/>
          </a:stretch>
        </p:blipFill>
        <p:spPr>
          <a:xfrm>
            <a:off x="351000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6" name="PlaceHolder 2"/>
          <p:cNvSpPr>
            <a:spLocks noGrp="1"/>
          </p:cNvSpPr>
          <p:nvPr>
            <p:ph type="subTitle"/>
          </p:nvPr>
        </p:nvSpPr>
        <p:spPr>
          <a:xfrm>
            <a:off x="1119960" y="1825560"/>
            <a:ext cx="10233360" cy="4351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111996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1" name="PlaceHolder 4"/>
          <p:cNvSpPr>
            <a:spLocks noGrp="1"/>
          </p:cNvSpPr>
          <p:nvPr>
            <p:ph type="body"/>
          </p:nvPr>
        </p:nvSpPr>
        <p:spPr>
          <a:xfrm>
            <a:off x="636372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5" name="PlaceHolder 4"/>
          <p:cNvSpPr>
            <a:spLocks noGrp="1"/>
          </p:cNvSpPr>
          <p:nvPr>
            <p:ph type="body"/>
          </p:nvPr>
        </p:nvSpPr>
        <p:spPr>
          <a:xfrm>
            <a:off x="1119960" y="409824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1119960" y="409824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636372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3" name="PlaceHolder 5"/>
          <p:cNvSpPr>
            <a:spLocks noGrp="1"/>
          </p:cNvSpPr>
          <p:nvPr>
            <p:ph type="body"/>
          </p:nvPr>
        </p:nvSpPr>
        <p:spPr>
          <a:xfrm>
            <a:off x="111996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6" name="PlaceHolder 3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57" name="Picture 156"/>
          <p:cNvPicPr/>
          <p:nvPr/>
        </p:nvPicPr>
        <p:blipFill>
          <a:blip r:embed="rId2"/>
          <a:stretch>
            <a:fillRect/>
          </a:stretch>
        </p:blipFill>
        <p:spPr>
          <a:xfrm>
            <a:off x="351000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158" name="Picture 157"/>
          <p:cNvPicPr/>
          <p:nvPr/>
        </p:nvPicPr>
        <p:blipFill>
          <a:blip r:embed="rId2"/>
          <a:stretch>
            <a:fillRect/>
          </a:stretch>
        </p:blipFill>
        <p:spPr>
          <a:xfrm>
            <a:off x="351000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11996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36372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1119960" y="409824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209680" y="4464000"/>
            <a:ext cx="9143640" cy="164124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600">
                <a:solidFill>
                  <a:srgbClr val="969696"/>
                </a:solidFill>
                <a:latin typeface="Corbel"/>
              </a:rPr>
              <a:t>Click to edit the title text formatClick to edit Master title style</a:t>
            </a:r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9E9E9E"/>
                </a:solidFill>
                <a:latin typeface="Corbel"/>
              </a:rPr>
              <a:t>Fall 2014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9E9E9E"/>
                </a:solidFill>
                <a:latin typeface="Corbel"/>
              </a:rPr>
              <a:t>SE-2811 Dr. Mark L. Hornick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AA5C43AE-6A1E-4E19-9CD7-5A3352DC1E35}" type="slidenum">
              <a:rPr lang="en-US" sz="1200">
                <a:solidFill>
                  <a:srgbClr val="9E9E9E"/>
                </a:solidFill>
                <a:latin typeface="Corbel"/>
              </a:rPr>
              <a:t>‹#›</a:t>
            </a:fld>
            <a:endParaRPr/>
          </a:p>
        </p:txBody>
      </p:sp>
      <p:sp>
        <p:nvSpPr>
          <p:cNvPr id="4" name="Line 5"/>
          <p:cNvSpPr/>
          <p:nvPr/>
        </p:nvSpPr>
        <p:spPr>
          <a:xfrm>
            <a:off x="1523880" y="3509640"/>
            <a:ext cx="9144000" cy="0"/>
          </a:xfrm>
          <a:prstGeom prst="line">
            <a:avLst/>
          </a:prstGeom>
          <a:ln w="41400">
            <a:solidFill>
              <a:srgbClr val="9E1B20"/>
            </a:solidFill>
            <a:miter/>
          </a:ln>
        </p:spPr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2800">
                <a:latin typeface="Corbe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000">
                <a:latin typeface="Corbe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Corbe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Corbe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>
                <a:solidFill>
                  <a:srgbClr val="BFBFBF"/>
                </a:solidFill>
                <a:latin typeface="Corbel"/>
              </a:rPr>
              <a:t>Click to edit the title text formatClick to edit Master title style</a:t>
            </a:r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2800">
                <a:solidFill>
                  <a:srgbClr val="BFBFBF"/>
                </a:solidFill>
                <a:latin typeface="Corbe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solidFill>
                  <a:srgbClr val="BFBFBF"/>
                </a:solidFill>
                <a:latin typeface="Corbe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800">
                <a:solidFill>
                  <a:srgbClr val="BFBFBF"/>
                </a:solidFill>
                <a:latin typeface="Corbe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800">
                <a:solidFill>
                  <a:srgbClr val="BFBFBF"/>
                </a:solidFill>
                <a:latin typeface="Corbe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800">
                <a:solidFill>
                  <a:srgbClr val="BFBFBF"/>
                </a:solidFill>
                <a:latin typeface="Corbe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800">
                <a:solidFill>
                  <a:srgbClr val="BFBFBF"/>
                </a:solidFill>
                <a:latin typeface="Corbel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BFBFBF"/>
                </a:solidFill>
                <a:latin typeface="Corbel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BFBFBF"/>
                </a:solidFill>
                <a:latin typeface="Corbel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BFBFBF"/>
                </a:solidFill>
                <a:latin typeface="Corbel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BFBFBF"/>
                </a:solidFill>
                <a:latin typeface="Corbel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BFBFBF"/>
                </a:solidFill>
                <a:latin typeface="Corbel"/>
              </a:rPr>
              <a:t>Fifth level</a:t>
            </a:r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9E9E9E"/>
                </a:solidFill>
                <a:latin typeface="Corbel"/>
              </a:rPr>
              <a:t>Fall 2014</a:t>
            </a:r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9E9E9E"/>
                </a:solidFill>
                <a:latin typeface="Corbel"/>
              </a:rPr>
              <a:t>SE-2811 Dr. Mark L. Hornick</a:t>
            </a:r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B8F6EAEC-740B-4997-B358-5A681F08EC25}" type="slidenum">
              <a:rPr lang="en-US" sz="1200">
                <a:solidFill>
                  <a:srgbClr val="9E9E9E"/>
                </a:solidFill>
                <a:latin typeface="Corbel"/>
              </a:rPr>
              <a:t>‹#›</a:t>
            </a:fld>
            <a:endParaRPr/>
          </a:p>
        </p:txBody>
      </p:sp>
      <p:sp>
        <p:nvSpPr>
          <p:cNvPr id="45" name="Line 6"/>
          <p:cNvSpPr/>
          <p:nvPr/>
        </p:nvSpPr>
        <p:spPr>
          <a:xfrm flipV="1">
            <a:off x="826920" y="1680840"/>
            <a:ext cx="10526760" cy="21600"/>
          </a:xfrm>
          <a:prstGeom prst="line">
            <a:avLst/>
          </a:prstGeom>
          <a:ln w="41400">
            <a:solidFill>
              <a:srgbClr val="9E1B20"/>
            </a:solidFill>
            <a:miter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>
                <a:solidFill>
                  <a:srgbClr val="BFBFBF"/>
                </a:solidFill>
                <a:latin typeface="Corbel"/>
              </a:rPr>
              <a:t>Click to edit the title text formatClick to edit Master title style</a:t>
            </a:r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9E9E9E"/>
                </a:solidFill>
                <a:latin typeface="Corbel"/>
              </a:rPr>
              <a:t>Fall 2014</a:t>
            </a:r>
            <a:endParaRPr/>
          </a:p>
        </p:txBody>
      </p:sp>
      <p:sp>
        <p:nvSpPr>
          <p:cNvPr id="8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9E9E9E"/>
                </a:solidFill>
                <a:latin typeface="Corbel"/>
              </a:rPr>
              <a:t>SE-2811 Dr. Mark L. Hornick</a:t>
            </a:r>
            <a:endParaRPr/>
          </a:p>
        </p:txBody>
      </p:sp>
      <p:sp>
        <p:nvSpPr>
          <p:cNvPr id="8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B606A782-53D0-4CDB-818A-BDD093E8700B}" type="slidenum">
              <a:rPr lang="en-US" sz="1200">
                <a:solidFill>
                  <a:srgbClr val="9E9E9E"/>
                </a:solidFill>
                <a:latin typeface="Corbel"/>
              </a:rPr>
              <a:t>‹#›</a:t>
            </a:fld>
            <a:endParaRPr/>
          </a:p>
        </p:txBody>
      </p:sp>
      <p:sp>
        <p:nvSpPr>
          <p:cNvPr id="84" name="Line 5"/>
          <p:cNvSpPr/>
          <p:nvPr/>
        </p:nvSpPr>
        <p:spPr>
          <a:xfrm flipV="1">
            <a:off x="826920" y="1680840"/>
            <a:ext cx="10526760" cy="21600"/>
          </a:xfrm>
          <a:prstGeom prst="line">
            <a:avLst/>
          </a:prstGeom>
          <a:ln w="41400">
            <a:solidFill>
              <a:srgbClr val="9E1B20"/>
            </a:solidFill>
            <a:miter/>
          </a:ln>
        </p:spPr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2800">
                <a:latin typeface="Corbe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000">
                <a:latin typeface="Corbe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Corbe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Corbe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9E9E9E"/>
                </a:solidFill>
                <a:latin typeface="Corbel"/>
              </a:rPr>
              <a:t>Fall 2014</a:t>
            </a:r>
            <a:endParaRPr/>
          </a:p>
        </p:txBody>
      </p:sp>
      <p:sp>
        <p:nvSpPr>
          <p:cNvPr id="121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9E9E9E"/>
                </a:solidFill>
                <a:latin typeface="Corbel"/>
              </a:rPr>
              <a:t>SE-2811 Dr. Mark L. Hornick</a:t>
            </a:r>
            <a:endParaRPr/>
          </a:p>
        </p:txBody>
      </p:sp>
      <p:sp>
        <p:nvSpPr>
          <p:cNvPr id="12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CE6CF503-DE27-4AC1-AE8E-1423D46E3720}" type="slidenum">
              <a:rPr lang="en-US" sz="1200">
                <a:solidFill>
                  <a:srgbClr val="9E9E9E"/>
                </a:solidFill>
                <a:latin typeface="Corbel"/>
              </a:rPr>
              <a:t>‹#›</a:t>
            </a:fld>
            <a:endParaRPr/>
          </a:p>
        </p:txBody>
      </p:sp>
      <p:sp>
        <p:nvSpPr>
          <p:cNvPr id="12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>
                <a:latin typeface="Corbel"/>
              </a:rPr>
              <a:t>Click to edit the title text format</a:t>
            </a:r>
            <a:endParaRPr/>
          </a:p>
        </p:txBody>
      </p:sp>
      <p:sp>
        <p:nvSpPr>
          <p:cNvPr id="12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2800">
                <a:latin typeface="Corbe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000">
                <a:latin typeface="Corbe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Corbe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Corbe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Shape 1"/>
          <p:cNvSpPr txBox="1"/>
          <p:nvPr/>
        </p:nvSpPr>
        <p:spPr>
          <a:xfrm>
            <a:off x="0" y="4464000"/>
            <a:ext cx="11353320" cy="239364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en-US" sz="7200" dirty="0">
                <a:solidFill>
                  <a:schemeClr val="bg1"/>
                </a:solidFill>
                <a:latin typeface="Corbel"/>
              </a:rPr>
              <a:t>
13. Composite Pattern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65" name="TextShape 2"/>
          <p:cNvSpPr txBox="1"/>
          <p:nvPr/>
        </p:nvSpPr>
        <p:spPr>
          <a:xfrm>
            <a:off x="2209680" y="3850730"/>
            <a:ext cx="9143640" cy="75384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r>
              <a:rPr lang="en-US" sz="3200">
                <a:solidFill>
                  <a:srgbClr val="9FDBE7"/>
                </a:solidFill>
                <a:latin typeface="Corbel"/>
              </a:rPr>
              <a:t>SE2811 Software Component Design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rgbClr val="9FDBE7"/>
                </a:solidFill>
                <a:latin typeface="Corbel"/>
              </a:rPr>
              <a:t>Dr. Rob Hasker (based on slides by Dr. Mark Hornick)</a:t>
            </a:r>
            <a:endParaRPr dirty="0"/>
          </a:p>
        </p:txBody>
      </p:sp>
      <p:pic>
        <p:nvPicPr>
          <p:cNvPr id="166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7407720" y="405720"/>
            <a:ext cx="3366000" cy="2045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2129400" y="212040"/>
            <a:ext cx="7829640" cy="6417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public class Part implements Component { // Part is a “Leaf”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private String name;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private double price;</a:t>
            </a:r>
            <a:endParaRPr dirty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Part(String name, double price)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    this.name = name;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   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this.price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= price;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F8B03"/>
                </a:solidFill>
                <a:latin typeface="Courier New"/>
              </a:rPr>
              <a:t>	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F8B03"/>
                </a:solidFill>
                <a:latin typeface="Courier New"/>
              </a:rPr>
              <a:t>    // Composite-related behaviors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7E292"/>
                </a:solidFill>
                <a:latin typeface="Courier New"/>
              </a:rPr>
              <a:t>    public void add(Component c)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 // what should we do here??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 // do nothing? Throw exception? Return a true/false?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}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7E292"/>
                </a:solidFill>
                <a:latin typeface="Courier New"/>
              </a:rPr>
              <a:t>    public void remove(Component c){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 // same as above; what should we do here??
    }</a:t>
            </a:r>
            <a:endParaRPr dirty="0"/>
          </a:p>
          <a:p>
            <a:pPr>
              <a:lnSpc>
                <a:spcPct val="100000"/>
              </a:lnSpc>
            </a:pPr>
            <a:endParaRPr lang="en-US" sz="1600" b="1" dirty="0">
              <a:solidFill>
                <a:srgbClr val="C7E292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7E292"/>
                </a:solidFill>
                <a:latin typeface="Courier New"/>
              </a:rPr>
              <a:t>    public Collection&lt;Component&gt; </a:t>
            </a:r>
            <a:r>
              <a:rPr lang="en-US" sz="1600" b="1" dirty="0" err="1">
                <a:solidFill>
                  <a:srgbClr val="C7E292"/>
                </a:solidFill>
                <a:latin typeface="Courier New"/>
              </a:rPr>
              <a:t>getChildComponents</a:t>
            </a:r>
            <a:r>
              <a:rPr lang="en-US" sz="1600" b="1" dirty="0">
                <a:solidFill>
                  <a:srgbClr val="C7E292"/>
                </a:solidFill>
                <a:latin typeface="Courier New"/>
              </a:rPr>
              <a:t>() {
       </a:t>
            </a:r>
            <a:r>
              <a:rPr lang="en-US" sz="1600" dirty="0">
                <a:solidFill>
                  <a:srgbClr val="C7E292"/>
                </a:solidFill>
                <a:latin typeface="Courier New"/>
              </a:rPr>
              <a:t>// alternatives: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// 	Throw an exception?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// 	Return a null?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// 	return </a:t>
            </a:r>
            <a:r>
              <a:rPr lang="en-US" sz="1600" dirty="0" err="1">
                <a:solidFill>
                  <a:srgbClr val="C7E292"/>
                </a:solidFill>
                <a:latin typeface="Courier New"/>
              </a:rPr>
              <a:t>Collections.EMPTY_LIST</a:t>
            </a:r>
            <a:r>
              <a:rPr lang="en-US" sz="1600" dirty="0">
                <a:solidFill>
                  <a:srgbClr val="C7E292"/>
                </a:solidFill>
                <a:latin typeface="Courier New"/>
              </a:rPr>
              <a:t>;	 
    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}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 dirty="0">
                <a:solidFill>
                  <a:schemeClr val="bg1"/>
                </a:solidFill>
                <a:latin typeface="Corbel"/>
              </a:rPr>
              <a:t>Consequences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32" name="TextShape 2"/>
          <p:cNvSpPr txBox="1"/>
          <p:nvPr/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92160" tIns="46080" rIns="92160" bIns="46080"/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Defines class hierarchy</a:t>
            </a:r>
            <a:endParaRPr sz="1600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Leafs(Parts), Composites</a:t>
            </a:r>
            <a:endParaRPr sz="1600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Composite may replace Leaf/Part </a:t>
            </a:r>
            <a:r>
              <a:rPr lang="en-US" sz="2000" b="1" dirty="0">
                <a:solidFill>
                  <a:schemeClr val="bg1"/>
                </a:solidFill>
                <a:latin typeface="Corbel"/>
              </a:rPr>
              <a:t>in any client operation</a:t>
            </a:r>
            <a:endParaRPr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sz="16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Simplifies client</a:t>
            </a:r>
            <a:endParaRPr sz="1600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No special treatment for Composites vs Parts </a:t>
            </a:r>
            <a:r>
              <a:rPr lang="en-US" sz="2000" b="1" i="1" dirty="0">
                <a:solidFill>
                  <a:schemeClr val="bg1"/>
                </a:solidFill>
                <a:latin typeface="Corbel"/>
              </a:rPr>
              <a:t>– every object can simply be treated as a Component</a:t>
            </a:r>
            <a:endParaRPr sz="1600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Clients don’t know (don’t care) whether they are dealing with Leaf/Part or Composite.</a:t>
            </a:r>
            <a:endParaRPr sz="1600" dirty="0">
              <a:solidFill>
                <a:schemeClr val="bg1"/>
              </a:solidFill>
            </a:endParaRPr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orbel"/>
              </a:rPr>
              <a:t>The specific type of object is </a:t>
            </a:r>
            <a:r>
              <a:rPr lang="en-US" i="1" dirty="0">
                <a:solidFill>
                  <a:schemeClr val="bg1"/>
                </a:solidFill>
                <a:latin typeface="Corbel"/>
              </a:rPr>
              <a:t>transparent</a:t>
            </a:r>
            <a:endParaRPr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sz="16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Easy to add new Component types</a:t>
            </a:r>
            <a:endParaRPr sz="1600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Just add new derived class</a:t>
            </a:r>
            <a:endParaRPr sz="1600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No client changes needed</a:t>
            </a:r>
            <a:endParaRPr sz="1600" dirty="0">
              <a:solidFill>
                <a:schemeClr val="bg1"/>
              </a:solidFill>
            </a:endParaRPr>
          </a:p>
          <a:p>
            <a:endParaRPr sz="1600" dirty="0"/>
          </a:p>
        </p:txBody>
      </p:sp>
      <p:pic>
        <p:nvPicPr>
          <p:cNvPr id="23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10271880" y="4937760"/>
            <a:ext cx="1706760" cy="18288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232">
                                            <p:txEl>
                                              <p:pRg st="0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24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" dur="500"/>
                                        <p:tgtEl>
                                          <p:spTgt spid="232">
                                            <p:txEl>
                                              <p:pRg st="24" end="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49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3" dur="500"/>
                                        <p:tgtEl>
                                          <p:spTgt spid="232">
                                            <p:txEl>
                                              <p:pRg st="49" end="10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106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8" dur="500"/>
                                        <p:tgtEl>
                                          <p:spTgt spid="232">
                                            <p:txEl>
                                              <p:pRg st="106" end="1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124" end="2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1" dur="500"/>
                                        <p:tgtEl>
                                          <p:spTgt spid="232">
                                            <p:txEl>
                                              <p:pRg st="124" end="2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221" end="3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4" dur="500"/>
                                        <p:tgtEl>
                                          <p:spTgt spid="232">
                                            <p:txEl>
                                              <p:pRg st="221" end="30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307" end="3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7" dur="500"/>
                                        <p:tgtEl>
                                          <p:spTgt spid="232">
                                            <p:txEl>
                                              <p:pRg st="307" end="3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352" end="3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2" dur="500"/>
                                        <p:tgtEl>
                                          <p:spTgt spid="232">
                                            <p:txEl>
                                              <p:pRg st="352" end="38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384" end="4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5" dur="500"/>
                                        <p:tgtEl>
                                          <p:spTgt spid="232">
                                            <p:txEl>
                                              <p:pRg st="384" end="4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411" end="4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8" dur="500"/>
                                        <p:tgtEl>
                                          <p:spTgt spid="232">
                                            <p:txEl>
                                              <p:pRg st="411" end="4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 dirty="0">
                <a:solidFill>
                  <a:schemeClr val="bg1"/>
                </a:solidFill>
                <a:latin typeface="Corbel"/>
              </a:rPr>
              <a:t>Consequences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35" name="TextShape 2"/>
          <p:cNvSpPr txBox="1"/>
          <p:nvPr/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92160" tIns="46080" rIns="92160" bIns="4608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  <a:latin typeface="Corbel"/>
              </a:rPr>
              <a:t>Concern: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Two responsibilities in one class</a:t>
            </a:r>
            <a:endParaRPr dirty="0">
              <a:solidFill>
                <a:schemeClr val="bg1"/>
              </a:solidFill>
            </a:endParaRP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A </a:t>
            </a:r>
            <a:r>
              <a:rPr lang="en-US" sz="2000" b="1" dirty="0">
                <a:solidFill>
                  <a:schemeClr val="bg1"/>
                </a:solidFill>
                <a:latin typeface="Corbel"/>
              </a:rPr>
              <a:t>Component</a:t>
            </a:r>
            <a:r>
              <a:rPr lang="en-US" sz="2000" dirty="0">
                <a:solidFill>
                  <a:schemeClr val="bg1"/>
                </a:solidFill>
                <a:latin typeface="Corbel"/>
              </a:rPr>
              <a:t> defines both </a:t>
            </a:r>
            <a:r>
              <a:rPr lang="en-US" sz="2000" b="1" dirty="0">
                <a:solidFill>
                  <a:schemeClr val="bg1"/>
                </a:solidFill>
                <a:latin typeface="Corbel"/>
              </a:rPr>
              <a:t>Part </a:t>
            </a:r>
            <a:r>
              <a:rPr lang="en-US" sz="2000" dirty="0">
                <a:solidFill>
                  <a:schemeClr val="bg1"/>
                </a:solidFill>
                <a:latin typeface="Corbel"/>
              </a:rPr>
              <a:t>and </a:t>
            </a:r>
            <a:r>
              <a:rPr lang="en-US" sz="2000" b="1" dirty="0">
                <a:solidFill>
                  <a:schemeClr val="bg1"/>
                </a:solidFill>
                <a:latin typeface="Corbel"/>
              </a:rPr>
              <a:t>Composite</a:t>
            </a:r>
            <a:r>
              <a:rPr lang="en-US" sz="2000" dirty="0">
                <a:solidFill>
                  <a:schemeClr val="bg1"/>
                </a:solidFill>
                <a:latin typeface="Corbel"/>
              </a:rPr>
              <a:t> behavior</a:t>
            </a: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Also, a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Part </a:t>
            </a:r>
            <a:r>
              <a:rPr lang="en-US" sz="2400" i="1" dirty="0">
                <a:solidFill>
                  <a:schemeClr val="bg1"/>
                </a:solidFill>
                <a:latin typeface="Corbel"/>
              </a:rPr>
              <a:t>cannot logically support certain behaviors 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(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add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,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remove, </a:t>
            </a:r>
            <a:r>
              <a:rPr lang="en-US" sz="2400" b="1" dirty="0" err="1">
                <a:solidFill>
                  <a:schemeClr val="bg1"/>
                </a:solidFill>
                <a:latin typeface="Corbel"/>
              </a:rPr>
              <a:t>getChildren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)</a:t>
            </a:r>
            <a:endParaRPr dirty="0">
              <a:solidFill>
                <a:schemeClr val="bg1"/>
              </a:solidFill>
            </a:endParaRP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…or can we just look at a Part as a Composite with no children???</a:t>
            </a:r>
            <a:endParaRPr dirty="0">
              <a:solidFill>
                <a:schemeClr val="bg1"/>
              </a:solidFill>
            </a:endParaRP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At any rate, type safety is compromised</a:t>
            </a:r>
            <a:endParaRPr dirty="0">
              <a:solidFill>
                <a:schemeClr val="bg1"/>
              </a:solidFill>
            </a:endParaRPr>
          </a:p>
          <a:p>
            <a:endParaRPr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  <a:latin typeface="Corbel"/>
              </a:rPr>
              <a:t>Composite Pattern represents a classic tradeoff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Trading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transparency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 for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cohesion/type safety</a:t>
            </a:r>
            <a:endParaRPr dirty="0">
              <a:solidFill>
                <a:schemeClr val="bg1"/>
              </a:solidFill>
            </a:endParaRPr>
          </a:p>
          <a:p>
            <a:endParaRPr dirty="0">
              <a:solidFill>
                <a:schemeClr val="bg1"/>
              </a:solidFill>
            </a:endParaRPr>
          </a:p>
          <a:p>
            <a:endParaRPr dirty="0">
              <a:solidFill>
                <a:schemeClr val="bg1"/>
              </a:solidFill>
            </a:endParaRPr>
          </a:p>
          <a:p>
            <a:endParaRPr dirty="0">
              <a:solidFill>
                <a:schemeClr val="bg1"/>
              </a:solidFill>
            </a:endParaRPr>
          </a:p>
          <a:p>
            <a:endParaRPr dirty="0"/>
          </a:p>
        </p:txBody>
      </p:sp>
      <p:pic>
        <p:nvPicPr>
          <p:cNvPr id="236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7238880" y="356400"/>
            <a:ext cx="1807920" cy="2191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235">
                                            <p:txEl>
                                              <p:pRg st="0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1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" dur="500"/>
                                        <p:tgtEl>
                                          <p:spTgt spid="235">
                                            <p:txEl>
                                              <p:pRg st="10" end="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44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3" dur="500"/>
                                        <p:tgtEl>
                                          <p:spTgt spid="235">
                                            <p:txEl>
                                              <p:pRg st="44" end="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96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6" dur="500"/>
                                        <p:tgtEl>
                                          <p:spTgt spid="235">
                                            <p:txEl>
                                              <p:pRg st="96" end="17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177" end="2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9" dur="500"/>
                                        <p:tgtEl>
                                          <p:spTgt spid="235">
                                            <p:txEl>
                                              <p:pRg st="177" end="2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241" end="2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2" dur="500"/>
                                        <p:tgtEl>
                                          <p:spTgt spid="235">
                                            <p:txEl>
                                              <p:pRg st="241" end="2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280" end="3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7" dur="500"/>
                                        <p:tgtEl>
                                          <p:spTgt spid="235">
                                            <p:txEl>
                                              <p:pRg st="280" end="3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326" end="3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0" dur="500"/>
                                        <p:tgtEl>
                                          <p:spTgt spid="235">
                                            <p:txEl>
                                              <p:pRg st="326" end="3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 dirty="0">
                <a:solidFill>
                  <a:schemeClr val="bg1"/>
                </a:solidFill>
                <a:latin typeface="Corbel"/>
              </a:rPr>
              <a:t>Composite Pattern context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68" name="TextShape 2"/>
          <p:cNvSpPr txBox="1"/>
          <p:nvPr/>
        </p:nvSpPr>
        <p:spPr>
          <a:xfrm>
            <a:off x="1119959" y="1825558"/>
            <a:ext cx="10779597" cy="4908874"/>
          </a:xfrm>
          <a:prstGeom prst="rect">
            <a:avLst/>
          </a:prstGeom>
        </p:spPr>
        <p:txBody>
          <a:bodyPr wrap="square" lIns="92160" tIns="46080" rIns="92160" bIns="4608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  <a:latin typeface="Corbel"/>
              </a:rPr>
              <a:t>Graphics drawing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Render graphic primitives (e.g.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lines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,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rectangles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,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ellipses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,…)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Also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subdrawings: </a:t>
            </a:r>
            <a:r>
              <a:rPr lang="en-US" sz="2400" i="1" dirty="0">
                <a:solidFill>
                  <a:schemeClr val="bg1"/>
                </a:solidFill>
                <a:latin typeface="Corbel"/>
              </a:rPr>
              <a:t>groups of primitives 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translated, rotated, or scaled as a unit</a:t>
            </a:r>
            <a:endParaRPr dirty="0">
              <a:solidFill>
                <a:schemeClr val="bg1"/>
              </a:solidFill>
            </a:endParaRPr>
          </a:p>
          <a:p>
            <a:endParaRPr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  <a:latin typeface="Corbel"/>
              </a:rPr>
              <a:t>User-Interface Menus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A menu: multiple menu items.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Each menu item can in turn be a menu (sub-menu).</a:t>
            </a:r>
            <a:endParaRPr dirty="0">
              <a:solidFill>
                <a:schemeClr val="bg1"/>
              </a:solidFill>
            </a:endParaRPr>
          </a:p>
          <a:p>
            <a:endParaRPr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  <a:latin typeface="Corbel"/>
              </a:rPr>
              <a:t>Generally, any application implementing a hierarchical structure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A object can contain many sub-objects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Each sub-object can in turn contain an object.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orbel"/>
              </a:rPr>
              <a:t>Q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: Do any JavaFX classes implement a similar hierarchy???</a:t>
            </a:r>
            <a:endParaRPr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0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168">
                                            <p:txEl>
                                              <p:pRg st="0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28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" dur="500"/>
                                        <p:tgtEl>
                                          <p:spTgt spid="168">
                                            <p:txEl>
                                              <p:pRg st="28" end="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47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3" dur="500"/>
                                        <p:tgtEl>
                                          <p:spTgt spid="168">
                                            <p:txEl>
                                              <p:pRg st="47" end="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1905120" y="228600"/>
            <a:ext cx="7543440" cy="129492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bg1"/>
                </a:solidFill>
                <a:latin typeface="Corbel"/>
              </a:rPr>
              <a:t>The Composite Pattern is applied in situations involving object </a:t>
            </a:r>
            <a:r>
              <a:rPr lang="en-US" sz="3200" dirty="0" err="1">
                <a:solidFill>
                  <a:schemeClr val="bg1"/>
                </a:solidFill>
                <a:latin typeface="Corbel"/>
              </a:rPr>
              <a:t>heirarchies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70" name="TextShape 2"/>
          <p:cNvSpPr txBox="1"/>
          <p:nvPr/>
        </p:nvSpPr>
        <p:spPr>
          <a:xfrm>
            <a:off x="1420824" y="2023200"/>
            <a:ext cx="7428695" cy="4343040"/>
          </a:xfrm>
          <a:prstGeom prst="rect">
            <a:avLst/>
          </a:prstGeom>
        </p:spPr>
        <p:txBody>
          <a:bodyPr lIns="92160" tIns="46080" rIns="92160" bIns="46080"/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chemeClr val="bg1"/>
                </a:solidFill>
                <a:latin typeface="Corbel"/>
              </a:rPr>
              <a:t>The problem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A collection of objects forms a hierarchy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Each object may be</a:t>
            </a:r>
            <a:endParaRPr dirty="0">
              <a:solidFill>
                <a:schemeClr val="bg1"/>
              </a:solidFill>
            </a:endParaRP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An individual (primitive, leaf, or </a:t>
            </a:r>
            <a:r>
              <a:rPr lang="en-US" sz="2000" b="1" dirty="0">
                <a:solidFill>
                  <a:schemeClr val="bg1"/>
                </a:solidFill>
                <a:latin typeface="Corbel"/>
              </a:rPr>
              <a:t>part</a:t>
            </a:r>
            <a:r>
              <a:rPr lang="en-US" sz="2000" dirty="0">
                <a:solidFill>
                  <a:schemeClr val="bg1"/>
                </a:solidFill>
                <a:latin typeface="Corbel"/>
              </a:rPr>
              <a:t>) object</a:t>
            </a:r>
            <a:endParaRPr dirty="0">
              <a:solidFill>
                <a:schemeClr val="bg1"/>
              </a:solidFill>
            </a:endParaRP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A composition of other objects (</a:t>
            </a:r>
            <a:r>
              <a:rPr lang="en-US" sz="2000" b="1" dirty="0">
                <a:solidFill>
                  <a:schemeClr val="bg1"/>
                </a:solidFill>
                <a:latin typeface="Corbel"/>
              </a:rPr>
              <a:t>composite</a:t>
            </a:r>
            <a:r>
              <a:rPr lang="en-US" sz="2000" dirty="0">
                <a:solidFill>
                  <a:schemeClr val="bg1"/>
                </a:solidFill>
                <a:latin typeface="Corbel"/>
              </a:rPr>
              <a:t>)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We want to treat all objects uniformly</a:t>
            </a:r>
            <a:endParaRPr dirty="0">
              <a:solidFill>
                <a:schemeClr val="bg1"/>
              </a:solidFill>
            </a:endParaRP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chemeClr val="bg1"/>
                </a:solidFill>
                <a:latin typeface="Corbel"/>
              </a:rPr>
              <a:t>No special treatment </a:t>
            </a:r>
            <a:r>
              <a:rPr lang="en-US" sz="2000" dirty="0">
                <a:solidFill>
                  <a:schemeClr val="bg1"/>
                </a:solidFill>
                <a:latin typeface="Corbel"/>
              </a:rPr>
              <a:t>(</a:t>
            </a:r>
            <a:r>
              <a:rPr lang="en-US" sz="2000" b="1" dirty="0">
                <a:solidFill>
                  <a:schemeClr val="bg1"/>
                </a:solidFill>
                <a:latin typeface="Corbel"/>
              </a:rPr>
              <a:t>if, </a:t>
            </a:r>
            <a:r>
              <a:rPr lang="en-US" sz="2000" b="1" dirty="0" err="1">
                <a:solidFill>
                  <a:schemeClr val="bg1"/>
                </a:solidFill>
                <a:latin typeface="Corbel"/>
              </a:rPr>
              <a:t>instanceof</a:t>
            </a:r>
            <a:r>
              <a:rPr lang="en-US" sz="2000" dirty="0">
                <a:solidFill>
                  <a:schemeClr val="bg1"/>
                </a:solidFill>
                <a:latin typeface="Corbel"/>
              </a:rPr>
              <a:t>) for composite objects (sub-drawings or sub-menus)</a:t>
            </a:r>
            <a:endParaRPr dirty="0">
              <a:solidFill>
                <a:schemeClr val="bg1"/>
              </a:solidFill>
            </a:endParaRPr>
          </a:p>
          <a:p>
            <a:endParaRPr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chemeClr val="bg1"/>
                </a:solidFill>
                <a:latin typeface="Corbel"/>
              </a:rPr>
              <a:t>Solution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Compose objects into </a:t>
            </a:r>
            <a:r>
              <a:rPr lang="en-US" sz="2400" i="1" dirty="0">
                <a:solidFill>
                  <a:schemeClr val="bg1"/>
                </a:solidFill>
                <a:latin typeface="Corbel"/>
              </a:rPr>
              <a:t>recursive tree 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structures via the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Composite Pattern</a:t>
            </a:r>
            <a:endParaRPr dirty="0">
              <a:solidFill>
                <a:schemeClr val="bg1"/>
              </a:solidFill>
            </a:endParaRPr>
          </a:p>
        </p:txBody>
      </p:sp>
      <p:pic>
        <p:nvPicPr>
          <p:cNvPr id="171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8849520" y="3204360"/>
            <a:ext cx="1980720" cy="1980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170">
                                            <p:txEl>
                                              <p:pRg st="0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2041560" y="220680"/>
            <a:ext cx="7254360" cy="14029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bg1"/>
                </a:solidFill>
                <a:latin typeface="Corbel"/>
              </a:rPr>
              <a:t>Composite Pattern: compose objects into tree structures to represent part-whole hierarchies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73" name="CustomShape 2"/>
          <p:cNvSpPr/>
          <p:nvPr/>
        </p:nvSpPr>
        <p:spPr>
          <a:xfrm>
            <a:off x="6067800" y="2502000"/>
            <a:ext cx="1580400" cy="40356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FF000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aComposite</a:t>
            </a:r>
            <a:endParaRPr/>
          </a:p>
        </p:txBody>
      </p:sp>
      <p:sp>
        <p:nvSpPr>
          <p:cNvPr id="174" name="CustomShape 3"/>
          <p:cNvSpPr/>
          <p:nvPr/>
        </p:nvSpPr>
        <p:spPr>
          <a:xfrm>
            <a:off x="7204320" y="3776760"/>
            <a:ext cx="1580400" cy="40356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FF000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aComposite</a:t>
            </a:r>
            <a:endParaRPr/>
          </a:p>
        </p:txBody>
      </p:sp>
      <p:sp>
        <p:nvSpPr>
          <p:cNvPr id="175" name="CustomShape 4"/>
          <p:cNvSpPr/>
          <p:nvPr/>
        </p:nvSpPr>
        <p:spPr>
          <a:xfrm>
            <a:off x="5595840" y="3819960"/>
            <a:ext cx="811080" cy="40356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70C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aPart</a:t>
            </a:r>
            <a:endParaRPr/>
          </a:p>
        </p:txBody>
      </p:sp>
      <p:sp>
        <p:nvSpPr>
          <p:cNvPr id="176" name="CustomShape 5"/>
          <p:cNvSpPr/>
          <p:nvPr/>
        </p:nvSpPr>
        <p:spPr>
          <a:xfrm>
            <a:off x="4228920" y="3819960"/>
            <a:ext cx="811080" cy="40356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70C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aPart</a:t>
            </a:r>
            <a:endParaRPr/>
          </a:p>
        </p:txBody>
      </p:sp>
      <p:sp>
        <p:nvSpPr>
          <p:cNvPr id="177" name="CustomShape 6"/>
          <p:cNvSpPr/>
          <p:nvPr/>
        </p:nvSpPr>
        <p:spPr>
          <a:xfrm>
            <a:off x="9561600" y="3743640"/>
            <a:ext cx="811080" cy="40356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70C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aPart</a:t>
            </a:r>
            <a:endParaRPr/>
          </a:p>
        </p:txBody>
      </p:sp>
      <p:sp>
        <p:nvSpPr>
          <p:cNvPr id="178" name="CustomShape 7"/>
          <p:cNvSpPr/>
          <p:nvPr/>
        </p:nvSpPr>
        <p:spPr>
          <a:xfrm>
            <a:off x="6818400" y="5072400"/>
            <a:ext cx="811080" cy="40356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70C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aPart</a:t>
            </a:r>
            <a:endParaRPr/>
          </a:p>
        </p:txBody>
      </p:sp>
      <p:sp>
        <p:nvSpPr>
          <p:cNvPr id="179" name="CustomShape 8"/>
          <p:cNvSpPr/>
          <p:nvPr/>
        </p:nvSpPr>
        <p:spPr>
          <a:xfrm>
            <a:off x="7886520" y="5072400"/>
            <a:ext cx="811080" cy="40356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70C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aPart</a:t>
            </a:r>
            <a:endParaRPr/>
          </a:p>
        </p:txBody>
      </p:sp>
      <p:sp>
        <p:nvSpPr>
          <p:cNvPr id="180" name="CustomShape 9"/>
          <p:cNvSpPr/>
          <p:nvPr/>
        </p:nvSpPr>
        <p:spPr>
          <a:xfrm>
            <a:off x="9028080" y="5072400"/>
            <a:ext cx="811080" cy="40356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70C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aPart</a:t>
            </a:r>
            <a:endParaRPr/>
          </a:p>
        </p:txBody>
      </p:sp>
      <p:sp>
        <p:nvSpPr>
          <p:cNvPr id="181" name="Line 10"/>
          <p:cNvSpPr/>
          <p:nvPr/>
        </p:nvSpPr>
        <p:spPr>
          <a:xfrm flipH="1">
            <a:off x="4572000" y="2895480"/>
            <a:ext cx="2209680" cy="9144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182" name="Line 11"/>
          <p:cNvSpPr/>
          <p:nvPr/>
        </p:nvSpPr>
        <p:spPr>
          <a:xfrm flipH="1">
            <a:off x="6019560" y="2895480"/>
            <a:ext cx="762120" cy="9144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183" name="Line 12"/>
          <p:cNvSpPr/>
          <p:nvPr/>
        </p:nvSpPr>
        <p:spPr>
          <a:xfrm>
            <a:off x="7086600" y="2895480"/>
            <a:ext cx="990360" cy="8380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184" name="Line 13"/>
          <p:cNvSpPr/>
          <p:nvPr/>
        </p:nvSpPr>
        <p:spPr>
          <a:xfrm>
            <a:off x="7162560" y="2895480"/>
            <a:ext cx="2895840" cy="8380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185" name="Line 14"/>
          <p:cNvSpPr/>
          <p:nvPr/>
        </p:nvSpPr>
        <p:spPr>
          <a:xfrm flipH="1">
            <a:off x="7238880" y="4190760"/>
            <a:ext cx="609480" cy="9144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186" name="Line 15"/>
          <p:cNvSpPr/>
          <p:nvPr/>
        </p:nvSpPr>
        <p:spPr>
          <a:xfrm>
            <a:off x="8076960" y="4190760"/>
            <a:ext cx="304920" cy="9144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187" name="Line 16"/>
          <p:cNvSpPr/>
          <p:nvPr/>
        </p:nvSpPr>
        <p:spPr>
          <a:xfrm>
            <a:off x="8229600" y="4190760"/>
            <a:ext cx="1295280" cy="9144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188" name="CustomShape 17"/>
          <p:cNvSpPr/>
          <p:nvPr/>
        </p:nvSpPr>
        <p:spPr>
          <a:xfrm>
            <a:off x="1151640" y="4648320"/>
            <a:ext cx="4495320" cy="1584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48D8B5"/>
                </a:solidFill>
                <a:latin typeface="Corbel"/>
              </a:rPr>
              <a:t>This pattern allows clients to treat individual objects (</a:t>
            </a:r>
            <a:r>
              <a:rPr lang="en-US" sz="2400" b="1" dirty="0">
                <a:solidFill>
                  <a:srgbClr val="48D8B5"/>
                </a:solidFill>
                <a:latin typeface="Corbel"/>
              </a:rPr>
              <a:t>Parts</a:t>
            </a:r>
            <a:r>
              <a:rPr lang="en-US" sz="2400" dirty="0">
                <a:solidFill>
                  <a:srgbClr val="48D8B5"/>
                </a:solidFill>
                <a:latin typeface="Corbel"/>
              </a:rPr>
              <a:t>) and compositions of objects (</a:t>
            </a:r>
            <a:r>
              <a:rPr lang="en-US" sz="2400" b="1" dirty="0">
                <a:solidFill>
                  <a:srgbClr val="48D8B5"/>
                </a:solidFill>
                <a:latin typeface="Corbel"/>
              </a:rPr>
              <a:t>Composites</a:t>
            </a:r>
            <a:r>
              <a:rPr lang="en-US" sz="2400" dirty="0">
                <a:solidFill>
                  <a:srgbClr val="48D8B5"/>
                </a:solidFill>
                <a:latin typeface="Corbel"/>
              </a:rPr>
              <a:t>) uniformly. </a:t>
            </a:r>
            <a:endParaRPr sz="2000" dirty="0"/>
          </a:p>
          <a:p>
            <a:pPr>
              <a:lnSpc>
                <a:spcPct val="100000"/>
              </a:lnSpc>
            </a:pPr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1"/>
          <p:cNvSpPr txBox="1"/>
          <p:nvPr/>
        </p:nvSpPr>
        <p:spPr>
          <a:xfrm>
            <a:off x="2041560" y="220680"/>
            <a:ext cx="8596080" cy="14029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 dirty="0">
                <a:solidFill>
                  <a:schemeClr val="bg1"/>
                </a:solidFill>
                <a:latin typeface="Corbel"/>
              </a:rPr>
              <a:t>Example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90" name="CustomShape 2"/>
          <p:cNvSpPr/>
          <p:nvPr/>
        </p:nvSpPr>
        <p:spPr>
          <a:xfrm>
            <a:off x="4632120" y="2415240"/>
            <a:ext cx="132804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FF000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computer</a:t>
            </a:r>
            <a:endParaRPr/>
          </a:p>
        </p:txBody>
      </p:sp>
      <p:sp>
        <p:nvSpPr>
          <p:cNvPr id="191" name="CustomShape 3"/>
          <p:cNvSpPr/>
          <p:nvPr/>
        </p:nvSpPr>
        <p:spPr>
          <a:xfrm>
            <a:off x="5745960" y="3768840"/>
            <a:ext cx="161784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FF000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System Unit</a:t>
            </a:r>
            <a:endParaRPr/>
          </a:p>
        </p:txBody>
      </p:sp>
      <p:sp>
        <p:nvSpPr>
          <p:cNvPr id="192" name="CustomShape 4"/>
          <p:cNvSpPr/>
          <p:nvPr/>
        </p:nvSpPr>
        <p:spPr>
          <a:xfrm>
            <a:off x="4120920" y="3862800"/>
            <a:ext cx="112140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monitor</a:t>
            </a:r>
            <a:endParaRPr/>
          </a:p>
        </p:txBody>
      </p:sp>
      <p:sp>
        <p:nvSpPr>
          <p:cNvPr id="193" name="Line 5"/>
          <p:cNvSpPr/>
          <p:nvPr/>
        </p:nvSpPr>
        <p:spPr>
          <a:xfrm flipH="1">
            <a:off x="4572000" y="2895480"/>
            <a:ext cx="761760" cy="914400"/>
          </a:xfrm>
          <a:prstGeom prst="line">
            <a:avLst/>
          </a:prstGeom>
          <a:ln w="2556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194" name="Line 6"/>
          <p:cNvSpPr/>
          <p:nvPr/>
        </p:nvSpPr>
        <p:spPr>
          <a:xfrm>
            <a:off x="5638680" y="2895480"/>
            <a:ext cx="990720" cy="838080"/>
          </a:xfrm>
          <a:prstGeom prst="line">
            <a:avLst/>
          </a:prstGeom>
          <a:ln w="2556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195" name="CustomShape 7"/>
          <p:cNvSpPr/>
          <p:nvPr/>
        </p:nvSpPr>
        <p:spPr>
          <a:xfrm>
            <a:off x="6400800" y="1828800"/>
            <a:ext cx="4868562" cy="1186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C7E292"/>
                </a:solidFill>
                <a:latin typeface="Corbel"/>
              </a:rPr>
              <a:t>You want to build a new computer. Let’s configure the computer as a system of hierarchical components.</a:t>
            </a:r>
            <a:endParaRPr sz="2000" dirty="0"/>
          </a:p>
        </p:txBody>
      </p:sp>
      <p:sp>
        <p:nvSpPr>
          <p:cNvPr id="196" name="CustomShape 8"/>
          <p:cNvSpPr/>
          <p:nvPr/>
        </p:nvSpPr>
        <p:spPr>
          <a:xfrm>
            <a:off x="6781680" y="4650120"/>
            <a:ext cx="84384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HDD</a:t>
            </a:r>
            <a:endParaRPr/>
          </a:p>
        </p:txBody>
      </p:sp>
      <p:sp>
        <p:nvSpPr>
          <p:cNvPr id="197" name="CustomShape 9"/>
          <p:cNvSpPr/>
          <p:nvPr/>
        </p:nvSpPr>
        <p:spPr>
          <a:xfrm>
            <a:off x="7975080" y="4650120"/>
            <a:ext cx="110988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Cabinet</a:t>
            </a:r>
            <a:endParaRPr/>
          </a:p>
        </p:txBody>
      </p:sp>
      <p:sp>
        <p:nvSpPr>
          <p:cNvPr id="198" name="CustomShape 10"/>
          <p:cNvSpPr/>
          <p:nvPr/>
        </p:nvSpPr>
        <p:spPr>
          <a:xfrm rot="5400000" flipH="1">
            <a:off x="6841080" y="4286520"/>
            <a:ext cx="429120" cy="294120"/>
          </a:xfrm>
          <a:prstGeom prst="straightConnector1">
            <a:avLst/>
          </a:prstGeom>
          <a:noFill/>
          <a:ln w="25560">
            <a:solidFill>
              <a:srgbClr val="FFFFFF"/>
            </a:solidFill>
            <a:miter/>
            <a:tailEnd type="arrow" w="med" len="med"/>
          </a:ln>
        </p:spPr>
      </p:sp>
      <p:sp>
        <p:nvSpPr>
          <p:cNvPr id="199" name="CustomShape 11"/>
          <p:cNvSpPr/>
          <p:nvPr/>
        </p:nvSpPr>
        <p:spPr>
          <a:xfrm>
            <a:off x="7391520" y="4191120"/>
            <a:ext cx="1138320" cy="456840"/>
          </a:xfrm>
          <a:prstGeom prst="straightConnector1">
            <a:avLst/>
          </a:prstGeom>
          <a:noFill/>
          <a:ln w="25560">
            <a:solidFill>
              <a:srgbClr val="FFFFFF"/>
            </a:solidFill>
            <a:miter/>
            <a:tailEnd type="arrow" w="med" len="med"/>
          </a:ln>
        </p:spPr>
      </p:sp>
      <p:sp>
        <p:nvSpPr>
          <p:cNvPr id="200" name="CustomShape 12"/>
          <p:cNvSpPr/>
          <p:nvPr/>
        </p:nvSpPr>
        <p:spPr>
          <a:xfrm>
            <a:off x="4106520" y="5183280"/>
            <a:ext cx="109332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FF000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Chassis</a:t>
            </a:r>
            <a:endParaRPr/>
          </a:p>
        </p:txBody>
      </p:sp>
      <p:sp>
        <p:nvSpPr>
          <p:cNvPr id="201" name="Line 13"/>
          <p:cNvSpPr/>
          <p:nvPr/>
        </p:nvSpPr>
        <p:spPr>
          <a:xfrm flipH="1">
            <a:off x="4647960" y="4190760"/>
            <a:ext cx="1752840" cy="990720"/>
          </a:xfrm>
          <a:prstGeom prst="line">
            <a:avLst/>
          </a:prstGeom>
          <a:ln w="2556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202" name="CustomShape 14"/>
          <p:cNvSpPr/>
          <p:nvPr/>
        </p:nvSpPr>
        <p:spPr>
          <a:xfrm>
            <a:off x="2111400" y="5945400"/>
            <a:ext cx="68724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CPU</a:t>
            </a:r>
            <a:endParaRPr/>
          </a:p>
        </p:txBody>
      </p:sp>
      <p:sp>
        <p:nvSpPr>
          <p:cNvPr id="203" name="CustomShape 15"/>
          <p:cNvSpPr/>
          <p:nvPr/>
        </p:nvSpPr>
        <p:spPr>
          <a:xfrm>
            <a:off x="2503080" y="3811680"/>
            <a:ext cx="128520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keyboard</a:t>
            </a:r>
            <a:endParaRPr/>
          </a:p>
        </p:txBody>
      </p:sp>
      <p:sp>
        <p:nvSpPr>
          <p:cNvPr id="204" name="Line 16"/>
          <p:cNvSpPr/>
          <p:nvPr/>
        </p:nvSpPr>
        <p:spPr>
          <a:xfrm flipH="1">
            <a:off x="3200400" y="2819160"/>
            <a:ext cx="1523880" cy="990720"/>
          </a:xfrm>
          <a:prstGeom prst="line">
            <a:avLst/>
          </a:prstGeom>
          <a:ln w="2556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205" name="CustomShape 17"/>
          <p:cNvSpPr/>
          <p:nvPr/>
        </p:nvSpPr>
        <p:spPr>
          <a:xfrm>
            <a:off x="3152880" y="5945400"/>
            <a:ext cx="115308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Memory</a:t>
            </a:r>
            <a:endParaRPr/>
          </a:p>
        </p:txBody>
      </p:sp>
      <p:sp>
        <p:nvSpPr>
          <p:cNvPr id="206" name="CustomShape 18"/>
          <p:cNvSpPr/>
          <p:nvPr/>
        </p:nvSpPr>
        <p:spPr>
          <a:xfrm>
            <a:off x="4550760" y="5945400"/>
            <a:ext cx="70416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GPU</a:t>
            </a:r>
            <a:endParaRPr/>
          </a:p>
        </p:txBody>
      </p:sp>
      <p:sp>
        <p:nvSpPr>
          <p:cNvPr id="207" name="CustomShape 19"/>
          <p:cNvSpPr/>
          <p:nvPr/>
        </p:nvSpPr>
        <p:spPr>
          <a:xfrm>
            <a:off x="6073920" y="4650120"/>
            <a:ext cx="61776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Fan</a:t>
            </a:r>
            <a:endParaRPr/>
          </a:p>
        </p:txBody>
      </p:sp>
      <p:sp>
        <p:nvSpPr>
          <p:cNvPr id="208" name="CustomShape 20"/>
          <p:cNvSpPr/>
          <p:nvPr/>
        </p:nvSpPr>
        <p:spPr>
          <a:xfrm flipH="1">
            <a:off x="6382080" y="4191120"/>
            <a:ext cx="398520" cy="456840"/>
          </a:xfrm>
          <a:prstGeom prst="straightConnector1">
            <a:avLst/>
          </a:prstGeom>
          <a:noFill/>
          <a:ln w="25560">
            <a:solidFill>
              <a:srgbClr val="FFFFFF"/>
            </a:solidFill>
            <a:miter/>
            <a:tailEnd type="arrow" w="med" len="med"/>
          </a:ln>
        </p:spPr>
      </p:sp>
      <p:sp>
        <p:nvSpPr>
          <p:cNvPr id="209" name="CustomShape 21"/>
          <p:cNvSpPr/>
          <p:nvPr/>
        </p:nvSpPr>
        <p:spPr>
          <a:xfrm rot="5400000">
            <a:off x="3789720" y="5583240"/>
            <a:ext cx="456840" cy="415800"/>
          </a:xfrm>
          <a:prstGeom prst="straightConnector1">
            <a:avLst/>
          </a:prstGeom>
          <a:noFill/>
          <a:ln w="25560">
            <a:solidFill>
              <a:srgbClr val="FFFFFF"/>
            </a:solidFill>
            <a:miter/>
            <a:tailEnd type="arrow" w="med" len="med"/>
          </a:ln>
        </p:spPr>
      </p:sp>
      <p:sp>
        <p:nvSpPr>
          <p:cNvPr id="210" name="CustomShape 22"/>
          <p:cNvSpPr/>
          <p:nvPr/>
        </p:nvSpPr>
        <p:spPr>
          <a:xfrm rot="10800000" flipV="1">
            <a:off x="2819880" y="5394960"/>
            <a:ext cx="1286640" cy="548640"/>
          </a:xfrm>
          <a:prstGeom prst="straightConnector1">
            <a:avLst/>
          </a:prstGeom>
          <a:noFill/>
          <a:ln w="25560">
            <a:solidFill>
              <a:srgbClr val="FFFFFF"/>
            </a:solidFill>
            <a:miter/>
            <a:tailEnd type="arrow" w="med" len="med"/>
          </a:ln>
        </p:spPr>
      </p:sp>
      <p:sp>
        <p:nvSpPr>
          <p:cNvPr id="211" name="CustomShape 23"/>
          <p:cNvSpPr/>
          <p:nvPr/>
        </p:nvSpPr>
        <p:spPr>
          <a:xfrm>
            <a:off x="4530960" y="5562720"/>
            <a:ext cx="371520" cy="380520"/>
          </a:xfrm>
          <a:prstGeom prst="straightConnector1">
            <a:avLst/>
          </a:prstGeom>
          <a:noFill/>
          <a:ln w="25560">
            <a:solidFill>
              <a:srgbClr val="FFFFFF"/>
            </a:solidFill>
            <a:miter/>
            <a:tailEnd type="arrow" w="med" len="med"/>
          </a:ln>
        </p:spPr>
      </p:sp>
      <p:sp>
        <p:nvSpPr>
          <p:cNvPr id="212" name="CustomShape 24"/>
          <p:cNvSpPr/>
          <p:nvPr/>
        </p:nvSpPr>
        <p:spPr>
          <a:xfrm>
            <a:off x="5706720" y="5945400"/>
            <a:ext cx="169056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Motherboard</a:t>
            </a:r>
            <a:endParaRPr/>
          </a:p>
        </p:txBody>
      </p:sp>
      <p:sp>
        <p:nvSpPr>
          <p:cNvPr id="213" name="CustomShape 25"/>
          <p:cNvSpPr/>
          <p:nvPr/>
        </p:nvSpPr>
        <p:spPr>
          <a:xfrm>
            <a:off x="5257800" y="5562720"/>
            <a:ext cx="685440" cy="380520"/>
          </a:xfrm>
          <a:prstGeom prst="straightConnector1">
            <a:avLst/>
          </a:prstGeom>
          <a:noFill/>
          <a:ln w="25560">
            <a:solidFill>
              <a:srgbClr val="FFFFFF"/>
            </a:solidFill>
            <a:miter/>
            <a:tailEnd type="arrow" w="med" len="med"/>
          </a:ln>
        </p:spPr>
      </p:sp>
      <p:sp>
        <p:nvSpPr>
          <p:cNvPr id="214" name="CustomShape 26"/>
          <p:cNvSpPr/>
          <p:nvPr/>
        </p:nvSpPr>
        <p:spPr>
          <a:xfrm>
            <a:off x="3263040" y="2362320"/>
            <a:ext cx="1365480" cy="3646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C7E292"/>
                </a:solidFill>
                <a:latin typeface="Corbel"/>
              </a:rPr>
              <a:t>composite</a:t>
            </a:r>
            <a:endParaRPr/>
          </a:p>
        </p:txBody>
      </p:sp>
      <p:sp>
        <p:nvSpPr>
          <p:cNvPr id="215" name="CustomShape 27"/>
          <p:cNvSpPr/>
          <p:nvPr/>
        </p:nvSpPr>
        <p:spPr>
          <a:xfrm>
            <a:off x="9186840" y="4648320"/>
            <a:ext cx="649080" cy="3646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B0F0"/>
                </a:solidFill>
                <a:latin typeface="Corbel"/>
              </a:rPr>
              <a:t>part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352680" y="1676520"/>
            <a:ext cx="5590800" cy="3524040"/>
          </a:xfrm>
          <a:prstGeom prst="rect">
            <a:avLst/>
          </a:prstGeom>
          <a:ln w="9360">
            <a:noFill/>
          </a:ln>
        </p:spPr>
      </p:pic>
      <p:sp>
        <p:nvSpPr>
          <p:cNvPr id="21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orbel"/>
              </a:rPr>
              <a:t>Composite Pattern class diagram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18" name="CustomShape 2"/>
          <p:cNvSpPr/>
          <p:nvPr/>
        </p:nvSpPr>
        <p:spPr>
          <a:xfrm>
            <a:off x="1066680" y="1751400"/>
            <a:ext cx="1447560" cy="533160"/>
          </a:xfrm>
          <a:prstGeom prst="rect">
            <a:avLst/>
          </a:prstGeom>
          <a:solidFill>
            <a:srgbClr val="41AEBD"/>
          </a:solidFill>
          <a:ln w="12600">
            <a:solidFill>
              <a:srgbClr val="30808B"/>
            </a:solidFill>
            <a:miter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FFFF"/>
                </a:solidFill>
                <a:latin typeface="Corbel"/>
              </a:rPr>
              <a:t>Client  app</a:t>
            </a:r>
            <a:endParaRPr/>
          </a:p>
        </p:txBody>
      </p:sp>
      <p:sp>
        <p:nvSpPr>
          <p:cNvPr id="219" name="CustomShape 3"/>
          <p:cNvSpPr/>
          <p:nvPr/>
        </p:nvSpPr>
        <p:spPr>
          <a:xfrm>
            <a:off x="585000" y="2516040"/>
            <a:ext cx="2057040" cy="2523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 err="1">
                <a:solidFill>
                  <a:srgbClr val="FFFFFF"/>
                </a:solidFill>
                <a:latin typeface="Corbel"/>
              </a:rPr>
              <a:t>ClientApp</a:t>
            </a:r>
            <a:r>
              <a:rPr lang="en-US" dirty="0">
                <a:solidFill>
                  <a:srgbClr val="FFFFFF"/>
                </a:solidFill>
                <a:latin typeface="Corbel"/>
              </a:rPr>
              <a:t> uses the </a:t>
            </a:r>
            <a:r>
              <a:rPr lang="en-US" b="1" dirty="0">
                <a:solidFill>
                  <a:srgbClr val="FFFFFF"/>
                </a:solidFill>
                <a:latin typeface="Corbel"/>
              </a:rPr>
              <a:t>Component</a:t>
            </a:r>
            <a:r>
              <a:rPr lang="en-US" dirty="0">
                <a:solidFill>
                  <a:srgbClr val="FFFFFF"/>
                </a:solidFill>
                <a:latin typeface="Corbel"/>
              </a:rPr>
              <a:t> </a:t>
            </a:r>
            <a:r>
              <a:rPr lang="en-US" i="1" dirty="0">
                <a:solidFill>
                  <a:srgbClr val="FFFFFF"/>
                </a:solidFill>
                <a:latin typeface="Corbel"/>
              </a:rPr>
              <a:t>Interface</a:t>
            </a:r>
            <a:r>
              <a:rPr lang="en-US" dirty="0">
                <a:solidFill>
                  <a:srgbClr val="FFFFFF"/>
                </a:solidFill>
                <a:latin typeface="Corbel"/>
              </a:rPr>
              <a:t> to manipulate objects in the composition by calling </a:t>
            </a:r>
            <a:r>
              <a:rPr lang="en-US" b="1" dirty="0">
                <a:solidFill>
                  <a:srgbClr val="FFFFFF"/>
                </a:solidFill>
                <a:latin typeface="Corbel"/>
              </a:rPr>
              <a:t>add</a:t>
            </a:r>
            <a:r>
              <a:rPr lang="en-US" dirty="0">
                <a:solidFill>
                  <a:srgbClr val="FFFFFF"/>
                </a:solidFill>
                <a:latin typeface="Corbel"/>
              </a:rPr>
              <a:t>(), </a:t>
            </a:r>
            <a:r>
              <a:rPr lang="en-US" b="1" dirty="0">
                <a:solidFill>
                  <a:srgbClr val="FFFFFF"/>
                </a:solidFill>
                <a:latin typeface="Corbel"/>
              </a:rPr>
              <a:t>remove</a:t>
            </a:r>
            <a:r>
              <a:rPr lang="en-US" dirty="0">
                <a:solidFill>
                  <a:srgbClr val="FFFFFF"/>
                </a:solidFill>
                <a:latin typeface="Corbel"/>
              </a:rPr>
              <a:t>(), and context-specific operations.</a:t>
            </a:r>
            <a:endParaRPr sz="2000" dirty="0"/>
          </a:p>
        </p:txBody>
      </p:sp>
      <p:sp>
        <p:nvSpPr>
          <p:cNvPr id="220" name="CustomShape 4"/>
          <p:cNvSpPr/>
          <p:nvPr/>
        </p:nvSpPr>
        <p:spPr>
          <a:xfrm>
            <a:off x="9172440" y="1911240"/>
            <a:ext cx="2742840" cy="2097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C7E292"/>
                </a:solidFill>
                <a:latin typeface="Corbel"/>
              </a:rPr>
              <a:t>Component</a:t>
            </a:r>
            <a:r>
              <a:rPr lang="en-US" dirty="0">
                <a:solidFill>
                  <a:srgbClr val="C7E292"/>
                </a:solidFill>
                <a:latin typeface="Corbel"/>
              </a:rPr>
              <a:t> defines an interface </a:t>
            </a:r>
            <a:r>
              <a:rPr lang="en-US" i="1" dirty="0">
                <a:solidFill>
                  <a:srgbClr val="C7E292"/>
                </a:solidFill>
                <a:latin typeface="Corbel"/>
              </a:rPr>
              <a:t>(or abstract class)</a:t>
            </a:r>
            <a:r>
              <a:rPr lang="en-US" dirty="0">
                <a:solidFill>
                  <a:srgbClr val="C7E292"/>
                </a:solidFill>
                <a:latin typeface="Corbel"/>
              </a:rPr>
              <a:t> for all objects: both </a:t>
            </a:r>
            <a:r>
              <a:rPr lang="en-US" b="1" dirty="0">
                <a:solidFill>
                  <a:srgbClr val="C7E292"/>
                </a:solidFill>
                <a:latin typeface="Corbel"/>
              </a:rPr>
              <a:t>Leaf</a:t>
            </a:r>
            <a:r>
              <a:rPr lang="en-US" dirty="0">
                <a:solidFill>
                  <a:srgbClr val="C7E292"/>
                </a:solidFill>
                <a:latin typeface="Corbel"/>
              </a:rPr>
              <a:t> and </a:t>
            </a:r>
            <a:r>
              <a:rPr lang="en-US" b="1" dirty="0">
                <a:solidFill>
                  <a:srgbClr val="C7E292"/>
                </a:solidFill>
                <a:latin typeface="Corbel"/>
              </a:rPr>
              <a:t>Composite</a:t>
            </a:r>
            <a:endParaRPr sz="2000" dirty="0"/>
          </a:p>
          <a:p>
            <a:pPr>
              <a:lnSpc>
                <a:spcPct val="100000"/>
              </a:lnSpc>
            </a:pPr>
            <a:endParaRPr sz="2000" dirty="0"/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C7E292"/>
                </a:solidFill>
                <a:latin typeface="Corbel"/>
              </a:rPr>
              <a:t>There may be variations in the names of the </a:t>
            </a:r>
            <a:r>
              <a:rPr lang="en-US" sz="1400" b="1" dirty="0">
                <a:solidFill>
                  <a:srgbClr val="C7E292"/>
                </a:solidFill>
                <a:latin typeface="Corbel"/>
              </a:rPr>
              <a:t>add</a:t>
            </a:r>
            <a:r>
              <a:rPr lang="en-US" sz="1400" dirty="0">
                <a:solidFill>
                  <a:srgbClr val="C7E292"/>
                </a:solidFill>
                <a:latin typeface="Corbel"/>
              </a:rPr>
              <a:t>(), </a:t>
            </a:r>
            <a:r>
              <a:rPr lang="en-US" sz="1400" b="1" dirty="0">
                <a:solidFill>
                  <a:srgbClr val="C7E292"/>
                </a:solidFill>
                <a:latin typeface="Corbel"/>
              </a:rPr>
              <a:t>remove</a:t>
            </a:r>
            <a:r>
              <a:rPr lang="en-US" sz="1400" dirty="0">
                <a:solidFill>
                  <a:srgbClr val="C7E292"/>
                </a:solidFill>
                <a:latin typeface="Corbel"/>
              </a:rPr>
              <a:t>(), and </a:t>
            </a:r>
            <a:r>
              <a:rPr lang="en-US" sz="1400" b="1" dirty="0" err="1">
                <a:solidFill>
                  <a:srgbClr val="C7E292"/>
                </a:solidFill>
                <a:latin typeface="Corbel"/>
              </a:rPr>
              <a:t>getChildren</a:t>
            </a:r>
            <a:r>
              <a:rPr lang="en-US" sz="1400" dirty="0">
                <a:solidFill>
                  <a:srgbClr val="C7E292"/>
                </a:solidFill>
                <a:latin typeface="Corbel"/>
              </a:rPr>
              <a:t>() methods</a:t>
            </a:r>
            <a:endParaRPr sz="2000" dirty="0"/>
          </a:p>
        </p:txBody>
      </p:sp>
      <p:sp>
        <p:nvSpPr>
          <p:cNvPr id="221" name="CustomShape 5"/>
          <p:cNvSpPr/>
          <p:nvPr/>
        </p:nvSpPr>
        <p:spPr>
          <a:xfrm>
            <a:off x="1905120" y="5257800"/>
            <a:ext cx="3123720" cy="1549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8EB89"/>
                </a:solidFill>
                <a:latin typeface="Corbel"/>
              </a:rPr>
              <a:t>A </a:t>
            </a:r>
            <a:r>
              <a:rPr lang="en-US" b="1" dirty="0">
                <a:solidFill>
                  <a:srgbClr val="F8EB89"/>
                </a:solidFill>
                <a:latin typeface="Corbel"/>
              </a:rPr>
              <a:t>part/leaf </a:t>
            </a:r>
            <a:r>
              <a:rPr lang="en-US" dirty="0">
                <a:solidFill>
                  <a:srgbClr val="F8EB89"/>
                </a:solidFill>
                <a:latin typeface="Corbel"/>
              </a:rPr>
              <a:t>can have no children; methods like </a:t>
            </a:r>
            <a:r>
              <a:rPr lang="en-US" b="1" dirty="0">
                <a:solidFill>
                  <a:srgbClr val="F8EB89"/>
                </a:solidFill>
                <a:latin typeface="Corbel"/>
              </a:rPr>
              <a:t>add</a:t>
            </a:r>
            <a:r>
              <a:rPr lang="en-US" dirty="0">
                <a:solidFill>
                  <a:srgbClr val="F8EB89"/>
                </a:solidFill>
                <a:latin typeface="Corbel"/>
              </a:rPr>
              <a:t>(), </a:t>
            </a:r>
            <a:r>
              <a:rPr lang="en-US" b="1" dirty="0">
                <a:solidFill>
                  <a:srgbClr val="F8EB89"/>
                </a:solidFill>
                <a:latin typeface="Corbel"/>
              </a:rPr>
              <a:t>remove</a:t>
            </a:r>
            <a:r>
              <a:rPr lang="en-US" dirty="0">
                <a:solidFill>
                  <a:srgbClr val="F8EB89"/>
                </a:solidFill>
                <a:latin typeface="Corbel"/>
              </a:rPr>
              <a:t>() don’t make sense for this class, but are still inherited from </a:t>
            </a:r>
            <a:r>
              <a:rPr lang="en-US" b="1" dirty="0">
                <a:solidFill>
                  <a:srgbClr val="F8EB89"/>
                </a:solidFill>
                <a:latin typeface="Corbel"/>
              </a:rPr>
              <a:t>Component</a:t>
            </a:r>
            <a:r>
              <a:rPr lang="en-US" dirty="0">
                <a:solidFill>
                  <a:srgbClr val="F8EB89"/>
                </a:solidFill>
                <a:latin typeface="Corbel"/>
              </a:rPr>
              <a:t> .</a:t>
            </a:r>
            <a:endParaRPr sz="2000" dirty="0"/>
          </a:p>
        </p:txBody>
      </p:sp>
      <p:sp>
        <p:nvSpPr>
          <p:cNvPr id="222" name="CustomShape 6"/>
          <p:cNvSpPr/>
          <p:nvPr/>
        </p:nvSpPr>
        <p:spPr>
          <a:xfrm>
            <a:off x="7377120" y="5504040"/>
            <a:ext cx="4374156" cy="1306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D9D9D9"/>
                </a:solidFill>
                <a:latin typeface="Corbel"/>
              </a:rPr>
              <a:t>Composite</a:t>
            </a:r>
            <a:r>
              <a:rPr lang="en-US" dirty="0">
                <a:solidFill>
                  <a:srgbClr val="D9D9D9"/>
                </a:solidFill>
                <a:latin typeface="Corbel"/>
              </a:rPr>
              <a:t> defines the behavior of those </a:t>
            </a:r>
            <a:r>
              <a:rPr lang="en-US" b="1" dirty="0">
                <a:solidFill>
                  <a:srgbClr val="D9D9D9"/>
                </a:solidFill>
                <a:latin typeface="Corbel"/>
              </a:rPr>
              <a:t>Components</a:t>
            </a:r>
            <a:r>
              <a:rPr lang="en-US" dirty="0">
                <a:solidFill>
                  <a:srgbClr val="D9D9D9"/>
                </a:solidFill>
                <a:latin typeface="Corbel"/>
              </a:rPr>
              <a:t> having children and stores the child </a:t>
            </a:r>
            <a:r>
              <a:rPr lang="en-US" b="1" dirty="0">
                <a:solidFill>
                  <a:srgbClr val="D9D9D9"/>
                </a:solidFill>
                <a:latin typeface="Corbel"/>
              </a:rPr>
              <a:t>Components</a:t>
            </a:r>
            <a:r>
              <a:rPr lang="en-US" dirty="0">
                <a:solidFill>
                  <a:srgbClr val="9A0075"/>
                </a:solidFill>
                <a:latin typeface="Corbel"/>
              </a:rPr>
              <a:t>.</a:t>
            </a:r>
            <a:endParaRPr sz="2000" dirty="0"/>
          </a:p>
        </p:txBody>
      </p:sp>
      <p:sp>
        <p:nvSpPr>
          <p:cNvPr id="224" name="CustomShape 8"/>
          <p:cNvSpPr/>
          <p:nvPr/>
        </p:nvSpPr>
        <p:spPr>
          <a:xfrm flipV="1">
            <a:off x="2514600" y="2010960"/>
            <a:ext cx="2514240" cy="6480"/>
          </a:xfrm>
          <a:prstGeom prst="straightConnector1">
            <a:avLst/>
          </a:prstGeom>
          <a:noFill/>
          <a:ln w="38160">
            <a:solidFill>
              <a:srgbClr val="486B2E"/>
            </a:solidFill>
            <a:custDash>
              <a:ds d="424000" sp="318000"/>
            </a:custDash>
            <a:miter/>
            <a:tailEnd type="arrow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2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Shape 1"/>
          <p:cNvSpPr txBox="1"/>
          <p:nvPr/>
        </p:nvSpPr>
        <p:spPr>
          <a:xfrm>
            <a:off x="793800" y="239040"/>
            <a:ext cx="11291108" cy="12949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orbel"/>
              </a:rPr>
              <a:t>One approach: include composite behavior in components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1700280" y="2133720"/>
            <a:ext cx="8959320" cy="2284920"/>
          </a:xfrm>
          <a:prstGeom prst="rect">
            <a:avLst/>
          </a:prstGeom>
          <a:noFill/>
          <a:ln w="38160"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FFFF"/>
                </a:solidFill>
                <a:latin typeface="Courier New"/>
              </a:rPr>
              <a:t>public interface Component { </a:t>
            </a:r>
            <a:r>
              <a:rPr lang="en-US" b="1" dirty="0">
                <a:solidFill>
                  <a:srgbClr val="00B050"/>
                </a:solidFill>
                <a:latin typeface="Courier New"/>
              </a:rPr>
              <a:t>// behaviors for </a:t>
            </a:r>
            <a:r>
              <a:rPr lang="en-US" b="1" dirty="0">
                <a:solidFill>
                  <a:srgbClr val="FF950E"/>
                </a:solidFill>
                <a:latin typeface="Courier New"/>
              </a:rPr>
              <a:t>Part</a:t>
            </a:r>
            <a:r>
              <a:rPr lang="en-US" b="1" dirty="0">
                <a:solidFill>
                  <a:srgbClr val="0070C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Courier New"/>
              </a:rPr>
              <a:t>and</a:t>
            </a:r>
            <a:r>
              <a:rPr lang="en-US" b="1" dirty="0">
                <a:solidFill>
                  <a:srgbClr val="0070C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729FCF"/>
                </a:solidFill>
                <a:latin typeface="Courier New"/>
              </a:rPr>
              <a:t>Composite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FFFF"/>
                </a:solidFill>
                <a:latin typeface="Courier New"/>
              </a:rPr>
              <a:t>    </a:t>
            </a:r>
            <a:r>
              <a:rPr lang="en-US" b="1" dirty="0">
                <a:solidFill>
                  <a:srgbClr val="729FCF"/>
                </a:solidFill>
                <a:latin typeface="Courier New"/>
              </a:rPr>
              <a:t>public void add(Component c);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729FCF"/>
                </a:solidFill>
                <a:latin typeface="Courier New"/>
              </a:rPr>
              <a:t>    public void remove(Component c);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729FCF"/>
                </a:solidFill>
                <a:latin typeface="Courier New"/>
              </a:rPr>
              <a:t>    public List&lt;Component&gt; </a:t>
            </a:r>
            <a:r>
              <a:rPr lang="en-US" b="1" dirty="0" err="1">
                <a:solidFill>
                  <a:srgbClr val="729FCF"/>
                </a:solidFill>
                <a:latin typeface="Courier New"/>
              </a:rPr>
              <a:t>getChildren</a:t>
            </a:r>
            <a:r>
              <a:rPr lang="en-US" b="1" dirty="0">
                <a:solidFill>
                  <a:srgbClr val="729FCF"/>
                </a:solidFill>
                <a:latin typeface="Courier New"/>
              </a:rPr>
              <a:t>();</a:t>
            </a:r>
            <a:r>
              <a:rPr lang="en-US" b="1" dirty="0">
                <a:solidFill>
                  <a:srgbClr val="0070C0"/>
                </a:solidFill>
                <a:latin typeface="Courier New"/>
              </a:rPr>
              <a:t>
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B050"/>
                </a:solidFill>
                <a:latin typeface="Courier New"/>
              </a:rPr>
              <a:t>    </a:t>
            </a:r>
            <a:r>
              <a:rPr lang="en-US" b="1" dirty="0">
                <a:solidFill>
                  <a:srgbClr val="FF950E"/>
                </a:solidFill>
                <a:latin typeface="Courier New"/>
              </a:rPr>
              <a:t>public abstract double </a:t>
            </a:r>
            <a:r>
              <a:rPr lang="en-US" b="1" dirty="0" err="1">
                <a:solidFill>
                  <a:srgbClr val="FF950E"/>
                </a:solidFill>
                <a:latin typeface="Courier New"/>
              </a:rPr>
              <a:t>getPrice</a:t>
            </a:r>
            <a:r>
              <a:rPr lang="en-US" b="1" dirty="0">
                <a:solidFill>
                  <a:srgbClr val="FF950E"/>
                </a:solidFill>
                <a:latin typeface="Courier New"/>
              </a:rPr>
              <a:t>();</a:t>
            </a:r>
            <a:r>
              <a:rPr lang="en-US" b="1" dirty="0">
                <a:solidFill>
                  <a:srgbClr val="C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Courier New"/>
              </a:rPr>
              <a:t>// Part-specific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950E"/>
                </a:solidFill>
                <a:latin typeface="Courier New"/>
              </a:rPr>
              <a:t>	... &lt;other Part behaviors&gt;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ourier New"/>
              </a:rPr>
              <a:t>}</a:t>
            </a:r>
            <a:endParaRPr dirty="0"/>
          </a:p>
        </p:txBody>
      </p:sp>
      <p:sp>
        <p:nvSpPr>
          <p:cNvPr id="227" name="CustomShape 3"/>
          <p:cNvSpPr/>
          <p:nvPr/>
        </p:nvSpPr>
        <p:spPr>
          <a:xfrm>
            <a:off x="1981080" y="4876920"/>
            <a:ext cx="8808840" cy="1918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>
                <a:solidFill>
                  <a:srgbClr val="FFD320"/>
                </a:solidFill>
                <a:latin typeface="Corbel"/>
              </a:rPr>
              <a:t>Q: Should/can Component be defined as an </a:t>
            </a:r>
            <a:r>
              <a:rPr lang="en-US" sz="2400" b="1">
                <a:solidFill>
                  <a:srgbClr val="FFD320"/>
                </a:solidFill>
                <a:latin typeface="Corbel"/>
              </a:rPr>
              <a:t>Interface</a:t>
            </a:r>
            <a:r>
              <a:rPr lang="en-US" sz="2400">
                <a:solidFill>
                  <a:srgbClr val="FFD320"/>
                </a:solidFill>
                <a:latin typeface="Corbel"/>
              </a:rPr>
              <a:t>
rather than an </a:t>
            </a:r>
            <a:r>
              <a:rPr lang="en-US" sz="2400" b="1">
                <a:solidFill>
                  <a:srgbClr val="FFD320"/>
                </a:solidFill>
                <a:latin typeface="Corbel"/>
              </a:rPr>
              <a:t>Abstract Class</a:t>
            </a:r>
            <a:r>
              <a:rPr lang="en-US" sz="2400">
                <a:solidFill>
                  <a:srgbClr val="FFD320"/>
                </a:solidFill>
                <a:latin typeface="Corbel"/>
              </a:rPr>
              <a:t>?
</a:t>
            </a:r>
            <a:r>
              <a:rPr lang="en-US" sz="2400">
                <a:solidFill>
                  <a:srgbClr val="5600AC"/>
                </a:solidFill>
                <a:latin typeface="Corbel"/>
              </a:rPr>
              <a:t>
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CustomShape 1"/>
          <p:cNvSpPr/>
          <p:nvPr/>
        </p:nvSpPr>
        <p:spPr>
          <a:xfrm>
            <a:off x="1666080" y="232560"/>
            <a:ext cx="8534160" cy="6188760"/>
          </a:xfrm>
          <a:prstGeom prst="rect">
            <a:avLst/>
          </a:prstGeom>
          <a:noFill/>
          <a:ln w="507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public class 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Composite 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implements Component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private String name;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private double price;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private List&lt;Component&gt; components;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Composite (String name, double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basePrice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)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    //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ctor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details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    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components = new </a:t>
            </a:r>
            <a:r>
              <a:rPr lang="en-US" sz="2000" b="1" dirty="0" err="1">
                <a:solidFill>
                  <a:srgbClr val="48D8B5"/>
                </a:solidFill>
                <a:latin typeface="Courier New"/>
              </a:rPr>
              <a:t>ArrayList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&lt;Component&gt;();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</a:t>
            </a:r>
            <a:r>
              <a:rPr lang="en-US" sz="2000" b="1" dirty="0">
                <a:solidFill>
                  <a:srgbClr val="00B050"/>
                </a:solidFill>
                <a:latin typeface="Courier New"/>
              </a:rPr>
              <a:t>// essential Composite behaviors: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public void add(Component c)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    </a:t>
            </a:r>
            <a:r>
              <a:rPr lang="en-US" sz="2000" b="1" dirty="0" err="1">
                <a:solidFill>
                  <a:srgbClr val="48D8B5"/>
                </a:solidFill>
                <a:latin typeface="Courier New"/>
              </a:rPr>
              <a:t>components.add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(c);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public void remove (Component c){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    </a:t>
            </a:r>
            <a:r>
              <a:rPr lang="en-US" sz="2000" b="1" dirty="0" err="1">
                <a:solidFill>
                  <a:srgbClr val="48D8B5"/>
                </a:solidFill>
                <a:latin typeface="Courier New"/>
              </a:rPr>
              <a:t>components.remove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(c);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public List&lt;Component&gt; </a:t>
            </a:r>
            <a:r>
              <a:rPr lang="en-US" sz="2000" b="1" dirty="0" err="1">
                <a:solidFill>
                  <a:srgbClr val="48D8B5"/>
                </a:solidFill>
                <a:latin typeface="Courier New"/>
              </a:rPr>
              <a:t>getChildren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() {
</a:t>
            </a:r>
            <a:r>
              <a:rPr lang="en-US" sz="2000" dirty="0">
                <a:solidFill>
                  <a:srgbClr val="48D8B5"/>
                </a:solidFill>
                <a:latin typeface="Courier New"/>
              </a:rPr>
              <a:t>        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return components;</a:t>
            </a:r>
            <a:r>
              <a:rPr lang="en-US" sz="2000" dirty="0">
                <a:solidFill>
                  <a:srgbClr val="48D8B5"/>
                </a:solidFill>
                <a:latin typeface="Courier New"/>
              </a:rPr>
              <a:t>
    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}</a:t>
            </a:r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chemeClr val="bg1"/>
                </a:solidFill>
                <a:latin typeface="Courier New"/>
              </a:rPr>
              <a:t>// continued next slide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CustomShape 1"/>
          <p:cNvSpPr/>
          <p:nvPr/>
        </p:nvSpPr>
        <p:spPr>
          <a:xfrm>
            <a:off x="2045160" y="537480"/>
            <a:ext cx="9933480" cy="5653800"/>
          </a:xfrm>
          <a:prstGeom prst="rect">
            <a:avLst/>
          </a:prstGeom>
          <a:noFill/>
          <a:ln w="381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...public class Composite implements Component {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// ...continued from previous slide	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	
// context-specific behavior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public double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getPrice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() {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double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compositePrice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= price;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for(Component c: components) {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D7BF0C"/>
                </a:solidFill>
                <a:latin typeface="Courier New"/>
              </a:rPr>
              <a:t>        </a:t>
            </a:r>
            <a:r>
              <a:rPr lang="en-US" sz="2000" b="1" dirty="0" err="1">
                <a:solidFill>
                  <a:srgbClr val="D7BF0C"/>
                </a:solidFill>
                <a:latin typeface="Courier New"/>
              </a:rPr>
              <a:t>CompositePrice</a:t>
            </a:r>
            <a:r>
              <a:rPr lang="en-US" sz="2000" b="1" dirty="0">
                <a:solidFill>
                  <a:srgbClr val="D7BF0C"/>
                </a:solidFill>
                <a:latin typeface="Courier New"/>
              </a:rPr>
              <a:t> += </a:t>
            </a:r>
            <a:r>
              <a:rPr lang="en-US" sz="2000" b="1" dirty="0" err="1">
                <a:solidFill>
                  <a:srgbClr val="D7BF0C"/>
                </a:solidFill>
                <a:latin typeface="Courier New"/>
              </a:rPr>
              <a:t>c.getPrice</a:t>
            </a:r>
            <a:r>
              <a:rPr lang="en-US" sz="2000" b="1" dirty="0">
                <a:solidFill>
                  <a:srgbClr val="D7BF0C"/>
                </a:solidFill>
                <a:latin typeface="Courier New"/>
              </a:rPr>
              <a:t>();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}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return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compositePrice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;	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}</a:t>
            </a:r>
            <a:endParaRPr sz="2000"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729</Words>
  <Application>Microsoft Office PowerPoint</Application>
  <PresentationFormat>Widescreen</PresentationFormat>
  <Paragraphs>155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Corbel</vt:lpstr>
      <vt:lpstr>Courier New</vt:lpstr>
      <vt:lpstr>DejaVu Sans</vt:lpstr>
      <vt:lpstr>StarSymbol</vt:lpstr>
      <vt:lpstr>Times New Roman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Hasker, Dr. Robert</cp:lastModifiedBy>
  <cp:revision>16</cp:revision>
  <dcterms:modified xsi:type="dcterms:W3CDTF">2018-01-30T20:54:02Z</dcterms:modified>
</cp:coreProperties>
</file>