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9"/>
  </p:notesMasterIdLst>
  <p:sldIdLst>
    <p:sldId id="256" r:id="rId2"/>
    <p:sldId id="259" r:id="rId3"/>
    <p:sldId id="268" r:id="rId4"/>
    <p:sldId id="258" r:id="rId5"/>
    <p:sldId id="267" r:id="rId6"/>
    <p:sldId id="270" r:id="rId7"/>
    <p:sldId id="261" r:id="rId8"/>
    <p:sldId id="262" r:id="rId9"/>
    <p:sldId id="272" r:id="rId10"/>
    <p:sldId id="273" r:id="rId11"/>
    <p:sldId id="274" r:id="rId12"/>
    <p:sldId id="275" r:id="rId13"/>
    <p:sldId id="276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9" autoAdjust="0"/>
    <p:restoredTop sz="95530" autoAdjust="0"/>
  </p:normalViewPr>
  <p:slideViewPr>
    <p:cSldViewPr snapToGrid="0">
      <p:cViewPr varScale="1">
        <p:scale>
          <a:sx n="44" d="100"/>
          <a:sy n="44" d="100"/>
        </p:scale>
        <p:origin x="4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96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5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96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5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Scaling: suppose we add checks for hazardous materials, checks that no price/weight/amp is negative, no composite has empty component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0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8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for the visitor, using </a:t>
            </a:r>
            <a:r>
              <a:rPr lang="en-US" dirty="0" err="1"/>
              <a:t>WeightVisitor</a:t>
            </a:r>
            <a:r>
              <a:rPr lang="en-US" dirty="0"/>
              <a:t> as an example; note how it has an accumulator. Power visitor would be similar.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Visiting component: calls accept, and this processes current component and calls accept for any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for the visitor, using </a:t>
            </a:r>
            <a:r>
              <a:rPr lang="en-US" dirty="0" err="1"/>
              <a:t>WeightVisitor</a:t>
            </a:r>
            <a:r>
              <a:rPr lang="en-US" dirty="0"/>
              <a:t> as an example; note how it has an accumulator. Power visitor would be similar.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2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Visiting component: calls accept, and this processes current component and calls accept for any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5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3124" t="13212" r="-914" b="-2101"/>
          <a:stretch/>
        </p:blipFill>
        <p:spPr bwMode="auto">
          <a:xfrm>
            <a:off x="0" y="0"/>
            <a:ext cx="8763084" cy="58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20802" y="3429000"/>
            <a:ext cx="4321479" cy="2393950"/>
          </a:xfrm>
        </p:spPr>
        <p:txBody>
          <a:bodyPr>
            <a:normAutofit/>
          </a:bodyPr>
          <a:lstStyle/>
          <a:p>
            <a:r>
              <a:rPr lang="en-US" sz="7200" dirty="0"/>
              <a:t>16. Visitors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076472" y="5972785"/>
            <a:ext cx="7115528" cy="7540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5691756" y="154565"/>
            <a:ext cx="6300866" cy="594008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abstract class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abstract void accept(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Part extends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Composite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for(Component c : components)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c.accept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(v);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567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4B794F-1A0B-D748-A078-11315AB597BE}"/>
              </a:ext>
            </a:extLst>
          </p:cNvPr>
          <p:cNvSpPr txBox="1"/>
          <p:nvPr/>
        </p:nvSpPr>
        <p:spPr>
          <a:xfrm>
            <a:off x="299803" y="419725"/>
            <a:ext cx="3905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Museum Example: see demo folder</a:t>
            </a:r>
          </a:p>
        </p:txBody>
      </p:sp>
    </p:spTree>
    <p:extLst>
      <p:ext uri="{BB962C8B-B14F-4D97-AF65-F5344CB8AC3E}">
        <p14:creationId xmlns:p14="http://schemas.microsoft.com/office/powerpoint/2010/main" val="240414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350759" y="1937086"/>
            <a:ext cx="6229923" cy="470898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abstract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abstract void visit(Component c);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WeightVisitor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private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0.0;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visit(Component c)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c.unitWeight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632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5691756" y="154565"/>
            <a:ext cx="6300866" cy="594008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abstract class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abstract void accept(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Part extends Component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Composite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accept(Visitor v)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for(Component c : components)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c.accept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(v);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117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214" y="302926"/>
            <a:ext cx="1980121" cy="2994910"/>
          </a:xfrm>
        </p:spPr>
        <p:txBody>
          <a:bodyPr>
            <a:noAutofit/>
          </a:bodyPr>
          <a:lstStyle/>
          <a:p>
            <a:r>
              <a:rPr lang="en-US" sz="4000" dirty="0"/>
              <a:t>Visiting multiple types of objects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6826" y="484259"/>
            <a:ext cx="7338839" cy="61600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0636" y="4185266"/>
            <a:ext cx="2286001" cy="2031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Each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ConcreteElement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provides a specific public method that the Visitors invoke in order to perform their operation(s).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0322" y="2522894"/>
            <a:ext cx="389992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Each Visitor has specific methods that target each type of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ConcreteElement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to be visited.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87101" y="3781939"/>
            <a:ext cx="2482477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Common: object hierarchy implements Composite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 mandatory!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Client: capability to traverse the hierarchy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 applies visitor to each element</a:t>
            </a:r>
          </a:p>
        </p:txBody>
      </p:sp>
    </p:spTree>
    <p:extLst>
      <p:ext uri="{BB962C8B-B14F-4D97-AF65-F5344CB8AC3E}">
        <p14:creationId xmlns:p14="http://schemas.microsoft.com/office/powerpoint/2010/main" val="151858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869" y="1534605"/>
            <a:ext cx="8143103" cy="5104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20792" y="93495"/>
            <a:ext cx="4624517" cy="1079500"/>
          </a:xfrm>
        </p:spPr>
        <p:txBody>
          <a:bodyPr/>
          <a:lstStyle/>
          <a:p>
            <a:r>
              <a:rPr lang="en-US" dirty="0"/>
              <a:t>Collaborations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2514602" y="1879259"/>
            <a:ext cx="56834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/>
              <a:t>Client</a:t>
            </a:r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3814718" y="1881146"/>
            <a:ext cx="1453098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 err="1"/>
              <a:t>ConcreteElementA</a:t>
            </a:r>
            <a:endParaRPr lang="en-US" sz="1200" dirty="0"/>
          </a:p>
        </p:txBody>
      </p:sp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5638799" y="1864305"/>
            <a:ext cx="1528119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 err="1"/>
              <a:t>ConcreteElementB</a:t>
            </a:r>
            <a:endParaRPr lang="en-US" sz="1200" dirty="0"/>
          </a:p>
        </p:txBody>
      </p:sp>
      <p:sp>
        <p:nvSpPr>
          <p:cNvPr id="390151" name="Rectangle 7"/>
          <p:cNvSpPr>
            <a:spLocks noChangeArrowheads="1"/>
          </p:cNvSpPr>
          <p:nvPr/>
        </p:nvSpPr>
        <p:spPr bwMode="auto">
          <a:xfrm>
            <a:off x="8382000" y="2353407"/>
            <a:ext cx="1351051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200" dirty="0" err="1"/>
              <a:t>ConcreteVisitorA</a:t>
            </a:r>
            <a:endParaRPr lang="en-US" sz="1200" dirty="0"/>
          </a:p>
        </p:txBody>
      </p:sp>
      <p:sp>
        <p:nvSpPr>
          <p:cNvPr id="390152" name="Line 8"/>
          <p:cNvSpPr>
            <a:spLocks noChangeShapeType="1"/>
          </p:cNvSpPr>
          <p:nvPr/>
        </p:nvSpPr>
        <p:spPr bwMode="auto">
          <a:xfrm>
            <a:off x="2819401" y="2209800"/>
            <a:ext cx="0" cy="38697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3" name="Line 9"/>
          <p:cNvSpPr>
            <a:spLocks noChangeShapeType="1"/>
          </p:cNvSpPr>
          <p:nvPr/>
        </p:nvSpPr>
        <p:spPr bwMode="auto">
          <a:xfrm>
            <a:off x="4648200" y="2209800"/>
            <a:ext cx="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0154" name="Line 10"/>
          <p:cNvSpPr>
            <a:spLocks noChangeShapeType="1"/>
          </p:cNvSpPr>
          <p:nvPr/>
        </p:nvSpPr>
        <p:spPr bwMode="auto">
          <a:xfrm>
            <a:off x="6400800" y="2209800"/>
            <a:ext cx="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5" name="Line 11"/>
          <p:cNvSpPr>
            <a:spLocks noChangeShapeType="1"/>
          </p:cNvSpPr>
          <p:nvPr/>
        </p:nvSpPr>
        <p:spPr bwMode="auto">
          <a:xfrm>
            <a:off x="9067800" y="2667000"/>
            <a:ext cx="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2819400" y="2971800"/>
            <a:ext cx="1805117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>
            <a:off x="2819400" y="4572000"/>
            <a:ext cx="3535021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3048002" y="2630406"/>
            <a:ext cx="139682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accept(</a:t>
            </a:r>
            <a:r>
              <a:rPr lang="en-US" sz="1200" dirty="0" err="1">
                <a:solidFill>
                  <a:srgbClr val="CC0000"/>
                </a:solidFill>
              </a:rPr>
              <a:t>aVisitor</a:t>
            </a:r>
            <a:r>
              <a:rPr lang="en-US" sz="1200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3124201" y="4295001"/>
            <a:ext cx="12892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accept(</a:t>
            </a:r>
            <a:r>
              <a:rPr lang="en-US" sz="1200" dirty="0" err="1">
                <a:solidFill>
                  <a:srgbClr val="CC0000"/>
                </a:solidFill>
              </a:rPr>
              <a:t>aVisitor</a:t>
            </a:r>
            <a:r>
              <a:rPr lang="en-US" sz="1200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390160" name="Line 16"/>
          <p:cNvSpPr>
            <a:spLocks noChangeShapeType="1"/>
          </p:cNvSpPr>
          <p:nvPr/>
        </p:nvSpPr>
        <p:spPr bwMode="auto">
          <a:xfrm>
            <a:off x="4648200" y="3352800"/>
            <a:ext cx="4362367" cy="0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 flipH="1">
            <a:off x="4648200" y="3733800"/>
            <a:ext cx="4362367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5124451" y="3072544"/>
            <a:ext cx="21907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6600FF"/>
                </a:solidFill>
              </a:rPr>
              <a:t>visitConcreteElementA</a:t>
            </a:r>
            <a:r>
              <a:rPr lang="en-US" sz="1200" dirty="0">
                <a:solidFill>
                  <a:srgbClr val="6600FF"/>
                </a:solidFill>
              </a:rPr>
              <a:t>(this)</a:t>
            </a:r>
          </a:p>
        </p:txBody>
      </p:sp>
      <p:sp>
        <p:nvSpPr>
          <p:cNvPr id="390163" name="Text Box 19"/>
          <p:cNvSpPr txBox="1">
            <a:spLocks noChangeArrowheads="1"/>
          </p:cNvSpPr>
          <p:nvPr/>
        </p:nvSpPr>
        <p:spPr bwMode="auto">
          <a:xfrm>
            <a:off x="8001002" y="3429002"/>
            <a:ext cx="101453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</a:rPr>
              <a:t>operationA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390164" name="Line 20"/>
          <p:cNvSpPr>
            <a:spLocks noChangeShapeType="1"/>
          </p:cNvSpPr>
          <p:nvPr/>
        </p:nvSpPr>
        <p:spPr bwMode="auto">
          <a:xfrm>
            <a:off x="6400800" y="5029200"/>
            <a:ext cx="2632463" cy="0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5" name="Line 21"/>
          <p:cNvSpPr>
            <a:spLocks noChangeShapeType="1"/>
          </p:cNvSpPr>
          <p:nvPr/>
        </p:nvSpPr>
        <p:spPr bwMode="auto">
          <a:xfrm flipH="1">
            <a:off x="6400800" y="5410201"/>
            <a:ext cx="2632463" cy="1"/>
          </a:xfrm>
          <a:prstGeom prst="line">
            <a:avLst/>
          </a:prstGeom>
          <a:noFill/>
          <a:ln w="254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6035291" y="4676000"/>
            <a:ext cx="335073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6600FF"/>
                </a:solidFill>
              </a:rPr>
              <a:t>visitConcreteElementB</a:t>
            </a:r>
            <a:r>
              <a:rPr lang="en-US" sz="1200" dirty="0">
                <a:solidFill>
                  <a:srgbClr val="6600FF"/>
                </a:solidFill>
              </a:rPr>
              <a:t>(</a:t>
            </a:r>
            <a:r>
              <a:rPr lang="en-US" sz="1200" dirty="0" err="1">
                <a:solidFill>
                  <a:srgbClr val="6600FF"/>
                </a:solidFill>
              </a:rPr>
              <a:t>aConcreteElementB</a:t>
            </a:r>
            <a:r>
              <a:rPr lang="en-US" sz="1200" dirty="0">
                <a:solidFill>
                  <a:srgbClr val="6600FF"/>
                </a:solidFill>
              </a:rPr>
              <a:t>)</a:t>
            </a:r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8008939" y="5135567"/>
            <a:ext cx="9749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</a:rPr>
              <a:t>operationB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2819400" y="2514599"/>
            <a:ext cx="5490565" cy="37221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186166" y="2209803"/>
            <a:ext cx="2524495" cy="2863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6600"/>
                </a:solidFill>
              </a:rPr>
              <a:t>aVisitor</a:t>
            </a:r>
            <a:r>
              <a:rPr lang="en-US" sz="1200" dirty="0">
                <a:solidFill>
                  <a:srgbClr val="006600"/>
                </a:solidFill>
              </a:rPr>
              <a:t>=new </a:t>
            </a:r>
            <a:r>
              <a:rPr lang="en-US" sz="1200" dirty="0" err="1">
                <a:solidFill>
                  <a:srgbClr val="006600"/>
                </a:solidFill>
              </a:rPr>
              <a:t>ConcreteVisitorA</a:t>
            </a:r>
            <a:r>
              <a:rPr lang="en-US" sz="1200" dirty="0">
                <a:solidFill>
                  <a:srgbClr val="006600"/>
                </a:solidFill>
              </a:rPr>
              <a:t>()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2819400" y="4114800"/>
            <a:ext cx="6167484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200400" y="3810002"/>
            <a:ext cx="11368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getResultA</a:t>
            </a:r>
            <a:r>
              <a:rPr lang="en-US" sz="1200" dirty="0">
                <a:solidFill>
                  <a:srgbClr val="CC0000"/>
                </a:solidFill>
              </a:rPr>
              <a:t>()</a:t>
            </a: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2819400" y="5791200"/>
            <a:ext cx="6167484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200400" y="5486402"/>
            <a:ext cx="121302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getResultB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77869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Visitor makes adding new operations relatively easy</a:t>
            </a:r>
          </a:p>
          <a:p>
            <a:pPr lvl="2"/>
            <a:r>
              <a:rPr lang="en-US" sz="2800" dirty="0"/>
              <a:t>If a new operation over the object structure is needed, just create another type of </a:t>
            </a:r>
            <a:r>
              <a:rPr lang="en-US" sz="2800" dirty="0" err="1"/>
              <a:t>ConcreteVisitor</a:t>
            </a:r>
            <a:br>
              <a:rPr lang="en-US" sz="2800" dirty="0"/>
            </a:br>
            <a:endParaRPr lang="en-US" sz="2800" dirty="0"/>
          </a:p>
          <a:p>
            <a:pPr lvl="1"/>
            <a:r>
              <a:rPr lang="en-US" sz="3200" dirty="0"/>
              <a:t>Each Visitor gathers related operations and separates unrelated ones.</a:t>
            </a:r>
          </a:p>
          <a:p>
            <a:pPr lvl="2"/>
            <a:r>
              <a:rPr lang="en-US" sz="2800" dirty="0"/>
              <a:t>Unrelated behaviors are implemented in their own Visitors.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2595" y="418800"/>
            <a:ext cx="7543800" cy="102076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Disadvantages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9859" y="1975022"/>
            <a:ext cx="9868930" cy="4586416"/>
          </a:xfrm>
        </p:spPr>
        <p:txBody>
          <a:bodyPr>
            <a:normAutofit lnSpcReduction="10000"/>
          </a:bodyPr>
          <a:lstStyle/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A lot of code has to be written to prepare for the Visitor pattern: </a:t>
            </a:r>
          </a:p>
          <a:p>
            <a:pPr lvl="2"/>
            <a:r>
              <a:rPr lang="en-US" dirty="0"/>
              <a:t>The Visitor class/interface with one abstract “</a:t>
            </a:r>
            <a:r>
              <a:rPr lang="en-US" dirty="0" err="1"/>
              <a:t>visit_xxx</a:t>
            </a:r>
            <a:r>
              <a:rPr lang="en-US" dirty="0"/>
              <a:t>” method per </a:t>
            </a:r>
            <a:r>
              <a:rPr lang="en-US" dirty="0" err="1"/>
              <a:t>ConcreteElement</a:t>
            </a:r>
            <a:r>
              <a:rPr lang="en-US" dirty="0"/>
              <a:t> class to be visited must be defined.</a:t>
            </a:r>
          </a:p>
          <a:p>
            <a:pPr lvl="2"/>
            <a:r>
              <a:rPr lang="en-US" b="1" dirty="0"/>
              <a:t>An accept() method has to be added </a:t>
            </a:r>
            <a:r>
              <a:rPr lang="en-US" dirty="0"/>
              <a:t>to each </a:t>
            </a:r>
            <a:r>
              <a:rPr lang="en-US" dirty="0" err="1"/>
              <a:t>ConcreteElement</a:t>
            </a:r>
            <a:r>
              <a:rPr lang="en-US" dirty="0"/>
              <a:t> class to be visited</a:t>
            </a:r>
          </a:p>
          <a:p>
            <a:pPr lvl="2"/>
            <a:r>
              <a:rPr lang="en-US" b="1" dirty="0"/>
              <a:t>Public methods must be provided</a:t>
            </a:r>
            <a:r>
              <a:rPr lang="en-US" dirty="0"/>
              <a:t> on each </a:t>
            </a:r>
            <a:r>
              <a:rPr lang="en-US" dirty="0" err="1"/>
              <a:t>ConcreteElement</a:t>
            </a:r>
            <a:r>
              <a:rPr lang="en-US" dirty="0"/>
              <a:t> to provide Visitor access</a:t>
            </a:r>
            <a:br>
              <a:rPr lang="en-US" dirty="0"/>
            </a:br>
            <a:endParaRPr lang="en-US" dirty="0"/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Arguments and the return type of </a:t>
            </a:r>
            <a:r>
              <a:rPr lang="en-US" dirty="0" err="1">
                <a:solidFill>
                  <a:schemeClr val="accent3"/>
                </a:solidFill>
              </a:rPr>
              <a:t>visit_xxx</a:t>
            </a:r>
            <a:r>
              <a:rPr lang="en-US" dirty="0">
                <a:solidFill>
                  <a:schemeClr val="accent3"/>
                </a:solidFill>
              </a:rPr>
              <a:t>() methods have to be known in order to write abstract visitor</a:t>
            </a:r>
          </a:p>
          <a:p>
            <a:pPr lvl="2"/>
            <a:r>
              <a:rPr lang="en-US" b="1" dirty="0" err="1"/>
              <a:t>ConcreteElements</a:t>
            </a:r>
            <a:r>
              <a:rPr lang="en-US" b="1" dirty="0"/>
              <a:t> must be modified</a:t>
            </a:r>
            <a:r>
              <a:rPr lang="en-US" dirty="0"/>
              <a:t> to accommodate the pattern as well</a:t>
            </a:r>
          </a:p>
          <a:p>
            <a:pPr lvl="2"/>
            <a:r>
              <a:rPr lang="en-US" b="1" dirty="0"/>
              <a:t>Encapsulation is compromised </a:t>
            </a:r>
            <a:r>
              <a:rPr lang="en-US" dirty="0"/>
              <a:t>– public methods must be provide sufficient access to </a:t>
            </a:r>
            <a:r>
              <a:rPr lang="en-US" dirty="0" err="1"/>
              <a:t>ConcreteElement</a:t>
            </a:r>
            <a:r>
              <a:rPr lang="en-US" dirty="0"/>
              <a:t> to let the Visitor perform its function; </a:t>
            </a:r>
            <a:r>
              <a:rPr lang="en-US" b="1" dirty="0"/>
              <a:t>thereby exposing internal implementation</a:t>
            </a:r>
            <a:br>
              <a:rPr lang="en-US" b="1" dirty="0"/>
            </a:br>
            <a:endParaRPr lang="en-US" b="1" dirty="0"/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The code is more obscure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13406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Recall the Composite example: computer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76666"/>
            <a:ext cx="102338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/>
              <a:t>Structure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Computer System as a collection of Components (Parts &amp; Composites)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price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power consumption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weight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F5DFE1-8418-47A8-A49E-68A8EA342900}"/>
              </a:ext>
            </a:extLst>
          </p:cNvPr>
          <p:cNvSpPr/>
          <p:nvPr/>
        </p:nvSpPr>
        <p:spPr>
          <a:xfrm>
            <a:off x="6485248" y="3593481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54F694-D774-4F97-8D24-80E7E9C30314}"/>
              </a:ext>
            </a:extLst>
          </p:cNvPr>
          <p:cNvGrpSpPr/>
          <p:nvPr/>
        </p:nvGrpSpPr>
        <p:grpSpPr>
          <a:xfrm>
            <a:off x="6674738" y="3763953"/>
            <a:ext cx="4852238" cy="2346414"/>
            <a:chOff x="255563" y="4139923"/>
            <a:chExt cx="4852238" cy="2346414"/>
          </a:xfrm>
        </p:grpSpPr>
        <p:sp>
          <p:nvSpPr>
            <p:cNvPr id="6" name="CustomShape 2">
              <a:extLst>
                <a:ext uri="{FF2B5EF4-FFF2-40B4-BE49-F238E27FC236}">
                  <a16:creationId xmlns:a16="http://schemas.microsoft.com/office/drawing/2014/main" id="{E5A8EE1D-D960-4A66-80D6-121633B7945D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7" name="CustomShape 3">
              <a:extLst>
                <a:ext uri="{FF2B5EF4-FFF2-40B4-BE49-F238E27FC236}">
                  <a16:creationId xmlns:a16="http://schemas.microsoft.com/office/drawing/2014/main" id="{E5556EE2-E0B6-4C53-A41F-33A71CB480EB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8" name="CustomShape 4">
              <a:extLst>
                <a:ext uri="{FF2B5EF4-FFF2-40B4-BE49-F238E27FC236}">
                  <a16:creationId xmlns:a16="http://schemas.microsoft.com/office/drawing/2014/main" id="{BAAD6226-E9C2-4D90-87EB-D819ABE58EEC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D8E483CA-4C7B-4292-B231-D92195C322CD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DF0AD0B5-B1A3-4FBA-A57F-87AC92F930AD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1" name="CustomShape 8">
              <a:extLst>
                <a:ext uri="{FF2B5EF4-FFF2-40B4-BE49-F238E27FC236}">
                  <a16:creationId xmlns:a16="http://schemas.microsoft.com/office/drawing/2014/main" id="{DFF167FD-0059-419B-9352-D94071B3534D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12" name="CustomShape 9">
              <a:extLst>
                <a:ext uri="{FF2B5EF4-FFF2-40B4-BE49-F238E27FC236}">
                  <a16:creationId xmlns:a16="http://schemas.microsoft.com/office/drawing/2014/main" id="{F88954CC-898F-4273-8358-3C14834BA922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13" name="CustomShape 11">
              <a:extLst>
                <a:ext uri="{FF2B5EF4-FFF2-40B4-BE49-F238E27FC236}">
                  <a16:creationId xmlns:a16="http://schemas.microsoft.com/office/drawing/2014/main" id="{A22E404F-EA85-43E3-8237-560664DF41F9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14" name="CustomShape 12">
              <a:extLst>
                <a:ext uri="{FF2B5EF4-FFF2-40B4-BE49-F238E27FC236}">
                  <a16:creationId xmlns:a16="http://schemas.microsoft.com/office/drawing/2014/main" id="{1D2ABE15-40E6-49A1-B3D2-160A872C6D63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5B42DC53-367C-4321-B03A-5B5AE04C2367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6" name="CustomShape 14">
              <a:extLst>
                <a:ext uri="{FF2B5EF4-FFF2-40B4-BE49-F238E27FC236}">
                  <a16:creationId xmlns:a16="http://schemas.microsoft.com/office/drawing/2014/main" id="{4D3C240C-C560-4967-931E-8B697C32BA29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17" name="CustomShape 15">
              <a:extLst>
                <a:ext uri="{FF2B5EF4-FFF2-40B4-BE49-F238E27FC236}">
                  <a16:creationId xmlns:a16="http://schemas.microsoft.com/office/drawing/2014/main" id="{889AD357-C11F-4393-B23B-19EF5DE0D980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CB6EA132-BAF2-4802-A7ED-489946C6D0F5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9" name="CustomShape 17">
              <a:extLst>
                <a:ext uri="{FF2B5EF4-FFF2-40B4-BE49-F238E27FC236}">
                  <a16:creationId xmlns:a16="http://schemas.microsoft.com/office/drawing/2014/main" id="{359911B5-A932-4928-B58D-D56FEBC3896C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20" name="CustomShape 18">
              <a:extLst>
                <a:ext uri="{FF2B5EF4-FFF2-40B4-BE49-F238E27FC236}">
                  <a16:creationId xmlns:a16="http://schemas.microsoft.com/office/drawing/2014/main" id="{AF5C21C3-7A86-4DC7-BF2B-ECD6DFCD0DF6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21" name="CustomShape 19">
              <a:extLst>
                <a:ext uri="{FF2B5EF4-FFF2-40B4-BE49-F238E27FC236}">
                  <a16:creationId xmlns:a16="http://schemas.microsoft.com/office/drawing/2014/main" id="{F3AC4BE8-9E10-4298-9898-1055F300BFE0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22" name="CustomShape 20">
              <a:extLst>
                <a:ext uri="{FF2B5EF4-FFF2-40B4-BE49-F238E27FC236}">
                  <a16:creationId xmlns:a16="http://schemas.microsoft.com/office/drawing/2014/main" id="{A1177442-0F1C-4B16-AEA5-D04A57224380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3" name="CustomShape 21">
              <a:extLst>
                <a:ext uri="{FF2B5EF4-FFF2-40B4-BE49-F238E27FC236}">
                  <a16:creationId xmlns:a16="http://schemas.microsoft.com/office/drawing/2014/main" id="{E45B4619-D53C-4E24-8E0B-7F50F14E0CCE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4" name="CustomShape 22">
              <a:extLst>
                <a:ext uri="{FF2B5EF4-FFF2-40B4-BE49-F238E27FC236}">
                  <a16:creationId xmlns:a16="http://schemas.microsoft.com/office/drawing/2014/main" id="{FDC29094-A928-4FDF-A1AE-EE251B50347B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5" name="CustomShape 23">
              <a:extLst>
                <a:ext uri="{FF2B5EF4-FFF2-40B4-BE49-F238E27FC236}">
                  <a16:creationId xmlns:a16="http://schemas.microsoft.com/office/drawing/2014/main" id="{60E81174-E3F7-4B13-919A-3ED7683B4ABE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6" name="CustomShape 24">
              <a:extLst>
                <a:ext uri="{FF2B5EF4-FFF2-40B4-BE49-F238E27FC236}">
                  <a16:creationId xmlns:a16="http://schemas.microsoft.com/office/drawing/2014/main" id="{75D780A8-D90E-4A1D-B9DD-AE1764AE3D6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27" name="CustomShape 25">
              <a:extLst>
                <a:ext uri="{FF2B5EF4-FFF2-40B4-BE49-F238E27FC236}">
                  <a16:creationId xmlns:a16="http://schemas.microsoft.com/office/drawing/2014/main" id="{CBC9CBF8-FF23-4C6D-9A0B-B23A2DC17783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8" name="CustomShape 20">
              <a:extLst>
                <a:ext uri="{FF2B5EF4-FFF2-40B4-BE49-F238E27FC236}">
                  <a16:creationId xmlns:a16="http://schemas.microsoft.com/office/drawing/2014/main" id="{968A5B72-0EF5-41BD-9F35-533C0C4AC49D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11020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2199CCE3-1942-4B31-83B0-655C74665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684" y="159568"/>
            <a:ext cx="8607513" cy="52923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688A15-38F2-4F5F-914C-3FAD4D5225E1}"/>
              </a:ext>
            </a:extLst>
          </p:cNvPr>
          <p:cNvSpPr/>
          <p:nvPr/>
        </p:nvSpPr>
        <p:spPr>
          <a:xfrm>
            <a:off x="116958" y="3859619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000" y="226311"/>
            <a:ext cx="2820755" cy="1265824"/>
          </a:xfrm>
        </p:spPr>
        <p:txBody>
          <a:bodyPr>
            <a:normAutofit/>
          </a:bodyPr>
          <a:lstStyle/>
          <a:p>
            <a:r>
              <a:rPr lang="en-US" sz="4000" dirty="0"/>
              <a:t>Diagram, code…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3E2BB87-9869-4E8C-8765-D437BEEF7C1A}"/>
              </a:ext>
            </a:extLst>
          </p:cNvPr>
          <p:cNvSpPr txBox="1"/>
          <p:nvPr/>
        </p:nvSpPr>
        <p:spPr>
          <a:xfrm>
            <a:off x="6155637" y="5660950"/>
            <a:ext cx="509338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Duplicated code: loops, accumulator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scale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94201D-43E9-4E18-8B29-0314B9896888}"/>
              </a:ext>
            </a:extLst>
          </p:cNvPr>
          <p:cNvGrpSpPr/>
          <p:nvPr/>
        </p:nvGrpSpPr>
        <p:grpSpPr>
          <a:xfrm>
            <a:off x="308677" y="4044230"/>
            <a:ext cx="4852238" cy="2346414"/>
            <a:chOff x="255563" y="4139923"/>
            <a:chExt cx="4852238" cy="2346414"/>
          </a:xfrm>
        </p:grpSpPr>
        <p:sp>
          <p:nvSpPr>
            <p:cNvPr id="30" name="CustomShape 2">
              <a:extLst>
                <a:ext uri="{FF2B5EF4-FFF2-40B4-BE49-F238E27FC236}">
                  <a16:creationId xmlns:a16="http://schemas.microsoft.com/office/drawing/2014/main" id="{1C6D96C9-5B12-48B9-A187-F37B77A7C5B7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31" name="CustomShape 3">
              <a:extLst>
                <a:ext uri="{FF2B5EF4-FFF2-40B4-BE49-F238E27FC236}">
                  <a16:creationId xmlns:a16="http://schemas.microsoft.com/office/drawing/2014/main" id="{0E5C89DE-C5C3-49B7-AD80-C03EC93F8172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32" name="CustomShape 4">
              <a:extLst>
                <a:ext uri="{FF2B5EF4-FFF2-40B4-BE49-F238E27FC236}">
                  <a16:creationId xmlns:a16="http://schemas.microsoft.com/office/drawing/2014/main" id="{30CF9D38-485E-4F47-9047-FEE0029CCF54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33" name="Line 5">
              <a:extLst>
                <a:ext uri="{FF2B5EF4-FFF2-40B4-BE49-F238E27FC236}">
                  <a16:creationId xmlns:a16="http://schemas.microsoft.com/office/drawing/2014/main" id="{89571533-5B5B-4C0F-B1D2-91BD231C866A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4" name="Line 6">
              <a:extLst>
                <a:ext uri="{FF2B5EF4-FFF2-40B4-BE49-F238E27FC236}">
                  <a16:creationId xmlns:a16="http://schemas.microsoft.com/office/drawing/2014/main" id="{700AC2AC-5B24-4C90-92DC-F3E5BF81ECDB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5" name="CustomShape 8">
              <a:extLst>
                <a:ext uri="{FF2B5EF4-FFF2-40B4-BE49-F238E27FC236}">
                  <a16:creationId xmlns:a16="http://schemas.microsoft.com/office/drawing/2014/main" id="{49346B41-D604-4CB0-8754-88509784CCC5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36" name="CustomShape 9">
              <a:extLst>
                <a:ext uri="{FF2B5EF4-FFF2-40B4-BE49-F238E27FC236}">
                  <a16:creationId xmlns:a16="http://schemas.microsoft.com/office/drawing/2014/main" id="{BA02A6BE-EAD4-42E0-A3E1-55B082B4176E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38" name="CustomShape 11">
              <a:extLst>
                <a:ext uri="{FF2B5EF4-FFF2-40B4-BE49-F238E27FC236}">
                  <a16:creationId xmlns:a16="http://schemas.microsoft.com/office/drawing/2014/main" id="{9DFB3576-29A4-4853-99F1-2D1CDE819268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39" name="CustomShape 12">
              <a:extLst>
                <a:ext uri="{FF2B5EF4-FFF2-40B4-BE49-F238E27FC236}">
                  <a16:creationId xmlns:a16="http://schemas.microsoft.com/office/drawing/2014/main" id="{F5B1BE05-CCCA-4568-946E-34F54EF6BE79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40" name="Line 13">
              <a:extLst>
                <a:ext uri="{FF2B5EF4-FFF2-40B4-BE49-F238E27FC236}">
                  <a16:creationId xmlns:a16="http://schemas.microsoft.com/office/drawing/2014/main" id="{F5E8F7B0-F2EF-4938-A1B2-D8CED707266C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1" name="CustomShape 14">
              <a:extLst>
                <a:ext uri="{FF2B5EF4-FFF2-40B4-BE49-F238E27FC236}">
                  <a16:creationId xmlns:a16="http://schemas.microsoft.com/office/drawing/2014/main" id="{797E96F8-46A3-4F4B-BD65-8D90ECAC6FD4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42" name="CustomShape 15">
              <a:extLst>
                <a:ext uri="{FF2B5EF4-FFF2-40B4-BE49-F238E27FC236}">
                  <a16:creationId xmlns:a16="http://schemas.microsoft.com/office/drawing/2014/main" id="{9A5465F9-1605-439F-A34B-DF74418A4F66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43" name="Line 16">
              <a:extLst>
                <a:ext uri="{FF2B5EF4-FFF2-40B4-BE49-F238E27FC236}">
                  <a16:creationId xmlns:a16="http://schemas.microsoft.com/office/drawing/2014/main" id="{E3AA4C51-4FEC-4D34-B087-F0D58C4BF22C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4" name="CustomShape 17">
              <a:extLst>
                <a:ext uri="{FF2B5EF4-FFF2-40B4-BE49-F238E27FC236}">
                  <a16:creationId xmlns:a16="http://schemas.microsoft.com/office/drawing/2014/main" id="{FFE9F060-6754-46F3-9353-630453E525B2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45" name="CustomShape 18">
              <a:extLst>
                <a:ext uri="{FF2B5EF4-FFF2-40B4-BE49-F238E27FC236}">
                  <a16:creationId xmlns:a16="http://schemas.microsoft.com/office/drawing/2014/main" id="{9E7902CC-DCF8-42C0-8663-5A9A4FFFB0BB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46" name="CustomShape 19">
              <a:extLst>
                <a:ext uri="{FF2B5EF4-FFF2-40B4-BE49-F238E27FC236}">
                  <a16:creationId xmlns:a16="http://schemas.microsoft.com/office/drawing/2014/main" id="{0E75F11D-0738-4ED8-AFFB-69A6A34E62E4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47" name="CustomShape 20">
              <a:extLst>
                <a:ext uri="{FF2B5EF4-FFF2-40B4-BE49-F238E27FC236}">
                  <a16:creationId xmlns:a16="http://schemas.microsoft.com/office/drawing/2014/main" id="{3952C435-11A0-4E96-9EF5-ABE83FAC4BE3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8" name="CustomShape 21">
              <a:extLst>
                <a:ext uri="{FF2B5EF4-FFF2-40B4-BE49-F238E27FC236}">
                  <a16:creationId xmlns:a16="http://schemas.microsoft.com/office/drawing/2014/main" id="{986D1F0F-F919-459F-8471-9329B2A57BB3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9" name="CustomShape 22">
              <a:extLst>
                <a:ext uri="{FF2B5EF4-FFF2-40B4-BE49-F238E27FC236}">
                  <a16:creationId xmlns:a16="http://schemas.microsoft.com/office/drawing/2014/main" id="{74751E06-1554-49D3-9EE9-1150B3F465B7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0" name="CustomShape 23">
              <a:extLst>
                <a:ext uri="{FF2B5EF4-FFF2-40B4-BE49-F238E27FC236}">
                  <a16:creationId xmlns:a16="http://schemas.microsoft.com/office/drawing/2014/main" id="{CA134964-9101-418B-AC2E-9ADC570A5AED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1" name="CustomShape 24">
              <a:extLst>
                <a:ext uri="{FF2B5EF4-FFF2-40B4-BE49-F238E27FC236}">
                  <a16:creationId xmlns:a16="http://schemas.microsoft.com/office/drawing/2014/main" id="{46E3674C-D3E5-42B0-B601-51BC570ED0F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52" name="CustomShape 25">
              <a:extLst>
                <a:ext uri="{FF2B5EF4-FFF2-40B4-BE49-F238E27FC236}">
                  <a16:creationId xmlns:a16="http://schemas.microsoft.com/office/drawing/2014/main" id="{8F1DEED7-5468-4271-9A9E-584DB88B8CBF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9" name="CustomShape 20">
              <a:extLst>
                <a:ext uri="{FF2B5EF4-FFF2-40B4-BE49-F238E27FC236}">
                  <a16:creationId xmlns:a16="http://schemas.microsoft.com/office/drawing/2014/main" id="{8367ADC8-49CF-47AD-ADBA-CEB1C016C655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D3FA956-470B-4C83-8E32-7E70D43474F0}"/>
              </a:ext>
            </a:extLst>
          </p:cNvPr>
          <p:cNvSpPr txBox="1"/>
          <p:nvPr/>
        </p:nvSpPr>
        <p:spPr>
          <a:xfrm>
            <a:off x="116958" y="1614931"/>
            <a:ext cx="5583570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Composite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priceInCents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basePrice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c.priceInCents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weight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0.0;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c.weight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double amps() { /*similar*/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794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2870"/>
            <a:ext cx="7543800" cy="868362"/>
          </a:xfrm>
        </p:spPr>
        <p:txBody>
          <a:bodyPr/>
          <a:lstStyle/>
          <a:p>
            <a:r>
              <a:rPr lang="en-US" dirty="0"/>
              <a:t>Visitor pattern context 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399" y="1860018"/>
            <a:ext cx="9924535" cy="42812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Problem</a:t>
            </a:r>
          </a:p>
          <a:p>
            <a:pPr lvl="1"/>
            <a:r>
              <a:rPr lang="en-US" sz="2800" dirty="0"/>
              <a:t>Different operations (algorithms) need to be performed on an object structure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the object structure may be a composite hierarchy but any structure is applicable</a:t>
            </a:r>
          </a:p>
          <a:p>
            <a:pPr>
              <a:buNone/>
            </a:pPr>
            <a:r>
              <a:rPr lang="en-US" sz="3200" b="1" dirty="0"/>
              <a:t>Solution</a:t>
            </a:r>
          </a:p>
          <a:p>
            <a:pPr lvl="1"/>
            <a:r>
              <a:rPr lang="en-US" sz="2800" i="1" dirty="0">
                <a:solidFill>
                  <a:schemeClr val="accent5">
                    <a:lumMod val="75000"/>
                  </a:schemeClr>
                </a:solidFill>
              </a:rPr>
              <a:t>Define operations as separate classes </a:t>
            </a:r>
            <a:r>
              <a:rPr lang="en-US" sz="2800" u="sng" dirty="0"/>
              <a:t>without changing the classes</a:t>
            </a:r>
            <a:r>
              <a:rPr lang="en-US" sz="2800" dirty="0"/>
              <a:t> on which the operations are carried out</a:t>
            </a:r>
          </a:p>
          <a:p>
            <a:pPr lvl="2"/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That is, implement algorithms as classes – these classes are known as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Visitors</a:t>
            </a:r>
          </a:p>
        </p:txBody>
      </p:sp>
    </p:spTree>
    <p:extLst>
      <p:ext uri="{BB962C8B-B14F-4D97-AF65-F5344CB8AC3E}">
        <p14:creationId xmlns:p14="http://schemas.microsoft.com/office/powerpoint/2010/main" val="240098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  <a:p>
            <a:pPr lvl="1"/>
            <a:r>
              <a:rPr lang="en-US" dirty="0"/>
              <a:t>Another case of making an action into a class</a:t>
            </a:r>
          </a:p>
          <a:p>
            <a:pPr lvl="1"/>
            <a:r>
              <a:rPr lang="en-US" dirty="0"/>
              <a:t>Visitor: apply the action everywhere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941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40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2105526" cy="130952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</a:t>
            </a:r>
            <a:br>
              <a:rPr lang="en-US" dirty="0"/>
            </a:br>
            <a:r>
              <a:rPr lang="en-US" dirty="0"/>
              <a:t>visitor</a:t>
            </a:r>
          </a:p>
        </p:txBody>
      </p:sp>
      <p:pic>
        <p:nvPicPr>
          <p:cNvPr id="6" name="Picture 5" descr="VisitorClass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4240" y="89880"/>
            <a:ext cx="8887326" cy="66782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4789787" y="3824467"/>
            <a:ext cx="3365104" cy="224676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Simple case: single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ConcreteElement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Element interface modified to allow visitor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ConcreteElement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: provides public methods that can be invoked by visitor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2747" y="4578419"/>
            <a:ext cx="3278819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Typically: visitor will have attributes used to keep a running tally of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Example: running total, count of items meeting a condition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3721" y="1109866"/>
            <a:ext cx="3646387" cy="1631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Client creates visitor to acquire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Apply visitor to each element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Call accept()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Pass element to accept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6459351" y="2495349"/>
            <a:ext cx="3448256" cy="7178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885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0C6DBC-385F-4431-9629-CDAAD114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28" y="978195"/>
            <a:ext cx="11685296" cy="56678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3578C0-FF1B-4362-AD1E-76B16C3B77A1}"/>
              </a:ext>
            </a:extLst>
          </p:cNvPr>
          <p:cNvGrpSpPr/>
          <p:nvPr/>
        </p:nvGrpSpPr>
        <p:grpSpPr>
          <a:xfrm>
            <a:off x="307326" y="2090077"/>
            <a:ext cx="11609898" cy="4236295"/>
            <a:chOff x="307326" y="2090077"/>
            <a:chExt cx="11609898" cy="42362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DFBA46D-07F7-4891-87E2-DC490BFD01C6}"/>
                </a:ext>
              </a:extLst>
            </p:cNvPr>
            <p:cNvSpPr/>
            <p:nvPr/>
          </p:nvSpPr>
          <p:spPr>
            <a:xfrm>
              <a:off x="5473894" y="2090077"/>
              <a:ext cx="6443330" cy="336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11D53AE-299E-4001-B892-9C5985EFEC05}"/>
                </a:ext>
              </a:extLst>
            </p:cNvPr>
            <p:cNvSpPr/>
            <p:nvPr/>
          </p:nvSpPr>
          <p:spPr>
            <a:xfrm>
              <a:off x="1569751" y="304952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0DAE2F1-4720-4725-9AD0-D7C9501AC85F}"/>
                </a:ext>
              </a:extLst>
            </p:cNvPr>
            <p:cNvSpPr/>
            <p:nvPr/>
          </p:nvSpPr>
          <p:spPr>
            <a:xfrm>
              <a:off x="307326" y="5862935"/>
              <a:ext cx="2679405" cy="46343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F4185DB-1332-4303-8034-97065AAD9CD8}"/>
                </a:ext>
              </a:extLst>
            </p:cNvPr>
            <p:cNvSpPr/>
            <p:nvPr/>
          </p:nvSpPr>
          <p:spPr>
            <a:xfrm>
              <a:off x="2986731" y="5295951"/>
              <a:ext cx="2679405" cy="46343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8031D7-E9AC-DC46-9DDB-21F6DCE09EC4}"/>
              </a:ext>
            </a:extLst>
          </p:cNvPr>
          <p:cNvSpPr txBox="1"/>
          <p:nvPr/>
        </p:nvSpPr>
        <p:spPr>
          <a:xfrm>
            <a:off x="350759" y="1937086"/>
            <a:ext cx="6229923" cy="470898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abstract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abstract void visit(Component c);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WeightVisitor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private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0.0;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double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visit(Component c)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totalGrams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c.unitWeight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487442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9881</TotalTime>
  <Words>1035</Words>
  <Application>Microsoft Office PowerPoint</Application>
  <PresentationFormat>Widescreen</PresentationFormat>
  <Paragraphs>230</Paragraphs>
  <Slides>17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Consolas</vt:lpstr>
      <vt:lpstr>Corbel</vt:lpstr>
      <vt:lpstr>Depth</vt:lpstr>
      <vt:lpstr>16. Visitors</vt:lpstr>
      <vt:lpstr>Recall the Composite example: computer</vt:lpstr>
      <vt:lpstr>Diagram, code…</vt:lpstr>
      <vt:lpstr>Visitor pattern context </vt:lpstr>
      <vt:lpstr>A problem and a solution</vt:lpstr>
      <vt:lpstr>A problem and a solution</vt:lpstr>
      <vt:lpstr>The Visitor pattern in UML:</vt:lpstr>
      <vt:lpstr>Simple  visitor</vt:lpstr>
      <vt:lpstr>The Visitor pattern in UML:</vt:lpstr>
      <vt:lpstr>The Visitor pattern in UML:</vt:lpstr>
      <vt:lpstr>PowerPoint Presentation</vt:lpstr>
      <vt:lpstr>The Visitor pattern in UML:</vt:lpstr>
      <vt:lpstr>The Visitor pattern in UML:</vt:lpstr>
      <vt:lpstr>Visiting multiple types of objects</vt:lpstr>
      <vt:lpstr>Collaborations</vt:lpstr>
      <vt:lpstr>Advantages</vt:lpstr>
      <vt:lpstr>Disadvantages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206</cp:revision>
  <dcterms:created xsi:type="dcterms:W3CDTF">2014-08-01T20:24:53Z</dcterms:created>
  <dcterms:modified xsi:type="dcterms:W3CDTF">2019-02-11T22:52:18Z</dcterms:modified>
</cp:coreProperties>
</file>