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54" r:id="rId1"/>
  </p:sldMasterIdLst>
  <p:notesMasterIdLst>
    <p:notesMasterId r:id="rId34"/>
  </p:notesMasterIdLst>
  <p:sldIdLst>
    <p:sldId id="256" r:id="rId2"/>
    <p:sldId id="308" r:id="rId3"/>
    <p:sldId id="289" r:id="rId4"/>
    <p:sldId id="303" r:id="rId5"/>
    <p:sldId id="288" r:id="rId6"/>
    <p:sldId id="290" r:id="rId7"/>
    <p:sldId id="305" r:id="rId8"/>
    <p:sldId id="275" r:id="rId9"/>
    <p:sldId id="291" r:id="rId10"/>
    <p:sldId id="292" r:id="rId11"/>
    <p:sldId id="295" r:id="rId12"/>
    <p:sldId id="296" r:id="rId13"/>
    <p:sldId id="297" r:id="rId14"/>
    <p:sldId id="279" r:id="rId15"/>
    <p:sldId id="298" r:id="rId16"/>
    <p:sldId id="280" r:id="rId17"/>
    <p:sldId id="282" r:id="rId18"/>
    <p:sldId id="283" r:id="rId19"/>
    <p:sldId id="284" r:id="rId20"/>
    <p:sldId id="257" r:id="rId21"/>
    <p:sldId id="299" r:id="rId22"/>
    <p:sldId id="258" r:id="rId23"/>
    <p:sldId id="259" r:id="rId24"/>
    <p:sldId id="307" r:id="rId25"/>
    <p:sldId id="260" r:id="rId26"/>
    <p:sldId id="261" r:id="rId27"/>
    <p:sldId id="262" r:id="rId28"/>
    <p:sldId id="263" r:id="rId29"/>
    <p:sldId id="264" r:id="rId30"/>
    <p:sldId id="300" r:id="rId31"/>
    <p:sldId id="302" r:id="rId32"/>
    <p:sldId id="274"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160" autoAdjust="0"/>
    <p:restoredTop sz="83534" autoAdjust="0"/>
  </p:normalViewPr>
  <p:slideViewPr>
    <p:cSldViewPr snapToGrid="0">
      <p:cViewPr varScale="1">
        <p:scale>
          <a:sx n="66" d="100"/>
          <a:sy n="66" d="100"/>
        </p:scale>
        <p:origin x="88" y="52"/>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8" d="100"/>
          <a:sy n="88" d="100"/>
        </p:scale>
        <p:origin x="2664"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47E308-EECF-424A-A854-E10DAE08912C}" type="datetimeFigureOut">
              <a:rPr lang="en-US" smtClean="0"/>
              <a:t>1/8/2020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C80B62-BD92-469F-926D-64291AC82B36}" type="slidenum">
              <a:rPr lang="en-US" smtClean="0"/>
              <a:t>‹#›</a:t>
            </a:fld>
            <a:endParaRPr lang="en-US"/>
          </a:p>
        </p:txBody>
      </p:sp>
      <p:sp>
        <p:nvSpPr>
          <p:cNvPr id="9" name="Header Placeholder 8"/>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Tree>
    <p:extLst>
      <p:ext uri="{BB962C8B-B14F-4D97-AF65-F5344CB8AC3E}">
        <p14:creationId xmlns:p14="http://schemas.microsoft.com/office/powerpoint/2010/main" val="29561209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Optional reading: Software Design Principles, Ch. </a:t>
            </a:r>
            <a:r>
              <a:rPr lang="en-US"/>
              <a:t>1 on cohesion, coupling, and others</a:t>
            </a:r>
          </a:p>
          <a:p>
            <a:endParaRPr lang="en-US"/>
          </a:p>
        </p:txBody>
      </p:sp>
      <p:sp>
        <p:nvSpPr>
          <p:cNvPr id="4" name="Slide Number Placeholder 3"/>
          <p:cNvSpPr>
            <a:spLocks noGrp="1"/>
          </p:cNvSpPr>
          <p:nvPr>
            <p:ph type="sldNum" sz="quarter" idx="10"/>
          </p:nvPr>
        </p:nvSpPr>
        <p:spPr/>
        <p:txBody>
          <a:bodyPr/>
          <a:lstStyle/>
          <a:p>
            <a:fld id="{C1C80B62-BD92-469F-926D-64291AC82B36}" type="slidenum">
              <a:rPr lang="en-US" smtClean="0"/>
              <a:t>1</a:t>
            </a:fld>
            <a:endParaRPr lang="en-US"/>
          </a:p>
        </p:txBody>
      </p:sp>
    </p:spTree>
    <p:extLst>
      <p:ext uri="{BB962C8B-B14F-4D97-AF65-F5344CB8AC3E}">
        <p14:creationId xmlns:p14="http://schemas.microsoft.com/office/powerpoint/2010/main" val="11646961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Unused parameters don’t always exist, but it’s a strong sign when they are there</a:t>
            </a:r>
            <a:r>
              <a:rPr lang="mr-IN" dirty="0"/>
              <a:t>…</a:t>
            </a:r>
            <a:endParaRPr lang="en-US" dirty="0"/>
          </a:p>
        </p:txBody>
      </p:sp>
      <p:sp>
        <p:nvSpPr>
          <p:cNvPr id="4" name="Slide Number Placeholder 3"/>
          <p:cNvSpPr>
            <a:spLocks noGrp="1"/>
          </p:cNvSpPr>
          <p:nvPr>
            <p:ph type="sldNum" sz="quarter" idx="10"/>
          </p:nvPr>
        </p:nvSpPr>
        <p:spPr/>
        <p:txBody>
          <a:bodyPr/>
          <a:lstStyle/>
          <a:p>
            <a:fld id="{C1C80B62-BD92-469F-926D-64291AC82B36}" type="slidenum">
              <a:rPr lang="en-US" smtClean="0"/>
              <a:t>15</a:t>
            </a:fld>
            <a:endParaRPr lang="en-US"/>
          </a:p>
        </p:txBody>
      </p:sp>
    </p:spTree>
    <p:extLst>
      <p:ext uri="{BB962C8B-B14F-4D97-AF65-F5344CB8AC3E}">
        <p14:creationId xmlns:p14="http://schemas.microsoft.com/office/powerpoint/2010/main" val="13909697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point: at control coupling feels like maximizing consistency, but as project continues you find it just makes it impossible to change any piece of code, either the caller or the </a:t>
            </a:r>
            <a:r>
              <a:rPr lang="en-US" dirty="0" err="1"/>
              <a:t>callee</a:t>
            </a:r>
            <a:r>
              <a:rPr lang="en-US" dirty="0"/>
              <a:t> </a:t>
            </a:r>
          </a:p>
          <a:p>
            <a:r>
              <a:rPr lang="en-US" dirty="0"/>
              <a:t>That is, it’s consistent,</a:t>
            </a:r>
            <a:r>
              <a:rPr lang="en-US" baseline="0" dirty="0"/>
              <a:t> but a REALLY bad idea</a:t>
            </a:r>
            <a:endParaRPr lang="en-US" dirty="0"/>
          </a:p>
        </p:txBody>
      </p:sp>
      <p:sp>
        <p:nvSpPr>
          <p:cNvPr id="4" name="Slide Number Placeholder 3"/>
          <p:cNvSpPr>
            <a:spLocks noGrp="1"/>
          </p:cNvSpPr>
          <p:nvPr>
            <p:ph type="sldNum" sz="quarter" idx="10"/>
          </p:nvPr>
        </p:nvSpPr>
        <p:spPr/>
        <p:txBody>
          <a:bodyPr/>
          <a:lstStyle/>
          <a:p>
            <a:fld id="{C1C80B62-BD92-469F-926D-64291AC82B36}" type="slidenum">
              <a:rPr lang="en-US" smtClean="0"/>
              <a:t>16</a:t>
            </a:fld>
            <a:endParaRPr lang="en-US"/>
          </a:p>
        </p:txBody>
      </p:sp>
    </p:spTree>
    <p:extLst>
      <p:ext uri="{BB962C8B-B14F-4D97-AF65-F5344CB8AC3E}">
        <p14:creationId xmlns:p14="http://schemas.microsoft.com/office/powerpoint/2010/main" val="2293618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swap: can’t avoid in Java, but can in other languages</a:t>
            </a:r>
          </a:p>
        </p:txBody>
      </p:sp>
      <p:sp>
        <p:nvSpPr>
          <p:cNvPr id="4" name="Slide Number Placeholder 3"/>
          <p:cNvSpPr>
            <a:spLocks noGrp="1"/>
          </p:cNvSpPr>
          <p:nvPr>
            <p:ph type="sldNum" sz="quarter" idx="10"/>
          </p:nvPr>
        </p:nvSpPr>
        <p:spPr/>
        <p:txBody>
          <a:bodyPr/>
          <a:lstStyle/>
          <a:p>
            <a:fld id="{C1C80B62-BD92-469F-926D-64291AC82B36}" type="slidenum">
              <a:rPr lang="en-US" smtClean="0"/>
              <a:t>17</a:t>
            </a:fld>
            <a:endParaRPr lang="en-US"/>
          </a:p>
        </p:txBody>
      </p:sp>
    </p:spTree>
    <p:extLst>
      <p:ext uri="{BB962C8B-B14F-4D97-AF65-F5344CB8AC3E}">
        <p14:creationId xmlns:p14="http://schemas.microsoft.com/office/powerpoint/2010/main" val="14299998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External: dependency on external data such as communication channels</a:t>
            </a:r>
            <a:r>
              <a:rPr lang="en-US" baseline="0" dirty="0"/>
              <a:t> </a:t>
            </a:r>
            <a:r>
              <a:rPr lang="mr-IN" baseline="0" dirty="0"/>
              <a:t>–</a:t>
            </a:r>
            <a:r>
              <a:rPr lang="en-US" baseline="0" dirty="0"/>
              <a:t> this depends on the level of documentation</a:t>
            </a:r>
          </a:p>
          <a:p>
            <a:endParaRPr lang="en-US" dirty="0"/>
          </a:p>
        </p:txBody>
      </p:sp>
      <p:sp>
        <p:nvSpPr>
          <p:cNvPr id="4" name="Slide Number Placeholder 3"/>
          <p:cNvSpPr>
            <a:spLocks noGrp="1"/>
          </p:cNvSpPr>
          <p:nvPr>
            <p:ph type="sldNum" sz="quarter" idx="10"/>
          </p:nvPr>
        </p:nvSpPr>
        <p:spPr/>
        <p:txBody>
          <a:bodyPr/>
          <a:lstStyle/>
          <a:p>
            <a:fld id="{C1C80B62-BD92-469F-926D-64291AC82B36}" type="slidenum">
              <a:rPr lang="en-US" smtClean="0"/>
              <a:t>18</a:t>
            </a:fld>
            <a:endParaRPr lang="en-US"/>
          </a:p>
        </p:txBody>
      </p:sp>
    </p:spTree>
    <p:extLst>
      <p:ext uri="{BB962C8B-B14F-4D97-AF65-F5344CB8AC3E}">
        <p14:creationId xmlns:p14="http://schemas.microsoft.com/office/powerpoint/2010/main" val="21335177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grade book cannot be seen as having just one responsibility</a:t>
            </a:r>
            <a:r>
              <a:rPr lang="mr-IN" dirty="0"/>
              <a:t>…</a:t>
            </a:r>
            <a:endParaRPr lang="en-US" dirty="0"/>
          </a:p>
        </p:txBody>
      </p:sp>
      <p:sp>
        <p:nvSpPr>
          <p:cNvPr id="4" name="Slide Number Placeholder 3"/>
          <p:cNvSpPr>
            <a:spLocks noGrp="1"/>
          </p:cNvSpPr>
          <p:nvPr>
            <p:ph type="sldNum" sz="quarter" idx="10"/>
          </p:nvPr>
        </p:nvSpPr>
        <p:spPr/>
        <p:txBody>
          <a:bodyPr/>
          <a:lstStyle/>
          <a:p>
            <a:fld id="{C1C80B62-BD92-469F-926D-64291AC82B36}" type="slidenum">
              <a:rPr lang="en-US" smtClean="0"/>
              <a:t>20</a:t>
            </a:fld>
            <a:endParaRPr lang="en-US"/>
          </a:p>
        </p:txBody>
      </p:sp>
    </p:spTree>
    <p:extLst>
      <p:ext uri="{BB962C8B-B14F-4D97-AF65-F5344CB8AC3E}">
        <p14:creationId xmlns:p14="http://schemas.microsoft.com/office/powerpoint/2010/main" val="1958049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arrows</a:t>
            </a:r>
            <a:r>
              <a:rPr lang="en-US"/>
              <a:t>: Think</a:t>
            </a:r>
            <a:endParaRPr lang="en-US" dirty="0"/>
          </a:p>
        </p:txBody>
      </p:sp>
      <p:sp>
        <p:nvSpPr>
          <p:cNvPr id="4" name="Slide Number Placeholder 3"/>
          <p:cNvSpPr>
            <a:spLocks noGrp="1"/>
          </p:cNvSpPr>
          <p:nvPr>
            <p:ph type="sldNum" sz="quarter" idx="10"/>
          </p:nvPr>
        </p:nvSpPr>
        <p:spPr/>
        <p:txBody>
          <a:bodyPr/>
          <a:lstStyle/>
          <a:p>
            <a:fld id="{C1C80B62-BD92-469F-926D-64291AC82B36}" type="slidenum">
              <a:rPr lang="en-US" smtClean="0"/>
              <a:t>21</a:t>
            </a:fld>
            <a:endParaRPr lang="en-US"/>
          </a:p>
        </p:txBody>
      </p:sp>
    </p:spTree>
    <p:extLst>
      <p:ext uri="{BB962C8B-B14F-4D97-AF65-F5344CB8AC3E}">
        <p14:creationId xmlns:p14="http://schemas.microsoft.com/office/powerpoint/2010/main" val="21469513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example is from a textbook by</a:t>
            </a:r>
            <a:r>
              <a:rPr lang="en-US" baseline="0" dirty="0"/>
              <a:t> </a:t>
            </a:r>
            <a:r>
              <a:rPr lang="en-US" baseline="0" dirty="0" err="1"/>
              <a:t>Schach</a:t>
            </a:r>
            <a:r>
              <a:rPr lang="en-US" baseline="0" dirty="0"/>
              <a:t>]</a:t>
            </a:r>
            <a:endParaRPr lang="en-US" dirty="0"/>
          </a:p>
        </p:txBody>
      </p:sp>
      <p:sp>
        <p:nvSpPr>
          <p:cNvPr id="4" name="Slide Number Placeholder 3"/>
          <p:cNvSpPr>
            <a:spLocks noGrp="1"/>
          </p:cNvSpPr>
          <p:nvPr>
            <p:ph type="sldNum" sz="quarter" idx="10"/>
          </p:nvPr>
        </p:nvSpPr>
        <p:spPr/>
        <p:txBody>
          <a:bodyPr/>
          <a:lstStyle/>
          <a:p>
            <a:fld id="{C1C80B62-BD92-469F-926D-64291AC82B36}" type="slidenum">
              <a:rPr lang="en-US" smtClean="0"/>
              <a:t>22</a:t>
            </a:fld>
            <a:endParaRPr lang="en-US"/>
          </a:p>
        </p:txBody>
      </p:sp>
    </p:spTree>
    <p:extLst>
      <p:ext uri="{BB962C8B-B14F-4D97-AF65-F5344CB8AC3E}">
        <p14:creationId xmlns:p14="http://schemas.microsoft.com/office/powerpoint/2010/main" val="1813443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 review issues after making point about how tempting it is to use this design strategy</a:t>
            </a:r>
          </a:p>
          <a:p>
            <a:pPr lvl="1"/>
            <a:endParaRPr lang="en-US" dirty="0"/>
          </a:p>
          <a:p>
            <a:pPr lvl="1"/>
            <a:r>
              <a:rPr lang="en-US" dirty="0"/>
              <a:t>Interesting application,</a:t>
            </a:r>
            <a:r>
              <a:rPr lang="en-US" baseline="0" dirty="0"/>
              <a:t> but probably would take too much time to discuss: </a:t>
            </a:r>
            <a:r>
              <a:rPr lang="en-US" dirty="0"/>
              <a:t>Therac-25 control system: poll keyboard to check for new character, poll hardware to see if ready to dose patient, poll clock to see if dose time up</a:t>
            </a:r>
            <a:r>
              <a:rPr lang="en-US" baseline="0" dirty="0"/>
              <a:t> - </a:t>
            </a:r>
            <a:r>
              <a:rPr lang="en-US" dirty="0"/>
              <a:t>some polling operations done more frequently, so have flag to determine if infrequent operations must be polled</a:t>
            </a:r>
          </a:p>
          <a:p>
            <a:endParaRPr lang="en-US" dirty="0"/>
          </a:p>
        </p:txBody>
      </p:sp>
      <p:sp>
        <p:nvSpPr>
          <p:cNvPr id="4" name="Slide Number Placeholder 3"/>
          <p:cNvSpPr>
            <a:spLocks noGrp="1"/>
          </p:cNvSpPr>
          <p:nvPr>
            <p:ph type="sldNum" sz="quarter" idx="10"/>
          </p:nvPr>
        </p:nvSpPr>
        <p:spPr/>
        <p:txBody>
          <a:bodyPr/>
          <a:lstStyle/>
          <a:p>
            <a:fld id="{C1C80B62-BD92-469F-926D-64291AC82B36}" type="slidenum">
              <a:rPr lang="en-US" smtClean="0"/>
              <a:t>23</a:t>
            </a:fld>
            <a:endParaRPr lang="en-US"/>
          </a:p>
        </p:txBody>
      </p:sp>
    </p:spTree>
    <p:extLst>
      <p:ext uri="{BB962C8B-B14F-4D97-AF65-F5344CB8AC3E}">
        <p14:creationId xmlns:p14="http://schemas.microsoft.com/office/powerpoint/2010/main" val="18148382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 review issues after making point about how tempting it is to use this design strategy</a:t>
            </a:r>
          </a:p>
          <a:p>
            <a:pPr lvl="1"/>
            <a:endParaRPr lang="en-US" dirty="0"/>
          </a:p>
          <a:p>
            <a:pPr lvl="1"/>
            <a:r>
              <a:rPr lang="en-US" dirty="0"/>
              <a:t>Interesting application,</a:t>
            </a:r>
            <a:r>
              <a:rPr lang="en-US" baseline="0" dirty="0"/>
              <a:t> but probably would take too much time to discuss: </a:t>
            </a:r>
            <a:r>
              <a:rPr lang="en-US" dirty="0"/>
              <a:t>Therac-25 control system: poll keyboard to check for new character, poll hardware to see if ready to dose patient, poll clock to see if dose time up</a:t>
            </a:r>
            <a:r>
              <a:rPr lang="en-US" baseline="0" dirty="0"/>
              <a:t> - </a:t>
            </a:r>
            <a:r>
              <a:rPr lang="en-US" dirty="0"/>
              <a:t>some polling operations done more frequently, so have flag to determine if infrequent operations must be polled</a:t>
            </a:r>
          </a:p>
          <a:p>
            <a:endParaRPr lang="en-US" dirty="0"/>
          </a:p>
        </p:txBody>
      </p:sp>
      <p:sp>
        <p:nvSpPr>
          <p:cNvPr id="4" name="Slide Number Placeholder 3"/>
          <p:cNvSpPr>
            <a:spLocks noGrp="1"/>
          </p:cNvSpPr>
          <p:nvPr>
            <p:ph type="sldNum" sz="quarter" idx="10"/>
          </p:nvPr>
        </p:nvSpPr>
        <p:spPr/>
        <p:txBody>
          <a:bodyPr/>
          <a:lstStyle/>
          <a:p>
            <a:fld id="{C1C80B62-BD92-469F-926D-64291AC82B36}" type="slidenum">
              <a:rPr lang="en-US" smtClean="0"/>
              <a:t>24</a:t>
            </a:fld>
            <a:endParaRPr lang="en-US"/>
          </a:p>
        </p:txBody>
      </p:sp>
    </p:spTree>
    <p:extLst>
      <p:ext uri="{BB962C8B-B14F-4D97-AF65-F5344CB8AC3E}">
        <p14:creationId xmlns:p14="http://schemas.microsoft.com/office/powerpoint/2010/main" val="30895696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C80B62-BD92-469F-926D-64291AC82B36}" type="slidenum">
              <a:rPr lang="en-US" smtClean="0"/>
              <a:t>25</a:t>
            </a:fld>
            <a:endParaRPr lang="en-US"/>
          </a:p>
        </p:txBody>
      </p:sp>
    </p:spTree>
    <p:extLst>
      <p:ext uri="{BB962C8B-B14F-4D97-AF65-F5344CB8AC3E}">
        <p14:creationId xmlns:p14="http://schemas.microsoft.com/office/powerpoint/2010/main" val="12114246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Idea: Point out that cohesion and coupling are closely related to both major topics:  </a:t>
            </a:r>
          </a:p>
          <a:p>
            <a:endParaRPr lang="en-US" dirty="0"/>
          </a:p>
          <a:p>
            <a:r>
              <a:rPr lang="en-US" dirty="0"/>
              <a:t>Domain: Can think about these issues at both levels. For example, the task of finding collisions in the Bee lab is something you can figure out at the domain level to build a loosely-coupled expression into the “problem statement” itself.</a:t>
            </a:r>
          </a:p>
          <a:p>
            <a:endParaRPr lang="en-US" dirty="0"/>
          </a:p>
          <a:p>
            <a:r>
              <a:rPr lang="en-US" dirty="0"/>
              <a:t>Solution-space: Many patterns work to reduce coupling and improve cohesion, as we shall see in a little bit.</a:t>
            </a:r>
          </a:p>
          <a:p>
            <a:endParaRPr lang="en-US" dirty="0"/>
          </a:p>
          <a:p>
            <a:r>
              <a:rPr lang="en-US" dirty="0"/>
              <a:t>So today’s topic is closely related to BOTH major topics of the course.</a:t>
            </a:r>
          </a:p>
          <a:p>
            <a:endParaRPr lang="en-US" dirty="0"/>
          </a:p>
        </p:txBody>
      </p:sp>
      <p:sp>
        <p:nvSpPr>
          <p:cNvPr id="4" name="Slide Number Placeholder 3"/>
          <p:cNvSpPr>
            <a:spLocks noGrp="1"/>
          </p:cNvSpPr>
          <p:nvPr>
            <p:ph type="sldNum" sz="quarter" idx="5"/>
          </p:nvPr>
        </p:nvSpPr>
        <p:spPr/>
        <p:txBody>
          <a:bodyPr/>
          <a:lstStyle/>
          <a:p>
            <a:fld id="{C1C80B62-BD92-469F-926D-64291AC82B36}" type="slidenum">
              <a:rPr lang="en-US" smtClean="0"/>
              <a:t>2</a:t>
            </a:fld>
            <a:endParaRPr lang="en-US"/>
          </a:p>
        </p:txBody>
      </p:sp>
    </p:spTree>
    <p:extLst>
      <p:ext uri="{BB962C8B-B14F-4D97-AF65-F5344CB8AC3E}">
        <p14:creationId xmlns:p14="http://schemas.microsoft.com/office/powerpoint/2010/main" val="27911057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(Observation: many students would prefer to change diapers, even at MSOE…)</a:t>
            </a:r>
          </a:p>
          <a:p>
            <a:r>
              <a:rPr lang="en-US" dirty="0"/>
              <a:t>The point: can’t work on a system without knowing how they interface with other parts and what the individual parts do.</a:t>
            </a:r>
          </a:p>
          <a:p>
            <a:r>
              <a:rPr lang="en-US" dirty="0"/>
              <a:t>Coupling &amp; cohesion: looking at each of these separately.</a:t>
            </a:r>
          </a:p>
          <a:p>
            <a:endParaRPr lang="en-US" dirty="0"/>
          </a:p>
        </p:txBody>
      </p:sp>
      <p:sp>
        <p:nvSpPr>
          <p:cNvPr id="4" name="Slide Number Placeholder 3"/>
          <p:cNvSpPr>
            <a:spLocks noGrp="1"/>
          </p:cNvSpPr>
          <p:nvPr>
            <p:ph type="sldNum" sz="quarter" idx="5"/>
          </p:nvPr>
        </p:nvSpPr>
        <p:spPr/>
        <p:txBody>
          <a:bodyPr/>
          <a:lstStyle/>
          <a:p>
            <a:fld id="{C1C80B62-BD92-469F-926D-64291AC82B36}" type="slidenum">
              <a:rPr lang="en-US" smtClean="0"/>
              <a:t>3</a:t>
            </a:fld>
            <a:endParaRPr lang="en-US"/>
          </a:p>
        </p:txBody>
      </p:sp>
    </p:spTree>
    <p:extLst>
      <p:ext uri="{BB962C8B-B14F-4D97-AF65-F5344CB8AC3E}">
        <p14:creationId xmlns:p14="http://schemas.microsoft.com/office/powerpoint/2010/main" val="39242933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give students time to think about each of these questions, and have them describe </a:t>
            </a:r>
            <a:r>
              <a:rPr lang="en-US" b="1" dirty="0"/>
              <a:t>how</a:t>
            </a:r>
            <a:endParaRPr lang="en-US" dirty="0"/>
          </a:p>
          <a:p>
            <a:r>
              <a:rPr lang="en-US" dirty="0"/>
              <a:t>Strategy: higher coupling if need pointer from strategy back to strategy ”container”</a:t>
            </a:r>
          </a:p>
          <a:p>
            <a:r>
              <a:rPr lang="en-US" dirty="0"/>
              <a:t>Generally: structural are based on lowering coupling; strategy patterns are based on improving cohesion</a:t>
            </a:r>
          </a:p>
        </p:txBody>
      </p:sp>
      <p:sp>
        <p:nvSpPr>
          <p:cNvPr id="4" name="Slide Number Placeholder 3"/>
          <p:cNvSpPr>
            <a:spLocks noGrp="1"/>
          </p:cNvSpPr>
          <p:nvPr>
            <p:ph type="sldNum" sz="quarter" idx="10"/>
          </p:nvPr>
        </p:nvSpPr>
        <p:spPr/>
        <p:txBody>
          <a:bodyPr/>
          <a:lstStyle/>
          <a:p>
            <a:fld id="{C1C80B62-BD92-469F-926D-64291AC82B36}" type="slidenum">
              <a:rPr lang="en-US" smtClean="0"/>
              <a:t>6</a:t>
            </a:fld>
            <a:endParaRPr lang="en-US"/>
          </a:p>
        </p:txBody>
      </p:sp>
    </p:spTree>
    <p:extLst>
      <p:ext uri="{BB962C8B-B14F-4D97-AF65-F5344CB8AC3E}">
        <p14:creationId xmlns:p14="http://schemas.microsoft.com/office/powerpoint/2010/main" val="39902393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We’re going t</a:t>
            </a:r>
          </a:p>
        </p:txBody>
      </p:sp>
      <p:sp>
        <p:nvSpPr>
          <p:cNvPr id="4" name="Slide Number Placeholder 3"/>
          <p:cNvSpPr>
            <a:spLocks noGrp="1"/>
          </p:cNvSpPr>
          <p:nvPr>
            <p:ph type="sldNum" sz="quarter" idx="5"/>
          </p:nvPr>
        </p:nvSpPr>
        <p:spPr/>
        <p:txBody>
          <a:bodyPr/>
          <a:lstStyle/>
          <a:p>
            <a:fld id="{C1C80B62-BD92-469F-926D-64291AC82B36}" type="slidenum">
              <a:rPr lang="en-US" smtClean="0"/>
              <a:t>9</a:t>
            </a:fld>
            <a:endParaRPr lang="en-US"/>
          </a:p>
        </p:txBody>
      </p:sp>
    </p:spTree>
    <p:extLst>
      <p:ext uri="{BB962C8B-B14F-4D97-AF65-F5344CB8AC3E}">
        <p14:creationId xmlns:p14="http://schemas.microsoft.com/office/powerpoint/2010/main" val="15594348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getClass</a:t>
            </a:r>
            <a:r>
              <a:rPr lang="en-US" dirty="0"/>
              <a:t>: returns the</a:t>
            </a:r>
            <a:r>
              <a:rPr lang="en-US" baseline="0" dirty="0"/>
              <a:t> object representing the class, Student</a:t>
            </a:r>
          </a:p>
          <a:p>
            <a:r>
              <a:rPr lang="en-US" baseline="0" dirty="0" err="1"/>
              <a:t>getDeclaredField</a:t>
            </a:r>
            <a:r>
              <a:rPr lang="en-US" baseline="0" dirty="0"/>
              <a:t>: returns the field</a:t>
            </a:r>
          </a:p>
          <a:p>
            <a:r>
              <a:rPr lang="en-US" baseline="0" dirty="0"/>
              <a:t>Consequences: broken abstraction </a:t>
            </a:r>
            <a:r>
              <a:rPr lang="mr-IN" baseline="0" dirty="0"/>
              <a:t>–</a:t>
            </a:r>
            <a:r>
              <a:rPr lang="en-US" baseline="0" dirty="0"/>
              <a:t> nothing is safe!</a:t>
            </a:r>
          </a:p>
          <a:p>
            <a:r>
              <a:rPr lang="en-US" baseline="0" dirty="0"/>
              <a:t>Specifically: author of Student cannot assume you use public interface</a:t>
            </a:r>
            <a:endParaRPr lang="en-US" dirty="0"/>
          </a:p>
        </p:txBody>
      </p:sp>
      <p:sp>
        <p:nvSpPr>
          <p:cNvPr id="4" name="Slide Number Placeholder 3"/>
          <p:cNvSpPr>
            <a:spLocks noGrp="1"/>
          </p:cNvSpPr>
          <p:nvPr>
            <p:ph type="sldNum" sz="quarter" idx="10"/>
          </p:nvPr>
        </p:nvSpPr>
        <p:spPr/>
        <p:txBody>
          <a:bodyPr/>
          <a:lstStyle/>
          <a:p>
            <a:fld id="{C1C80B62-BD92-469F-926D-64291AC82B36}" type="slidenum">
              <a:rPr lang="en-US" smtClean="0"/>
              <a:t>10</a:t>
            </a:fld>
            <a:endParaRPr lang="en-US"/>
          </a:p>
        </p:txBody>
      </p:sp>
    </p:spTree>
    <p:extLst>
      <p:ext uri="{BB962C8B-B14F-4D97-AF65-F5344CB8AC3E}">
        <p14:creationId xmlns:p14="http://schemas.microsoft.com/office/powerpoint/2010/main" val="7393221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C80B62-BD92-469F-926D-64291AC82B36}" type="slidenum">
              <a:rPr lang="en-US" smtClean="0"/>
              <a:t>12</a:t>
            </a:fld>
            <a:endParaRPr lang="en-US"/>
          </a:p>
        </p:txBody>
      </p:sp>
    </p:spTree>
    <p:extLst>
      <p:ext uri="{BB962C8B-B14F-4D97-AF65-F5344CB8AC3E}">
        <p14:creationId xmlns:p14="http://schemas.microsoft.com/office/powerpoint/2010/main" val="16856323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might be used to send a signal to some piece of code tha</a:t>
            </a:r>
            <a:r>
              <a:rPr lang="en-US" baseline="0" dirty="0"/>
              <a:t>t should assume stack is full</a:t>
            </a:r>
            <a:r>
              <a:rPr lang="mr-IN" baseline="0" dirty="0"/>
              <a:t>…</a:t>
            </a:r>
            <a:endParaRPr lang="en-US" dirty="0"/>
          </a:p>
        </p:txBody>
      </p:sp>
      <p:sp>
        <p:nvSpPr>
          <p:cNvPr id="4" name="Slide Number Placeholder 3"/>
          <p:cNvSpPr>
            <a:spLocks noGrp="1"/>
          </p:cNvSpPr>
          <p:nvPr>
            <p:ph type="sldNum" sz="quarter" idx="10"/>
          </p:nvPr>
        </p:nvSpPr>
        <p:spPr/>
        <p:txBody>
          <a:bodyPr/>
          <a:lstStyle/>
          <a:p>
            <a:fld id="{C1C80B62-BD92-469F-926D-64291AC82B36}" type="slidenum">
              <a:rPr lang="en-US" smtClean="0"/>
              <a:t>13</a:t>
            </a:fld>
            <a:endParaRPr lang="en-US"/>
          </a:p>
        </p:txBody>
      </p:sp>
    </p:spTree>
    <p:extLst>
      <p:ext uri="{BB962C8B-B14F-4D97-AF65-F5344CB8AC3E}">
        <p14:creationId xmlns:p14="http://schemas.microsoft.com/office/powerpoint/2010/main" val="4904076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Unused parameters don’t always exist, but it’s a strong sign when they are there</a:t>
            </a:r>
            <a:r>
              <a:rPr lang="mr-IN" dirty="0"/>
              <a:t>…</a:t>
            </a:r>
            <a:endParaRPr lang="en-US" dirty="0"/>
          </a:p>
          <a:p>
            <a:endParaRPr lang="en-US" dirty="0"/>
          </a:p>
        </p:txBody>
      </p:sp>
      <p:sp>
        <p:nvSpPr>
          <p:cNvPr id="4" name="Slide Number Placeholder 3"/>
          <p:cNvSpPr>
            <a:spLocks noGrp="1"/>
          </p:cNvSpPr>
          <p:nvPr>
            <p:ph type="sldNum" sz="quarter" idx="10"/>
          </p:nvPr>
        </p:nvSpPr>
        <p:spPr/>
        <p:txBody>
          <a:bodyPr/>
          <a:lstStyle/>
          <a:p>
            <a:fld id="{C1C80B62-BD92-469F-926D-64291AC82B36}" type="slidenum">
              <a:rPr lang="en-US" smtClean="0"/>
              <a:t>14</a:t>
            </a:fld>
            <a:endParaRPr lang="en-US"/>
          </a:p>
        </p:txBody>
      </p:sp>
    </p:spTree>
    <p:extLst>
      <p:ext uri="{BB962C8B-B14F-4D97-AF65-F5344CB8AC3E}">
        <p14:creationId xmlns:p14="http://schemas.microsoft.com/office/powerpoint/2010/main" val="9642799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r>
              <a:rPr lang="en-US"/>
              <a:t>Fall 2014</a:t>
            </a:r>
            <a:endParaRPr lang="en-US" dirty="0"/>
          </a:p>
        </p:txBody>
      </p:sp>
      <p:sp>
        <p:nvSpPr>
          <p:cNvPr id="8" name="Footer Placeholder 7"/>
          <p:cNvSpPr>
            <a:spLocks noGrp="1"/>
          </p:cNvSpPr>
          <p:nvPr>
            <p:ph type="ftr" sz="quarter" idx="11"/>
          </p:nvPr>
        </p:nvSpPr>
        <p:spPr/>
        <p:txBody>
          <a:bodyPr/>
          <a:lstStyle/>
          <a:p>
            <a:r>
              <a:rPr lang="de-DE"/>
              <a:t>SE-2811 Dr. Mark L. Hornick</a:t>
            </a:r>
            <a:endParaRPr lang="en-US" dirty="0"/>
          </a:p>
        </p:txBody>
      </p:sp>
      <p:sp>
        <p:nvSpPr>
          <p:cNvPr id="9" name="Slide Number Placeholder 8"/>
          <p:cNvSpPr>
            <a:spLocks noGrp="1"/>
          </p:cNvSpPr>
          <p:nvPr>
            <p:ph type="sldNum" sz="quarter" idx="12"/>
          </p:nvPr>
        </p:nvSpPr>
        <p:spPr/>
        <p:txBody>
          <a:bodyPr/>
          <a:lstStyle/>
          <a:p>
            <a:fld id="{5444ADE4-5231-4F9D-9D64-60BB27C6886F}" type="slidenum">
              <a:rPr lang="en-US" smtClean="0"/>
              <a:t>‹#›</a:t>
            </a:fld>
            <a:endParaRPr lang="en-US"/>
          </a:p>
        </p:txBody>
      </p:sp>
      <p:cxnSp>
        <p:nvCxnSpPr>
          <p:cNvPr id="10" name="Straight Connector 9"/>
          <p:cNvCxnSpPr/>
          <p:nvPr userDrawn="1"/>
        </p:nvCxnSpPr>
        <p:spPr>
          <a:xfrm>
            <a:off x="1524000" y="3509963"/>
            <a:ext cx="9144000" cy="0"/>
          </a:xfrm>
          <a:prstGeom prst="line">
            <a:avLst/>
          </a:prstGeom>
          <a:ln w="41275">
            <a:solidFill>
              <a:srgbClr val="9E1B20"/>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0688717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Fall 2014</a:t>
            </a:r>
            <a:endParaRPr lang="en-US" dirty="0"/>
          </a:p>
        </p:txBody>
      </p:sp>
      <p:sp>
        <p:nvSpPr>
          <p:cNvPr id="6" name="Footer Placeholder 5"/>
          <p:cNvSpPr>
            <a:spLocks noGrp="1"/>
          </p:cNvSpPr>
          <p:nvPr>
            <p:ph type="ftr" sz="quarter" idx="11"/>
          </p:nvPr>
        </p:nvSpPr>
        <p:spPr/>
        <p:txBody>
          <a:bodyPr/>
          <a:lstStyle/>
          <a:p>
            <a:r>
              <a:rPr lang="de-DE"/>
              <a:t>SE-2811 Dr. Mark L. Hornick</a:t>
            </a:r>
            <a:endParaRPr lang="en-US" dirty="0"/>
          </a:p>
        </p:txBody>
      </p:sp>
      <p:sp>
        <p:nvSpPr>
          <p:cNvPr id="7" name="Slide Number Placeholder 6"/>
          <p:cNvSpPr>
            <a:spLocks noGrp="1"/>
          </p:cNvSpPr>
          <p:nvPr>
            <p:ph type="sldNum" sz="quarter" idx="12"/>
          </p:nvPr>
        </p:nvSpPr>
        <p:spPr/>
        <p:txBody>
          <a:bodyPr/>
          <a:lstStyle/>
          <a:p>
            <a:fld id="{5444ADE4-5231-4F9D-9D64-60BB27C6886F}" type="slidenum">
              <a:rPr lang="en-US" smtClean="0"/>
              <a:pPr/>
              <a:t>‹#›</a:t>
            </a:fld>
            <a:endParaRPr lang="en-US" dirty="0"/>
          </a:p>
        </p:txBody>
      </p:sp>
    </p:spTree>
    <p:extLst>
      <p:ext uri="{BB962C8B-B14F-4D97-AF65-F5344CB8AC3E}">
        <p14:creationId xmlns:p14="http://schemas.microsoft.com/office/powerpoint/2010/main" val="1914702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Fall 2014</a:t>
            </a:r>
            <a:endParaRPr lang="en-US" dirty="0"/>
          </a:p>
        </p:txBody>
      </p:sp>
      <p:sp>
        <p:nvSpPr>
          <p:cNvPr id="6" name="Footer Placeholder 5"/>
          <p:cNvSpPr>
            <a:spLocks noGrp="1"/>
          </p:cNvSpPr>
          <p:nvPr>
            <p:ph type="ftr" sz="quarter" idx="11"/>
          </p:nvPr>
        </p:nvSpPr>
        <p:spPr/>
        <p:txBody>
          <a:bodyPr/>
          <a:lstStyle/>
          <a:p>
            <a:r>
              <a:rPr lang="de-DE"/>
              <a:t>SE-2811 Dr. Mark L. Hornick</a:t>
            </a:r>
            <a:endParaRPr lang="en-US" dirty="0"/>
          </a:p>
        </p:txBody>
      </p:sp>
      <p:sp>
        <p:nvSpPr>
          <p:cNvPr id="7" name="Slide Number Placeholder 6"/>
          <p:cNvSpPr>
            <a:spLocks noGrp="1"/>
          </p:cNvSpPr>
          <p:nvPr>
            <p:ph type="sldNum" sz="quarter" idx="12"/>
          </p:nvPr>
        </p:nvSpPr>
        <p:spPr/>
        <p:txBody>
          <a:bodyPr/>
          <a:lstStyle/>
          <a:p>
            <a:fld id="{5444ADE4-5231-4F9D-9D64-60BB27C6886F}" type="slidenum">
              <a:rPr lang="en-US" smtClean="0"/>
              <a:pPr/>
              <a:t>‹#›</a:t>
            </a:fld>
            <a:endParaRPr lang="en-US" dirty="0"/>
          </a:p>
        </p:txBody>
      </p:sp>
    </p:spTree>
    <p:extLst>
      <p:ext uri="{BB962C8B-B14F-4D97-AF65-F5344CB8AC3E}">
        <p14:creationId xmlns:p14="http://schemas.microsoft.com/office/powerpoint/2010/main" val="3570553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Fall 2014</a:t>
            </a:r>
            <a:endParaRPr lang="en-US" dirty="0"/>
          </a:p>
        </p:txBody>
      </p:sp>
      <p:sp>
        <p:nvSpPr>
          <p:cNvPr id="6" name="Footer Placeholder 5"/>
          <p:cNvSpPr>
            <a:spLocks noGrp="1"/>
          </p:cNvSpPr>
          <p:nvPr>
            <p:ph type="ftr" sz="quarter" idx="11"/>
          </p:nvPr>
        </p:nvSpPr>
        <p:spPr/>
        <p:txBody>
          <a:bodyPr/>
          <a:lstStyle/>
          <a:p>
            <a:r>
              <a:rPr lang="de-DE"/>
              <a:t>SE-2811 Dr. Mark L. Hornick</a:t>
            </a:r>
            <a:endParaRPr lang="en-US" dirty="0"/>
          </a:p>
        </p:txBody>
      </p:sp>
      <p:sp>
        <p:nvSpPr>
          <p:cNvPr id="7" name="Slide Number Placeholder 6"/>
          <p:cNvSpPr>
            <a:spLocks noGrp="1"/>
          </p:cNvSpPr>
          <p:nvPr>
            <p:ph type="sldNum" sz="quarter" idx="12"/>
          </p:nvPr>
        </p:nvSpPr>
        <p:spPr/>
        <p:txBody>
          <a:bodyPr/>
          <a:lstStyle/>
          <a:p>
            <a:fld id="{5444ADE4-5231-4F9D-9D64-60BB27C6886F}" type="slidenum">
              <a:rPr lang="en-US" smtClean="0"/>
              <a:pPr/>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9599745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Fall 2014</a:t>
            </a:r>
            <a:endParaRPr lang="en-US" dirty="0"/>
          </a:p>
        </p:txBody>
      </p:sp>
      <p:sp>
        <p:nvSpPr>
          <p:cNvPr id="6" name="Footer Placeholder 5"/>
          <p:cNvSpPr>
            <a:spLocks noGrp="1"/>
          </p:cNvSpPr>
          <p:nvPr>
            <p:ph type="ftr" sz="quarter" idx="11"/>
          </p:nvPr>
        </p:nvSpPr>
        <p:spPr/>
        <p:txBody>
          <a:bodyPr/>
          <a:lstStyle/>
          <a:p>
            <a:r>
              <a:rPr lang="de-DE"/>
              <a:t>SE-2811 Dr. Mark L. Hornick</a:t>
            </a:r>
            <a:endParaRPr lang="en-US" dirty="0"/>
          </a:p>
        </p:txBody>
      </p:sp>
      <p:sp>
        <p:nvSpPr>
          <p:cNvPr id="7" name="Slide Number Placeholder 6"/>
          <p:cNvSpPr>
            <a:spLocks noGrp="1"/>
          </p:cNvSpPr>
          <p:nvPr>
            <p:ph type="sldNum" sz="quarter" idx="12"/>
          </p:nvPr>
        </p:nvSpPr>
        <p:spPr/>
        <p:txBody>
          <a:bodyPr/>
          <a:lstStyle/>
          <a:p>
            <a:fld id="{5444ADE4-5231-4F9D-9D64-60BB27C6886F}" type="slidenum">
              <a:rPr lang="en-US" smtClean="0"/>
              <a:pPr/>
              <a:t>‹#›</a:t>
            </a:fld>
            <a:endParaRPr lang="en-US" dirty="0"/>
          </a:p>
        </p:txBody>
      </p:sp>
    </p:spTree>
    <p:extLst>
      <p:ext uri="{BB962C8B-B14F-4D97-AF65-F5344CB8AC3E}">
        <p14:creationId xmlns:p14="http://schemas.microsoft.com/office/powerpoint/2010/main" val="2474370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r>
              <a:rPr lang="en-US"/>
              <a:t>Fall 2014</a:t>
            </a:r>
            <a:endParaRPr lang="en-US" dirty="0"/>
          </a:p>
        </p:txBody>
      </p:sp>
      <p:sp>
        <p:nvSpPr>
          <p:cNvPr id="4" name="Footer Placeholder 3"/>
          <p:cNvSpPr>
            <a:spLocks noGrp="1"/>
          </p:cNvSpPr>
          <p:nvPr>
            <p:ph type="ftr" sz="quarter" idx="11"/>
          </p:nvPr>
        </p:nvSpPr>
        <p:spPr/>
        <p:txBody>
          <a:bodyPr/>
          <a:lstStyle/>
          <a:p>
            <a:r>
              <a:rPr lang="de-DE"/>
              <a:t>SE-2811 Dr. Mark L. Hornick</a:t>
            </a:r>
            <a:endParaRPr lang="en-US" dirty="0"/>
          </a:p>
        </p:txBody>
      </p:sp>
      <p:sp>
        <p:nvSpPr>
          <p:cNvPr id="5" name="Slide Number Placeholder 4"/>
          <p:cNvSpPr>
            <a:spLocks noGrp="1"/>
          </p:cNvSpPr>
          <p:nvPr>
            <p:ph type="sldNum" sz="quarter" idx="12"/>
          </p:nvPr>
        </p:nvSpPr>
        <p:spPr/>
        <p:txBody>
          <a:bodyPr/>
          <a:lstStyle/>
          <a:p>
            <a:fld id="{5444ADE4-5231-4F9D-9D64-60BB27C6886F}" type="slidenum">
              <a:rPr lang="en-US" smtClean="0"/>
              <a:pPr/>
              <a:t>‹#›</a:t>
            </a:fld>
            <a:endParaRPr lang="en-US" dirty="0"/>
          </a:p>
        </p:txBody>
      </p:sp>
    </p:spTree>
    <p:extLst>
      <p:ext uri="{BB962C8B-B14F-4D97-AF65-F5344CB8AC3E}">
        <p14:creationId xmlns:p14="http://schemas.microsoft.com/office/powerpoint/2010/main" val="11463604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r>
              <a:rPr lang="en-US"/>
              <a:t>Fall 2014</a:t>
            </a:r>
            <a:endParaRPr lang="en-US" dirty="0"/>
          </a:p>
        </p:txBody>
      </p:sp>
      <p:sp>
        <p:nvSpPr>
          <p:cNvPr id="4" name="Footer Placeholder 3"/>
          <p:cNvSpPr>
            <a:spLocks noGrp="1"/>
          </p:cNvSpPr>
          <p:nvPr>
            <p:ph type="ftr" sz="quarter" idx="11"/>
          </p:nvPr>
        </p:nvSpPr>
        <p:spPr/>
        <p:txBody>
          <a:bodyPr/>
          <a:lstStyle/>
          <a:p>
            <a:r>
              <a:rPr lang="de-DE"/>
              <a:t>SE-2811 Dr. Mark L. Hornick</a:t>
            </a:r>
            <a:endParaRPr lang="en-US" dirty="0"/>
          </a:p>
        </p:txBody>
      </p:sp>
      <p:sp>
        <p:nvSpPr>
          <p:cNvPr id="5" name="Slide Number Placeholder 4"/>
          <p:cNvSpPr>
            <a:spLocks noGrp="1"/>
          </p:cNvSpPr>
          <p:nvPr>
            <p:ph type="sldNum" sz="quarter" idx="12"/>
          </p:nvPr>
        </p:nvSpPr>
        <p:spPr/>
        <p:txBody>
          <a:bodyPr/>
          <a:lstStyle/>
          <a:p>
            <a:fld id="{5444ADE4-5231-4F9D-9D64-60BB27C6886F}" type="slidenum">
              <a:rPr lang="en-US" smtClean="0"/>
              <a:pPr/>
              <a:t>‹#›</a:t>
            </a:fld>
            <a:endParaRPr lang="en-US" dirty="0"/>
          </a:p>
        </p:txBody>
      </p:sp>
    </p:spTree>
    <p:extLst>
      <p:ext uri="{BB962C8B-B14F-4D97-AF65-F5344CB8AC3E}">
        <p14:creationId xmlns:p14="http://schemas.microsoft.com/office/powerpoint/2010/main" val="18041514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Fall 2014</a:t>
            </a:r>
            <a:endParaRPr lang="en-US" dirty="0"/>
          </a:p>
        </p:txBody>
      </p:sp>
      <p:sp>
        <p:nvSpPr>
          <p:cNvPr id="5" name="Footer Placeholder 4"/>
          <p:cNvSpPr>
            <a:spLocks noGrp="1"/>
          </p:cNvSpPr>
          <p:nvPr>
            <p:ph type="ftr" sz="quarter" idx="11"/>
          </p:nvPr>
        </p:nvSpPr>
        <p:spPr/>
        <p:txBody>
          <a:bodyPr/>
          <a:lstStyle/>
          <a:p>
            <a:r>
              <a:rPr lang="de-DE"/>
              <a:t>SE-2811 Dr. Mark L. Hornick</a:t>
            </a:r>
            <a:endParaRPr lang="en-US" dirty="0"/>
          </a:p>
        </p:txBody>
      </p:sp>
      <p:sp>
        <p:nvSpPr>
          <p:cNvPr id="6" name="Slide Number Placeholder 5"/>
          <p:cNvSpPr>
            <a:spLocks noGrp="1"/>
          </p:cNvSpPr>
          <p:nvPr>
            <p:ph type="sldNum" sz="quarter" idx="12"/>
          </p:nvPr>
        </p:nvSpPr>
        <p:spPr/>
        <p:txBody>
          <a:bodyPr/>
          <a:lstStyle/>
          <a:p>
            <a:fld id="{5444ADE4-5231-4F9D-9D64-60BB27C6886F}" type="slidenum">
              <a:rPr lang="en-US" smtClean="0"/>
              <a:t>‹#›</a:t>
            </a:fld>
            <a:endParaRPr lang="en-US"/>
          </a:p>
        </p:txBody>
      </p:sp>
      <p:cxnSp>
        <p:nvCxnSpPr>
          <p:cNvPr id="7" name="Straight Connector 6"/>
          <p:cNvCxnSpPr/>
          <p:nvPr userDrawn="1"/>
        </p:nvCxnSpPr>
        <p:spPr>
          <a:xfrm flipV="1">
            <a:off x="827088" y="1681163"/>
            <a:ext cx="10526712" cy="21440"/>
          </a:xfrm>
          <a:prstGeom prst="line">
            <a:avLst/>
          </a:prstGeom>
          <a:ln w="41275">
            <a:solidFill>
              <a:srgbClr val="9E1B20"/>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0519258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Fall 2014</a:t>
            </a:r>
            <a:endParaRPr lang="en-US" dirty="0"/>
          </a:p>
        </p:txBody>
      </p:sp>
      <p:sp>
        <p:nvSpPr>
          <p:cNvPr id="5" name="Footer Placeholder 4"/>
          <p:cNvSpPr>
            <a:spLocks noGrp="1"/>
          </p:cNvSpPr>
          <p:nvPr>
            <p:ph type="ftr" sz="quarter" idx="11"/>
          </p:nvPr>
        </p:nvSpPr>
        <p:spPr/>
        <p:txBody>
          <a:bodyPr/>
          <a:lstStyle/>
          <a:p>
            <a:r>
              <a:rPr lang="de-DE"/>
              <a:t>SE-2811 Dr. Mark L. Hornick</a:t>
            </a:r>
            <a:endParaRPr lang="en-US" dirty="0"/>
          </a:p>
        </p:txBody>
      </p:sp>
      <p:sp>
        <p:nvSpPr>
          <p:cNvPr id="6" name="Slide Number Placeholder 5"/>
          <p:cNvSpPr>
            <a:spLocks noGrp="1"/>
          </p:cNvSpPr>
          <p:nvPr>
            <p:ph type="sldNum" sz="quarter" idx="12"/>
          </p:nvPr>
        </p:nvSpPr>
        <p:spPr/>
        <p:txBody>
          <a:bodyPr/>
          <a:lstStyle/>
          <a:p>
            <a:fld id="{5444ADE4-5231-4F9D-9D64-60BB27C6886F}" type="slidenum">
              <a:rPr lang="en-US" smtClean="0"/>
              <a:t>‹#›</a:t>
            </a:fld>
            <a:endParaRPr lang="en-US"/>
          </a:p>
        </p:txBody>
      </p:sp>
      <p:cxnSp>
        <p:nvCxnSpPr>
          <p:cNvPr id="7" name="Straight Connector 6"/>
          <p:cNvCxnSpPr/>
          <p:nvPr userDrawn="1"/>
        </p:nvCxnSpPr>
        <p:spPr>
          <a:xfrm>
            <a:off x="8724900" y="365125"/>
            <a:ext cx="0" cy="5811838"/>
          </a:xfrm>
          <a:prstGeom prst="line">
            <a:avLst/>
          </a:prstGeom>
          <a:ln w="41275">
            <a:solidFill>
              <a:srgbClr val="9E1B20"/>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77134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Fall 2014</a:t>
            </a:r>
            <a:endParaRPr lang="en-US" dirty="0"/>
          </a:p>
        </p:txBody>
      </p:sp>
      <p:sp>
        <p:nvSpPr>
          <p:cNvPr id="5" name="Footer Placeholder 4"/>
          <p:cNvSpPr>
            <a:spLocks noGrp="1"/>
          </p:cNvSpPr>
          <p:nvPr>
            <p:ph type="ftr" sz="quarter" idx="11"/>
          </p:nvPr>
        </p:nvSpPr>
        <p:spPr/>
        <p:txBody>
          <a:bodyPr/>
          <a:lstStyle/>
          <a:p>
            <a:r>
              <a:rPr lang="de-DE"/>
              <a:t>SE-2811 Dr. Mark L. Hornick</a:t>
            </a:r>
            <a:endParaRPr lang="en-US" dirty="0"/>
          </a:p>
        </p:txBody>
      </p:sp>
      <p:sp>
        <p:nvSpPr>
          <p:cNvPr id="6" name="Slide Number Placeholder 5"/>
          <p:cNvSpPr>
            <a:spLocks noGrp="1"/>
          </p:cNvSpPr>
          <p:nvPr>
            <p:ph type="sldNum" sz="quarter" idx="12"/>
          </p:nvPr>
        </p:nvSpPr>
        <p:spPr/>
        <p:txBody>
          <a:bodyPr/>
          <a:lstStyle/>
          <a:p>
            <a:fld id="{5444ADE4-5231-4F9D-9D64-60BB27C6886F}" type="slidenum">
              <a:rPr lang="en-US" smtClean="0"/>
              <a:t>‹#›</a:t>
            </a:fld>
            <a:endParaRPr lang="en-US" dirty="0"/>
          </a:p>
        </p:txBody>
      </p:sp>
      <p:cxnSp>
        <p:nvCxnSpPr>
          <p:cNvPr id="7" name="Straight Connector 6"/>
          <p:cNvCxnSpPr/>
          <p:nvPr userDrawn="1"/>
        </p:nvCxnSpPr>
        <p:spPr>
          <a:xfrm flipV="1">
            <a:off x="827088" y="1681163"/>
            <a:ext cx="10526712" cy="21440"/>
          </a:xfrm>
          <a:prstGeom prst="line">
            <a:avLst/>
          </a:prstGeom>
          <a:ln w="41275">
            <a:solidFill>
              <a:srgbClr val="9E1B20"/>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619303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a:t>Fall 2014</a:t>
            </a:r>
            <a:endParaRPr lang="en-US" dirty="0"/>
          </a:p>
        </p:txBody>
      </p:sp>
      <p:sp>
        <p:nvSpPr>
          <p:cNvPr id="5" name="Footer Placeholder 4"/>
          <p:cNvSpPr>
            <a:spLocks noGrp="1"/>
          </p:cNvSpPr>
          <p:nvPr>
            <p:ph type="ftr" sz="quarter" idx="11"/>
          </p:nvPr>
        </p:nvSpPr>
        <p:spPr/>
        <p:txBody>
          <a:bodyPr/>
          <a:lstStyle/>
          <a:p>
            <a:r>
              <a:rPr lang="de-DE"/>
              <a:t>SE-2811 Dr. Mark L. Hornick</a:t>
            </a:r>
            <a:endParaRPr lang="en-US" dirty="0"/>
          </a:p>
        </p:txBody>
      </p:sp>
      <p:sp>
        <p:nvSpPr>
          <p:cNvPr id="6" name="Slide Number Placeholder 5"/>
          <p:cNvSpPr>
            <a:spLocks noGrp="1"/>
          </p:cNvSpPr>
          <p:nvPr>
            <p:ph type="sldNum" sz="quarter" idx="12"/>
          </p:nvPr>
        </p:nvSpPr>
        <p:spPr/>
        <p:txBody>
          <a:bodyPr/>
          <a:lstStyle/>
          <a:p>
            <a:fld id="{5444ADE4-5231-4F9D-9D64-60BB27C6886F}" type="slidenum">
              <a:rPr lang="en-US" smtClean="0"/>
              <a:t>‹#›</a:t>
            </a:fld>
            <a:endParaRPr lang="en-US"/>
          </a:p>
        </p:txBody>
      </p:sp>
      <p:cxnSp>
        <p:nvCxnSpPr>
          <p:cNvPr id="9" name="Straight Connector 8"/>
          <p:cNvCxnSpPr/>
          <p:nvPr userDrawn="1"/>
        </p:nvCxnSpPr>
        <p:spPr>
          <a:xfrm flipV="1">
            <a:off x="820738" y="4568023"/>
            <a:ext cx="10526712" cy="21440"/>
          </a:xfrm>
          <a:prstGeom prst="line">
            <a:avLst/>
          </a:prstGeom>
          <a:ln w="41275">
            <a:solidFill>
              <a:srgbClr val="9E1B20"/>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566556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Fall 2014</a:t>
            </a:r>
            <a:endParaRPr lang="en-US" dirty="0"/>
          </a:p>
        </p:txBody>
      </p:sp>
      <p:sp>
        <p:nvSpPr>
          <p:cNvPr id="6" name="Footer Placeholder 5"/>
          <p:cNvSpPr>
            <a:spLocks noGrp="1"/>
          </p:cNvSpPr>
          <p:nvPr>
            <p:ph type="ftr" sz="quarter" idx="11"/>
          </p:nvPr>
        </p:nvSpPr>
        <p:spPr/>
        <p:txBody>
          <a:bodyPr/>
          <a:lstStyle/>
          <a:p>
            <a:r>
              <a:rPr lang="de-DE"/>
              <a:t>SE-2811 Dr. Mark L. Hornick</a:t>
            </a:r>
            <a:endParaRPr lang="en-US" dirty="0"/>
          </a:p>
        </p:txBody>
      </p:sp>
      <p:sp>
        <p:nvSpPr>
          <p:cNvPr id="7" name="Slide Number Placeholder 6"/>
          <p:cNvSpPr>
            <a:spLocks noGrp="1"/>
          </p:cNvSpPr>
          <p:nvPr>
            <p:ph type="sldNum" sz="quarter" idx="12"/>
          </p:nvPr>
        </p:nvSpPr>
        <p:spPr/>
        <p:txBody>
          <a:bodyPr/>
          <a:lstStyle/>
          <a:p>
            <a:fld id="{5444ADE4-5231-4F9D-9D64-60BB27C6886F}" type="slidenum">
              <a:rPr lang="en-US" smtClean="0"/>
              <a:t>‹#›</a:t>
            </a:fld>
            <a:endParaRPr lang="en-US"/>
          </a:p>
        </p:txBody>
      </p:sp>
      <p:cxnSp>
        <p:nvCxnSpPr>
          <p:cNvPr id="8" name="Straight Connector 7"/>
          <p:cNvCxnSpPr/>
          <p:nvPr userDrawn="1"/>
        </p:nvCxnSpPr>
        <p:spPr>
          <a:xfrm flipV="1">
            <a:off x="827088" y="1681163"/>
            <a:ext cx="10526712" cy="21440"/>
          </a:xfrm>
          <a:prstGeom prst="line">
            <a:avLst/>
          </a:prstGeom>
          <a:ln w="41275">
            <a:solidFill>
              <a:srgbClr val="9E1B20"/>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76100558"/>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Fall 2014</a:t>
            </a:r>
            <a:endParaRPr lang="en-US" dirty="0"/>
          </a:p>
        </p:txBody>
      </p:sp>
      <p:sp>
        <p:nvSpPr>
          <p:cNvPr id="8" name="Footer Placeholder 7"/>
          <p:cNvSpPr>
            <a:spLocks noGrp="1"/>
          </p:cNvSpPr>
          <p:nvPr>
            <p:ph type="ftr" sz="quarter" idx="11"/>
          </p:nvPr>
        </p:nvSpPr>
        <p:spPr/>
        <p:txBody>
          <a:bodyPr/>
          <a:lstStyle/>
          <a:p>
            <a:r>
              <a:rPr lang="de-DE"/>
              <a:t>SE-2811 Dr. Mark L. Hornick</a:t>
            </a:r>
            <a:endParaRPr lang="en-US" dirty="0"/>
          </a:p>
        </p:txBody>
      </p:sp>
      <p:sp>
        <p:nvSpPr>
          <p:cNvPr id="9" name="Slide Number Placeholder 8"/>
          <p:cNvSpPr>
            <a:spLocks noGrp="1"/>
          </p:cNvSpPr>
          <p:nvPr>
            <p:ph type="sldNum" sz="quarter" idx="12"/>
          </p:nvPr>
        </p:nvSpPr>
        <p:spPr/>
        <p:txBody>
          <a:bodyPr/>
          <a:lstStyle/>
          <a:p>
            <a:fld id="{5444ADE4-5231-4F9D-9D64-60BB27C6886F}" type="slidenum">
              <a:rPr lang="en-US" smtClean="0"/>
              <a:t>‹#›</a:t>
            </a:fld>
            <a:endParaRPr lang="en-US"/>
          </a:p>
        </p:txBody>
      </p:sp>
      <p:cxnSp>
        <p:nvCxnSpPr>
          <p:cNvPr id="10" name="Straight Connector 9"/>
          <p:cNvCxnSpPr/>
          <p:nvPr userDrawn="1"/>
        </p:nvCxnSpPr>
        <p:spPr>
          <a:xfrm flipV="1">
            <a:off x="827088" y="1681163"/>
            <a:ext cx="10526712" cy="21440"/>
          </a:xfrm>
          <a:prstGeom prst="line">
            <a:avLst/>
          </a:prstGeom>
          <a:ln w="41275">
            <a:solidFill>
              <a:srgbClr val="9E1B20"/>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89612740"/>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Fall 2014</a:t>
            </a:r>
            <a:endParaRPr lang="en-US" dirty="0"/>
          </a:p>
        </p:txBody>
      </p:sp>
      <p:sp>
        <p:nvSpPr>
          <p:cNvPr id="4" name="Footer Placeholder 3"/>
          <p:cNvSpPr>
            <a:spLocks noGrp="1"/>
          </p:cNvSpPr>
          <p:nvPr>
            <p:ph type="ftr" sz="quarter" idx="11"/>
          </p:nvPr>
        </p:nvSpPr>
        <p:spPr/>
        <p:txBody>
          <a:bodyPr/>
          <a:lstStyle/>
          <a:p>
            <a:r>
              <a:rPr lang="de-DE"/>
              <a:t>SE-2811 Dr. Mark L. Hornick</a:t>
            </a:r>
            <a:endParaRPr lang="en-US" dirty="0"/>
          </a:p>
        </p:txBody>
      </p:sp>
      <p:sp>
        <p:nvSpPr>
          <p:cNvPr id="5" name="Slide Number Placeholder 4"/>
          <p:cNvSpPr>
            <a:spLocks noGrp="1"/>
          </p:cNvSpPr>
          <p:nvPr>
            <p:ph type="sldNum" sz="quarter" idx="12"/>
          </p:nvPr>
        </p:nvSpPr>
        <p:spPr/>
        <p:txBody>
          <a:bodyPr/>
          <a:lstStyle/>
          <a:p>
            <a:fld id="{5444ADE4-5231-4F9D-9D64-60BB27C6886F}" type="slidenum">
              <a:rPr lang="en-US" smtClean="0"/>
              <a:t>‹#›</a:t>
            </a:fld>
            <a:endParaRPr lang="en-US"/>
          </a:p>
        </p:txBody>
      </p:sp>
      <p:cxnSp>
        <p:nvCxnSpPr>
          <p:cNvPr id="6" name="Straight Connector 5"/>
          <p:cNvCxnSpPr/>
          <p:nvPr userDrawn="1"/>
        </p:nvCxnSpPr>
        <p:spPr>
          <a:xfrm flipV="1">
            <a:off x="827088" y="1681163"/>
            <a:ext cx="10526712" cy="21440"/>
          </a:xfrm>
          <a:prstGeom prst="line">
            <a:avLst/>
          </a:prstGeom>
          <a:ln w="41275">
            <a:solidFill>
              <a:srgbClr val="9E1B20"/>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911469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Fall 2014</a:t>
            </a:r>
            <a:endParaRPr lang="en-US" dirty="0"/>
          </a:p>
        </p:txBody>
      </p:sp>
      <p:sp>
        <p:nvSpPr>
          <p:cNvPr id="3" name="Footer Placeholder 2"/>
          <p:cNvSpPr>
            <a:spLocks noGrp="1"/>
          </p:cNvSpPr>
          <p:nvPr>
            <p:ph type="ftr" sz="quarter" idx="11"/>
          </p:nvPr>
        </p:nvSpPr>
        <p:spPr/>
        <p:txBody>
          <a:bodyPr/>
          <a:lstStyle/>
          <a:p>
            <a:r>
              <a:rPr lang="de-DE"/>
              <a:t>SE-2811 Dr. Mark L. Hornick</a:t>
            </a:r>
            <a:endParaRPr lang="en-US" dirty="0"/>
          </a:p>
        </p:txBody>
      </p:sp>
      <p:sp>
        <p:nvSpPr>
          <p:cNvPr id="4" name="Slide Number Placeholder 3"/>
          <p:cNvSpPr>
            <a:spLocks noGrp="1"/>
          </p:cNvSpPr>
          <p:nvPr>
            <p:ph type="sldNum" sz="quarter" idx="12"/>
          </p:nvPr>
        </p:nvSpPr>
        <p:spPr/>
        <p:txBody>
          <a:bodyPr/>
          <a:lstStyle/>
          <a:p>
            <a:fld id="{5444ADE4-5231-4F9D-9D64-60BB27C6886F}" type="slidenum">
              <a:rPr lang="en-US" smtClean="0"/>
              <a:t>‹#›</a:t>
            </a:fld>
            <a:endParaRPr lang="en-US"/>
          </a:p>
        </p:txBody>
      </p:sp>
    </p:spTree>
    <p:extLst>
      <p:ext uri="{BB962C8B-B14F-4D97-AF65-F5344CB8AC3E}">
        <p14:creationId xmlns:p14="http://schemas.microsoft.com/office/powerpoint/2010/main" val="18603975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Fall 2014</a:t>
            </a:r>
            <a:endParaRPr lang="en-US" dirty="0"/>
          </a:p>
        </p:txBody>
      </p:sp>
      <p:sp>
        <p:nvSpPr>
          <p:cNvPr id="6" name="Footer Placeholder 5"/>
          <p:cNvSpPr>
            <a:spLocks noGrp="1"/>
          </p:cNvSpPr>
          <p:nvPr>
            <p:ph type="ftr" sz="quarter" idx="11"/>
          </p:nvPr>
        </p:nvSpPr>
        <p:spPr/>
        <p:txBody>
          <a:bodyPr/>
          <a:lstStyle/>
          <a:p>
            <a:r>
              <a:rPr lang="de-DE"/>
              <a:t>SE-2811 Dr. Mark L. Hornick</a:t>
            </a:r>
            <a:endParaRPr lang="en-US" dirty="0"/>
          </a:p>
        </p:txBody>
      </p:sp>
      <p:sp>
        <p:nvSpPr>
          <p:cNvPr id="7" name="Slide Number Placeholder 6"/>
          <p:cNvSpPr>
            <a:spLocks noGrp="1"/>
          </p:cNvSpPr>
          <p:nvPr>
            <p:ph type="sldNum" sz="quarter" idx="12"/>
          </p:nvPr>
        </p:nvSpPr>
        <p:spPr/>
        <p:txBody>
          <a:bodyPr/>
          <a:lstStyle/>
          <a:p>
            <a:fld id="{5444ADE4-5231-4F9D-9D64-60BB27C6886F}" type="slidenum">
              <a:rPr lang="en-US" smtClean="0"/>
              <a:t>‹#›</a:t>
            </a:fld>
            <a:endParaRPr lang="en-US"/>
          </a:p>
        </p:txBody>
      </p:sp>
      <p:cxnSp>
        <p:nvCxnSpPr>
          <p:cNvPr id="8" name="Straight Connector 7"/>
          <p:cNvCxnSpPr/>
          <p:nvPr userDrawn="1"/>
        </p:nvCxnSpPr>
        <p:spPr>
          <a:xfrm>
            <a:off x="827088" y="2050809"/>
            <a:ext cx="3944937" cy="13181"/>
          </a:xfrm>
          <a:prstGeom prst="line">
            <a:avLst/>
          </a:prstGeom>
          <a:ln w="41275">
            <a:solidFill>
              <a:srgbClr val="9E1B20"/>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4036119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Fall 2014</a:t>
            </a:r>
            <a:endParaRPr lang="en-US" dirty="0"/>
          </a:p>
        </p:txBody>
      </p:sp>
      <p:sp>
        <p:nvSpPr>
          <p:cNvPr id="6" name="Footer Placeholder 5"/>
          <p:cNvSpPr>
            <a:spLocks noGrp="1"/>
          </p:cNvSpPr>
          <p:nvPr>
            <p:ph type="ftr" sz="quarter" idx="11"/>
          </p:nvPr>
        </p:nvSpPr>
        <p:spPr/>
        <p:txBody>
          <a:bodyPr/>
          <a:lstStyle/>
          <a:p>
            <a:r>
              <a:rPr lang="de-DE"/>
              <a:t>SE-2811 Dr. Mark L. Hornick</a:t>
            </a:r>
            <a:endParaRPr lang="en-US" dirty="0"/>
          </a:p>
        </p:txBody>
      </p:sp>
      <p:sp>
        <p:nvSpPr>
          <p:cNvPr id="7" name="Slide Number Placeholder 6"/>
          <p:cNvSpPr>
            <a:spLocks noGrp="1"/>
          </p:cNvSpPr>
          <p:nvPr>
            <p:ph type="sldNum" sz="quarter" idx="12"/>
          </p:nvPr>
        </p:nvSpPr>
        <p:spPr/>
        <p:txBody>
          <a:bodyPr/>
          <a:lstStyle/>
          <a:p>
            <a:fld id="{5444ADE4-5231-4F9D-9D64-60BB27C6886F}" type="slidenum">
              <a:rPr lang="en-US" smtClean="0"/>
              <a:t>‹#›</a:t>
            </a:fld>
            <a:endParaRPr lang="en-US"/>
          </a:p>
        </p:txBody>
      </p:sp>
      <p:cxnSp>
        <p:nvCxnSpPr>
          <p:cNvPr id="8" name="Straight Connector 7"/>
          <p:cNvCxnSpPr/>
          <p:nvPr userDrawn="1"/>
        </p:nvCxnSpPr>
        <p:spPr>
          <a:xfrm>
            <a:off x="827088" y="2050809"/>
            <a:ext cx="3944937" cy="13181"/>
          </a:xfrm>
          <a:prstGeom prst="line">
            <a:avLst/>
          </a:prstGeom>
          <a:ln w="41275">
            <a:solidFill>
              <a:srgbClr val="9E1B20"/>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7016692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r>
              <a:rPr lang="en-US"/>
              <a:t>Fall 2014</a:t>
            </a:r>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r>
              <a:rPr lang="de-DE"/>
              <a:t>SE-2811 Dr. Mark L. Hornick</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444ADE4-5231-4F9D-9D64-60BB27C6886F}" type="slidenum">
              <a:rPr lang="en-US" smtClean="0"/>
              <a:pPr/>
              <a:t>‹#›</a:t>
            </a:fld>
            <a:endParaRPr lang="en-US" dirty="0"/>
          </a:p>
        </p:txBody>
      </p:sp>
    </p:spTree>
    <p:extLst>
      <p:ext uri="{BB962C8B-B14F-4D97-AF65-F5344CB8AC3E}">
        <p14:creationId xmlns:p14="http://schemas.microsoft.com/office/powerpoint/2010/main" val="801388637"/>
      </p:ext>
    </p:extLst>
  </p:cSld>
  <p:clrMap bg1="dk1" tx1="lt1" bg2="dk2" tx2="lt2" accent1="accent1" accent2="accent2" accent3="accent3" accent4="accent4" accent5="accent5" accent6="accent6" hlink="hlink" folHlink="folHlink"/>
  <p:sldLayoutIdLst>
    <p:sldLayoutId id="2147483955" r:id="rId1"/>
    <p:sldLayoutId id="2147483956" r:id="rId2"/>
    <p:sldLayoutId id="2147483957" r:id="rId3"/>
    <p:sldLayoutId id="2147483958" r:id="rId4"/>
    <p:sldLayoutId id="2147483959" r:id="rId5"/>
    <p:sldLayoutId id="2147483960" r:id="rId6"/>
    <p:sldLayoutId id="2147483961" r:id="rId7"/>
    <p:sldLayoutId id="2147483962" r:id="rId8"/>
    <p:sldLayoutId id="2147483963" r:id="rId9"/>
    <p:sldLayoutId id="2147483964" r:id="rId10"/>
    <p:sldLayoutId id="2147483965" r:id="rId11"/>
    <p:sldLayoutId id="2147483966" r:id="rId12"/>
    <p:sldLayoutId id="2147483967" r:id="rId13"/>
    <p:sldLayoutId id="2147483968" r:id="rId14"/>
    <p:sldLayoutId id="2147483969" r:id="rId15"/>
    <p:sldLayoutId id="2147483970" r:id="rId16"/>
    <p:sldLayoutId id="2147483971" r:id="rId17"/>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commons.wikimedia.org/wiki/File:Baby.jp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hyperlink" Target="https://www.americanmuscle.com/hellion-twinturbo-complete-kit-2015gt.html" TargetMode="External"/><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464028"/>
            <a:ext cx="11353800" cy="2393972"/>
          </a:xfrm>
        </p:spPr>
        <p:txBody>
          <a:bodyPr>
            <a:normAutofit/>
          </a:bodyPr>
          <a:lstStyle/>
          <a:p>
            <a:br>
              <a:rPr lang="en-US" sz="7200" dirty="0">
                <a:solidFill>
                  <a:schemeClr val="tx1"/>
                </a:solidFill>
              </a:rPr>
            </a:br>
            <a:r>
              <a:rPr lang="en-US" sz="7200" dirty="0">
                <a:solidFill>
                  <a:schemeClr val="tx1"/>
                </a:solidFill>
              </a:rPr>
              <a:t>6. Cohesion and Coupling</a:t>
            </a:r>
          </a:p>
        </p:txBody>
      </p:sp>
      <p:sp>
        <p:nvSpPr>
          <p:cNvPr id="3" name="Subtitle 2"/>
          <p:cNvSpPr>
            <a:spLocks noGrp="1"/>
          </p:cNvSpPr>
          <p:nvPr>
            <p:ph type="subTitle" idx="1"/>
          </p:nvPr>
        </p:nvSpPr>
        <p:spPr/>
        <p:txBody>
          <a:bodyPr>
            <a:normAutofit fontScale="70000" lnSpcReduction="20000"/>
          </a:bodyPr>
          <a:lstStyle/>
          <a:p>
            <a:r>
              <a:rPr lang="en-US" dirty="0"/>
              <a:t>SE2811 Software Component Design</a:t>
            </a:r>
          </a:p>
          <a:p>
            <a:r>
              <a:rPr lang="en-US" dirty="0"/>
              <a:t>Dr. Rob Hasker</a:t>
            </a:r>
          </a:p>
        </p:txBody>
      </p:sp>
    </p:spTree>
    <p:extLst>
      <p:ext uri="{BB962C8B-B14F-4D97-AF65-F5344CB8AC3E}">
        <p14:creationId xmlns:p14="http://schemas.microsoft.com/office/powerpoint/2010/main" val="34399478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0446" y="303673"/>
            <a:ext cx="12034064" cy="6247864"/>
          </a:xfrm>
          <a:prstGeom prst="rect">
            <a:avLst/>
          </a:prstGeom>
          <a:noFill/>
        </p:spPr>
        <p:txBody>
          <a:bodyPr wrap="square" rtlCol="0">
            <a:spAutoFit/>
          </a:bodyPr>
          <a:lstStyle/>
          <a:p>
            <a:r>
              <a:rPr lang="en-US" sz="2000" dirty="0">
                <a:latin typeface="Consolas" charset="0"/>
                <a:ea typeface="Consolas" charset="0"/>
                <a:cs typeface="Consolas" charset="0"/>
              </a:rPr>
              <a:t>import </a:t>
            </a:r>
            <a:r>
              <a:rPr lang="en-US" sz="2000" dirty="0" err="1">
                <a:solidFill>
                  <a:schemeClr val="accent5"/>
                </a:solidFill>
                <a:latin typeface="Consolas" charset="0"/>
                <a:ea typeface="Consolas" charset="0"/>
                <a:cs typeface="Consolas" charset="0"/>
              </a:rPr>
              <a:t>java.lang.reflect.Field</a:t>
            </a:r>
            <a:r>
              <a:rPr lang="en-US" sz="2000" dirty="0">
                <a:latin typeface="Consolas" charset="0"/>
                <a:ea typeface="Consolas" charset="0"/>
                <a:cs typeface="Consolas" charset="0"/>
              </a:rPr>
              <a:t>;</a:t>
            </a:r>
          </a:p>
          <a:p>
            <a:endParaRPr lang="en-US" sz="2000" dirty="0">
              <a:latin typeface="Consolas" charset="0"/>
              <a:ea typeface="Consolas" charset="0"/>
              <a:cs typeface="Consolas" charset="0"/>
            </a:endParaRPr>
          </a:p>
          <a:p>
            <a:r>
              <a:rPr lang="en-US" sz="2000" dirty="0">
                <a:latin typeface="Consolas" charset="0"/>
                <a:ea typeface="Consolas" charset="0"/>
                <a:cs typeface="Consolas" charset="0"/>
              </a:rPr>
              <a:t>class </a:t>
            </a:r>
            <a:r>
              <a:rPr lang="en-US" sz="2000" dirty="0">
                <a:solidFill>
                  <a:schemeClr val="accent5"/>
                </a:solidFill>
                <a:latin typeface="Consolas" charset="0"/>
                <a:ea typeface="Consolas" charset="0"/>
                <a:cs typeface="Consolas" charset="0"/>
              </a:rPr>
              <a:t>Student </a:t>
            </a:r>
            <a:r>
              <a:rPr lang="en-US" sz="2000" dirty="0">
                <a:latin typeface="Consolas" charset="0"/>
                <a:ea typeface="Consolas" charset="0"/>
                <a:cs typeface="Consolas" charset="0"/>
              </a:rPr>
              <a:t>{</a:t>
            </a:r>
          </a:p>
          <a:p>
            <a:r>
              <a:rPr lang="en-US" sz="2000" dirty="0">
                <a:latin typeface="Consolas" charset="0"/>
                <a:ea typeface="Consolas" charset="0"/>
                <a:cs typeface="Consolas" charset="0"/>
              </a:rPr>
              <a:t>  private </a:t>
            </a:r>
            <a:r>
              <a:rPr lang="en-US" sz="2000" dirty="0">
                <a:solidFill>
                  <a:schemeClr val="accent5"/>
                </a:solidFill>
                <a:latin typeface="Consolas" charset="0"/>
                <a:ea typeface="Consolas" charset="0"/>
                <a:cs typeface="Consolas" charset="0"/>
              </a:rPr>
              <a:t>String</a:t>
            </a:r>
            <a:r>
              <a:rPr lang="en-US" sz="2000" dirty="0">
                <a:latin typeface="Consolas" charset="0"/>
                <a:ea typeface="Consolas" charset="0"/>
                <a:cs typeface="Consolas" charset="0"/>
              </a:rPr>
              <a:t> </a:t>
            </a:r>
            <a:r>
              <a:rPr lang="en-US" sz="2000" dirty="0" err="1">
                <a:solidFill>
                  <a:schemeClr val="accent5"/>
                </a:solidFill>
                <a:latin typeface="Consolas" charset="0"/>
                <a:ea typeface="Consolas" charset="0"/>
                <a:cs typeface="Consolas" charset="0"/>
              </a:rPr>
              <a:t>firstName</a:t>
            </a:r>
            <a:r>
              <a:rPr lang="en-US" sz="2000" dirty="0">
                <a:solidFill>
                  <a:schemeClr val="accent5"/>
                </a:solidFill>
                <a:latin typeface="Consolas" charset="0"/>
                <a:ea typeface="Consolas" charset="0"/>
                <a:cs typeface="Consolas" charset="0"/>
              </a:rPr>
              <a:t> </a:t>
            </a:r>
            <a:r>
              <a:rPr lang="en-US" sz="2000" dirty="0">
                <a:latin typeface="Consolas" charset="0"/>
                <a:ea typeface="Consolas" charset="0"/>
                <a:cs typeface="Consolas" charset="0"/>
              </a:rPr>
              <a:t>= </a:t>
            </a:r>
            <a:r>
              <a:rPr lang="en-US" sz="2000" dirty="0">
                <a:solidFill>
                  <a:schemeClr val="accent2"/>
                </a:solidFill>
                <a:latin typeface="Consolas" charset="0"/>
                <a:ea typeface="Consolas" charset="0"/>
                <a:cs typeface="Consolas" charset="0"/>
              </a:rPr>
              <a:t>"Sampath"</a:t>
            </a:r>
            <a:r>
              <a:rPr lang="en-US" sz="2000" dirty="0">
                <a:latin typeface="Consolas" charset="0"/>
                <a:ea typeface="Consolas" charset="0"/>
                <a:cs typeface="Consolas" charset="0"/>
              </a:rPr>
              <a:t>;</a:t>
            </a:r>
          </a:p>
          <a:p>
            <a:r>
              <a:rPr lang="en-US" sz="2000" dirty="0">
                <a:latin typeface="Consolas" charset="0"/>
                <a:ea typeface="Consolas" charset="0"/>
                <a:cs typeface="Consolas" charset="0"/>
              </a:rPr>
              <a:t>}</a:t>
            </a:r>
          </a:p>
          <a:p>
            <a:endParaRPr lang="en-US" sz="2000" dirty="0">
              <a:latin typeface="Consolas" charset="0"/>
              <a:ea typeface="Consolas" charset="0"/>
              <a:cs typeface="Consolas" charset="0"/>
            </a:endParaRPr>
          </a:p>
          <a:p>
            <a:r>
              <a:rPr lang="en-US" sz="2000" dirty="0">
                <a:latin typeface="Consolas" charset="0"/>
                <a:ea typeface="Consolas" charset="0"/>
                <a:cs typeface="Consolas" charset="0"/>
              </a:rPr>
              <a:t>public class </a:t>
            </a:r>
            <a:r>
              <a:rPr lang="en-US" sz="2000" dirty="0" err="1">
                <a:solidFill>
                  <a:schemeClr val="accent5"/>
                </a:solidFill>
                <a:latin typeface="Consolas" charset="0"/>
                <a:ea typeface="Consolas" charset="0"/>
                <a:cs typeface="Consolas" charset="0"/>
              </a:rPr>
              <a:t>TestReflection</a:t>
            </a:r>
            <a:r>
              <a:rPr lang="en-US" sz="2000" dirty="0">
                <a:solidFill>
                  <a:schemeClr val="accent5"/>
                </a:solidFill>
                <a:latin typeface="Consolas" charset="0"/>
                <a:ea typeface="Consolas" charset="0"/>
                <a:cs typeface="Consolas" charset="0"/>
              </a:rPr>
              <a:t> </a:t>
            </a:r>
            <a:r>
              <a:rPr lang="en-US" sz="2000" dirty="0">
                <a:latin typeface="Consolas" charset="0"/>
                <a:ea typeface="Consolas" charset="0"/>
                <a:cs typeface="Consolas" charset="0"/>
              </a:rPr>
              <a:t>{</a:t>
            </a:r>
          </a:p>
          <a:p>
            <a:r>
              <a:rPr lang="en-US" sz="2000" dirty="0">
                <a:latin typeface="Consolas" charset="0"/>
                <a:ea typeface="Consolas" charset="0"/>
                <a:cs typeface="Consolas" charset="0"/>
              </a:rPr>
              <a:t>  public static </a:t>
            </a:r>
            <a:r>
              <a:rPr lang="en-US" sz="2000" dirty="0">
                <a:solidFill>
                  <a:schemeClr val="accent5"/>
                </a:solidFill>
                <a:latin typeface="Consolas" charset="0"/>
                <a:ea typeface="Consolas" charset="0"/>
                <a:cs typeface="Consolas" charset="0"/>
              </a:rPr>
              <a:t>void</a:t>
            </a:r>
            <a:r>
              <a:rPr lang="en-US" sz="2000" dirty="0">
                <a:latin typeface="Consolas" charset="0"/>
                <a:ea typeface="Consolas" charset="0"/>
                <a:cs typeface="Consolas" charset="0"/>
              </a:rPr>
              <a:t> </a:t>
            </a:r>
            <a:r>
              <a:rPr lang="en-US" sz="2000" dirty="0">
                <a:solidFill>
                  <a:schemeClr val="accent5"/>
                </a:solidFill>
                <a:latin typeface="Consolas" charset="0"/>
                <a:ea typeface="Consolas" charset="0"/>
                <a:cs typeface="Consolas" charset="0"/>
              </a:rPr>
              <a:t>main(String</a:t>
            </a:r>
            <a:r>
              <a:rPr lang="en-US" sz="2000" dirty="0">
                <a:latin typeface="Consolas" charset="0"/>
                <a:ea typeface="Consolas" charset="0"/>
                <a:cs typeface="Consolas" charset="0"/>
              </a:rPr>
              <a:t> </a:t>
            </a:r>
            <a:r>
              <a:rPr lang="en-US" sz="2000" dirty="0" err="1">
                <a:solidFill>
                  <a:schemeClr val="accent5"/>
                </a:solidFill>
                <a:latin typeface="Consolas" charset="0"/>
                <a:ea typeface="Consolas" charset="0"/>
                <a:cs typeface="Consolas" charset="0"/>
              </a:rPr>
              <a:t>args</a:t>
            </a:r>
            <a:r>
              <a:rPr lang="en-US" sz="2000" dirty="0">
                <a:latin typeface="Consolas" charset="0"/>
                <a:ea typeface="Consolas" charset="0"/>
                <a:cs typeface="Consolas" charset="0"/>
              </a:rPr>
              <a:t>[]) throws </a:t>
            </a:r>
            <a:r>
              <a:rPr lang="en-US" sz="2000" dirty="0">
                <a:solidFill>
                  <a:schemeClr val="accent5"/>
                </a:solidFill>
                <a:latin typeface="Consolas" charset="0"/>
                <a:ea typeface="Consolas" charset="0"/>
                <a:cs typeface="Consolas" charset="0"/>
              </a:rPr>
              <a:t>Exception</a:t>
            </a:r>
            <a:r>
              <a:rPr lang="en-US" sz="2000" dirty="0">
                <a:latin typeface="Consolas" charset="0"/>
                <a:ea typeface="Consolas" charset="0"/>
                <a:cs typeface="Consolas" charset="0"/>
              </a:rPr>
              <a:t> {</a:t>
            </a:r>
          </a:p>
          <a:p>
            <a:r>
              <a:rPr lang="en-US" sz="2000" dirty="0">
                <a:latin typeface="Consolas" charset="0"/>
                <a:ea typeface="Consolas" charset="0"/>
                <a:cs typeface="Consolas" charset="0"/>
              </a:rPr>
              <a:t>      </a:t>
            </a:r>
            <a:r>
              <a:rPr lang="en-US" sz="2000" dirty="0">
                <a:solidFill>
                  <a:schemeClr val="accent5"/>
                </a:solidFill>
                <a:latin typeface="Consolas" charset="0"/>
                <a:ea typeface="Consolas" charset="0"/>
                <a:cs typeface="Consolas" charset="0"/>
              </a:rPr>
              <a:t>Student</a:t>
            </a:r>
            <a:r>
              <a:rPr lang="en-US" sz="2000" dirty="0">
                <a:latin typeface="Consolas" charset="0"/>
                <a:ea typeface="Consolas" charset="0"/>
                <a:cs typeface="Consolas" charset="0"/>
              </a:rPr>
              <a:t> </a:t>
            </a:r>
            <a:r>
              <a:rPr lang="en-US" sz="2000" dirty="0" err="1">
                <a:solidFill>
                  <a:schemeClr val="accent5"/>
                </a:solidFill>
                <a:latin typeface="Consolas" charset="0"/>
                <a:ea typeface="Consolas" charset="0"/>
                <a:cs typeface="Consolas" charset="0"/>
              </a:rPr>
              <a:t>someStudent</a:t>
            </a:r>
            <a:r>
              <a:rPr lang="en-US" sz="2000" dirty="0">
                <a:solidFill>
                  <a:schemeClr val="accent5"/>
                </a:solidFill>
                <a:latin typeface="Consolas" charset="0"/>
                <a:ea typeface="Consolas" charset="0"/>
                <a:cs typeface="Consolas" charset="0"/>
              </a:rPr>
              <a:t> </a:t>
            </a:r>
            <a:r>
              <a:rPr lang="en-US" sz="2000" dirty="0">
                <a:latin typeface="Consolas" charset="0"/>
                <a:ea typeface="Consolas" charset="0"/>
                <a:cs typeface="Consolas" charset="0"/>
              </a:rPr>
              <a:t>= new </a:t>
            </a:r>
            <a:r>
              <a:rPr lang="en-US" sz="2000" dirty="0">
                <a:solidFill>
                  <a:schemeClr val="accent5"/>
                </a:solidFill>
                <a:latin typeface="Consolas" charset="0"/>
                <a:ea typeface="Consolas" charset="0"/>
                <a:cs typeface="Consolas" charset="0"/>
              </a:rPr>
              <a:t>Student</a:t>
            </a:r>
            <a:r>
              <a:rPr lang="en-US" sz="2000" dirty="0">
                <a:latin typeface="Consolas" charset="0"/>
                <a:ea typeface="Consolas" charset="0"/>
                <a:cs typeface="Consolas" charset="0"/>
              </a:rPr>
              <a:t>();</a:t>
            </a:r>
          </a:p>
          <a:p>
            <a:r>
              <a:rPr lang="en-US" sz="2000" dirty="0">
                <a:latin typeface="Consolas" charset="0"/>
                <a:ea typeface="Consolas" charset="0"/>
                <a:cs typeface="Consolas" charset="0"/>
              </a:rPr>
              <a:t>        </a:t>
            </a:r>
          </a:p>
          <a:p>
            <a:r>
              <a:rPr lang="en-US" sz="2000" dirty="0">
                <a:latin typeface="Consolas" charset="0"/>
                <a:ea typeface="Consolas" charset="0"/>
                <a:cs typeface="Consolas" charset="0"/>
              </a:rPr>
              <a:t>      </a:t>
            </a:r>
            <a:r>
              <a:rPr lang="en-US" sz="2000" dirty="0">
                <a:solidFill>
                  <a:schemeClr val="accent5"/>
                </a:solidFill>
                <a:latin typeface="Consolas" charset="0"/>
                <a:ea typeface="Consolas" charset="0"/>
                <a:cs typeface="Consolas" charset="0"/>
              </a:rPr>
              <a:t>Field</a:t>
            </a:r>
            <a:r>
              <a:rPr lang="en-US" sz="2000" dirty="0">
                <a:latin typeface="Consolas" charset="0"/>
                <a:ea typeface="Consolas" charset="0"/>
                <a:cs typeface="Consolas" charset="0"/>
              </a:rPr>
              <a:t> </a:t>
            </a:r>
            <a:r>
              <a:rPr lang="en-US" sz="2000" dirty="0">
                <a:solidFill>
                  <a:schemeClr val="accent5"/>
                </a:solidFill>
                <a:latin typeface="Consolas" charset="0"/>
                <a:ea typeface="Consolas" charset="0"/>
                <a:cs typeface="Consolas" charset="0"/>
              </a:rPr>
              <a:t>fs</a:t>
            </a:r>
            <a:r>
              <a:rPr lang="en-US" sz="2000" dirty="0">
                <a:latin typeface="Consolas" charset="0"/>
                <a:ea typeface="Consolas" charset="0"/>
                <a:cs typeface="Consolas" charset="0"/>
              </a:rPr>
              <a:t> = </a:t>
            </a:r>
            <a:r>
              <a:rPr lang="en-US" sz="2000" dirty="0" err="1">
                <a:solidFill>
                  <a:schemeClr val="accent5"/>
                </a:solidFill>
                <a:latin typeface="Consolas" charset="0"/>
                <a:ea typeface="Consolas" charset="0"/>
                <a:cs typeface="Consolas" charset="0"/>
              </a:rPr>
              <a:t>someStudent</a:t>
            </a:r>
            <a:r>
              <a:rPr lang="en-US" sz="2000" dirty="0" err="1">
                <a:latin typeface="Consolas" charset="0"/>
                <a:ea typeface="Consolas" charset="0"/>
                <a:cs typeface="Consolas" charset="0"/>
              </a:rPr>
              <a:t>.getClass</a:t>
            </a:r>
            <a:r>
              <a:rPr lang="en-US" sz="2000" dirty="0">
                <a:latin typeface="Consolas" charset="0"/>
                <a:ea typeface="Consolas" charset="0"/>
                <a:cs typeface="Consolas" charset="0"/>
              </a:rPr>
              <a:t>().</a:t>
            </a:r>
            <a:r>
              <a:rPr lang="en-US" sz="2000" dirty="0" err="1">
                <a:latin typeface="Consolas" charset="0"/>
                <a:ea typeface="Consolas" charset="0"/>
                <a:cs typeface="Consolas" charset="0"/>
              </a:rPr>
              <a:t>getDeclaredField</a:t>
            </a:r>
            <a:r>
              <a:rPr lang="en-US" sz="2000" dirty="0">
                <a:latin typeface="Consolas" charset="0"/>
                <a:ea typeface="Consolas" charset="0"/>
                <a:cs typeface="Consolas" charset="0"/>
              </a:rPr>
              <a:t>(</a:t>
            </a:r>
            <a:r>
              <a:rPr lang="en-US" sz="2000" dirty="0">
                <a:solidFill>
                  <a:schemeClr val="accent2"/>
                </a:solidFill>
                <a:latin typeface="Consolas" charset="0"/>
                <a:ea typeface="Consolas" charset="0"/>
                <a:cs typeface="Consolas" charset="0"/>
              </a:rPr>
              <a:t>"</a:t>
            </a:r>
            <a:r>
              <a:rPr lang="en-US" sz="2000" dirty="0" err="1">
                <a:solidFill>
                  <a:schemeClr val="accent2"/>
                </a:solidFill>
                <a:latin typeface="Consolas" charset="0"/>
                <a:ea typeface="Consolas" charset="0"/>
                <a:cs typeface="Consolas" charset="0"/>
              </a:rPr>
              <a:t>firstName</a:t>
            </a:r>
            <a:r>
              <a:rPr lang="en-US" sz="2000" dirty="0">
                <a:solidFill>
                  <a:schemeClr val="accent2"/>
                </a:solidFill>
                <a:latin typeface="Consolas" charset="0"/>
                <a:ea typeface="Consolas" charset="0"/>
                <a:cs typeface="Consolas" charset="0"/>
              </a:rPr>
              <a:t>"</a:t>
            </a:r>
            <a:r>
              <a:rPr lang="en-US" sz="2000" dirty="0">
                <a:latin typeface="Consolas" charset="0"/>
                <a:ea typeface="Consolas" charset="0"/>
                <a:cs typeface="Consolas" charset="0"/>
              </a:rPr>
              <a:t>);</a:t>
            </a:r>
          </a:p>
          <a:p>
            <a:r>
              <a:rPr lang="en-US" sz="2000" dirty="0">
                <a:latin typeface="Consolas" charset="0"/>
                <a:ea typeface="Consolas" charset="0"/>
                <a:cs typeface="Consolas" charset="0"/>
              </a:rPr>
              <a:t>      </a:t>
            </a:r>
            <a:r>
              <a:rPr lang="en-US" sz="2000" dirty="0" err="1">
                <a:solidFill>
                  <a:schemeClr val="accent5"/>
                </a:solidFill>
                <a:latin typeface="Consolas" charset="0"/>
                <a:ea typeface="Consolas" charset="0"/>
                <a:cs typeface="Consolas" charset="0"/>
              </a:rPr>
              <a:t>fs</a:t>
            </a:r>
            <a:r>
              <a:rPr lang="en-US" sz="2000" dirty="0" err="1">
                <a:latin typeface="Consolas" charset="0"/>
                <a:ea typeface="Consolas" charset="0"/>
                <a:cs typeface="Consolas" charset="0"/>
              </a:rPr>
              <a:t>.setAccessible</a:t>
            </a:r>
            <a:r>
              <a:rPr lang="en-US" sz="2000" dirty="0">
                <a:latin typeface="Consolas" charset="0"/>
                <a:ea typeface="Consolas" charset="0"/>
                <a:cs typeface="Consolas" charset="0"/>
              </a:rPr>
              <a:t>(</a:t>
            </a:r>
            <a:r>
              <a:rPr lang="en-US" sz="2000" dirty="0">
                <a:solidFill>
                  <a:schemeClr val="accent2"/>
                </a:solidFill>
                <a:latin typeface="Consolas" charset="0"/>
                <a:ea typeface="Consolas" charset="0"/>
                <a:cs typeface="Consolas" charset="0"/>
              </a:rPr>
              <a:t>true</a:t>
            </a:r>
            <a:r>
              <a:rPr lang="en-US" sz="2000" dirty="0">
                <a:latin typeface="Consolas" charset="0"/>
                <a:ea typeface="Consolas" charset="0"/>
                <a:cs typeface="Consolas" charset="0"/>
              </a:rPr>
              <a:t>);</a:t>
            </a:r>
          </a:p>
          <a:p>
            <a:endParaRPr lang="en-US" sz="2000" dirty="0">
              <a:latin typeface="Consolas" charset="0"/>
              <a:ea typeface="Consolas" charset="0"/>
              <a:cs typeface="Consolas" charset="0"/>
            </a:endParaRPr>
          </a:p>
          <a:p>
            <a:r>
              <a:rPr lang="en-US" sz="2000" dirty="0">
                <a:latin typeface="Consolas" charset="0"/>
                <a:ea typeface="Consolas" charset="0"/>
                <a:cs typeface="Consolas" charset="0"/>
              </a:rPr>
              <a:t>      </a:t>
            </a:r>
            <a:r>
              <a:rPr lang="en-US" sz="2000" dirty="0" err="1">
                <a:latin typeface="Consolas" charset="0"/>
                <a:ea typeface="Consolas" charset="0"/>
                <a:cs typeface="Consolas" charset="0"/>
              </a:rPr>
              <a:t>System.out.println</a:t>
            </a:r>
            <a:r>
              <a:rPr lang="en-US" sz="2000" dirty="0">
                <a:latin typeface="Consolas" charset="0"/>
                <a:ea typeface="Consolas" charset="0"/>
                <a:cs typeface="Consolas" charset="0"/>
              </a:rPr>
              <a:t>(</a:t>
            </a:r>
            <a:r>
              <a:rPr lang="en-US" sz="2000" dirty="0">
                <a:solidFill>
                  <a:schemeClr val="accent2"/>
                </a:solidFill>
                <a:latin typeface="Consolas" charset="0"/>
                <a:ea typeface="Consolas" charset="0"/>
                <a:cs typeface="Consolas" charset="0"/>
              </a:rPr>
              <a:t>"Value of "</a:t>
            </a:r>
            <a:r>
              <a:rPr lang="en-US" sz="2000" dirty="0">
                <a:latin typeface="Consolas" charset="0"/>
                <a:ea typeface="Consolas" charset="0"/>
                <a:cs typeface="Consolas" charset="0"/>
              </a:rPr>
              <a:t> + </a:t>
            </a:r>
            <a:r>
              <a:rPr lang="en-US" sz="2000" dirty="0" err="1">
                <a:solidFill>
                  <a:schemeClr val="accent5"/>
                </a:solidFill>
                <a:latin typeface="Consolas" charset="0"/>
                <a:ea typeface="Consolas" charset="0"/>
                <a:cs typeface="Consolas" charset="0"/>
              </a:rPr>
              <a:t>fs</a:t>
            </a:r>
            <a:r>
              <a:rPr lang="en-US" sz="2000" dirty="0" err="1">
                <a:latin typeface="Consolas" charset="0"/>
                <a:ea typeface="Consolas" charset="0"/>
                <a:cs typeface="Consolas" charset="0"/>
              </a:rPr>
              <a:t>.getName</a:t>
            </a:r>
            <a:r>
              <a:rPr lang="en-US" sz="2000" dirty="0">
                <a:latin typeface="Consolas" charset="0"/>
                <a:ea typeface="Consolas" charset="0"/>
                <a:cs typeface="Consolas" charset="0"/>
              </a:rPr>
              <a:t>() + </a:t>
            </a:r>
            <a:r>
              <a:rPr lang="en-US" sz="2000" dirty="0">
                <a:solidFill>
                  <a:schemeClr val="accent2"/>
                </a:solidFill>
                <a:latin typeface="Consolas" charset="0"/>
                <a:ea typeface="Consolas" charset="0"/>
                <a:cs typeface="Consolas" charset="0"/>
              </a:rPr>
              <a:t>": "</a:t>
            </a:r>
            <a:r>
              <a:rPr lang="en-US" sz="2000" dirty="0">
                <a:latin typeface="Consolas" charset="0"/>
                <a:ea typeface="Consolas" charset="0"/>
                <a:cs typeface="Consolas" charset="0"/>
              </a:rPr>
              <a:t> + </a:t>
            </a:r>
            <a:r>
              <a:rPr lang="en-US" sz="2000" dirty="0" err="1">
                <a:latin typeface="Consolas" charset="0"/>
                <a:ea typeface="Consolas" charset="0"/>
                <a:cs typeface="Consolas" charset="0"/>
              </a:rPr>
              <a:t>fs.get</a:t>
            </a:r>
            <a:r>
              <a:rPr lang="en-US" sz="2000" dirty="0">
                <a:latin typeface="Consolas" charset="0"/>
                <a:ea typeface="Consolas" charset="0"/>
                <a:cs typeface="Consolas" charset="0"/>
              </a:rPr>
              <a:t>(</a:t>
            </a:r>
            <a:r>
              <a:rPr lang="en-US" sz="2000" dirty="0" err="1">
                <a:solidFill>
                  <a:schemeClr val="accent5"/>
                </a:solidFill>
                <a:latin typeface="Consolas" charset="0"/>
                <a:ea typeface="Consolas" charset="0"/>
                <a:cs typeface="Consolas" charset="0"/>
              </a:rPr>
              <a:t>someStudent</a:t>
            </a:r>
            <a:r>
              <a:rPr lang="en-US" sz="2000" dirty="0">
                <a:latin typeface="Consolas" charset="0"/>
                <a:ea typeface="Consolas" charset="0"/>
                <a:cs typeface="Consolas" charset="0"/>
              </a:rPr>
              <a:t>));</a:t>
            </a:r>
          </a:p>
          <a:p>
            <a:endParaRPr lang="en-US" sz="2000" dirty="0">
              <a:latin typeface="Consolas" charset="0"/>
              <a:ea typeface="Consolas" charset="0"/>
              <a:cs typeface="Consolas" charset="0"/>
            </a:endParaRPr>
          </a:p>
          <a:p>
            <a:r>
              <a:rPr lang="en-US" sz="2000" dirty="0">
                <a:latin typeface="Consolas" charset="0"/>
                <a:ea typeface="Consolas" charset="0"/>
                <a:cs typeface="Consolas" charset="0"/>
              </a:rPr>
              <a:t>      </a:t>
            </a:r>
            <a:r>
              <a:rPr lang="en-US" sz="2000" dirty="0" err="1">
                <a:solidFill>
                  <a:schemeClr val="accent5"/>
                </a:solidFill>
                <a:latin typeface="Consolas" charset="0"/>
                <a:ea typeface="Consolas" charset="0"/>
                <a:cs typeface="Consolas" charset="0"/>
              </a:rPr>
              <a:t>fs</a:t>
            </a:r>
            <a:r>
              <a:rPr lang="en-US" sz="2000" dirty="0" err="1">
                <a:latin typeface="Consolas" charset="0"/>
                <a:ea typeface="Consolas" charset="0"/>
                <a:cs typeface="Consolas" charset="0"/>
              </a:rPr>
              <a:t>.set</a:t>
            </a:r>
            <a:r>
              <a:rPr lang="en-US" sz="2000" dirty="0">
                <a:latin typeface="Consolas" charset="0"/>
                <a:ea typeface="Consolas" charset="0"/>
                <a:cs typeface="Consolas" charset="0"/>
              </a:rPr>
              <a:t>(</a:t>
            </a:r>
            <a:r>
              <a:rPr lang="en-US" sz="2000" dirty="0" err="1">
                <a:solidFill>
                  <a:schemeClr val="accent5"/>
                </a:solidFill>
                <a:latin typeface="Consolas" charset="0"/>
                <a:ea typeface="Consolas" charset="0"/>
                <a:cs typeface="Consolas" charset="0"/>
              </a:rPr>
              <a:t>someStudent</a:t>
            </a:r>
            <a:r>
              <a:rPr lang="en-US" sz="2000" dirty="0">
                <a:latin typeface="Consolas" charset="0"/>
                <a:ea typeface="Consolas" charset="0"/>
                <a:cs typeface="Consolas" charset="0"/>
              </a:rPr>
              <a:t>, </a:t>
            </a:r>
            <a:r>
              <a:rPr lang="en-US" sz="2000" dirty="0">
                <a:solidFill>
                  <a:schemeClr val="accent2"/>
                </a:solidFill>
                <a:latin typeface="Consolas" charset="0"/>
                <a:ea typeface="Consolas" charset="0"/>
                <a:cs typeface="Consolas" charset="0"/>
              </a:rPr>
              <a:t>"Trisha"</a:t>
            </a:r>
            <a:r>
              <a:rPr lang="en-US" sz="2000" dirty="0">
                <a:latin typeface="Consolas" charset="0"/>
                <a:ea typeface="Consolas" charset="0"/>
                <a:cs typeface="Consolas" charset="0"/>
              </a:rPr>
              <a:t>);</a:t>
            </a:r>
          </a:p>
          <a:p>
            <a:r>
              <a:rPr lang="en-US" sz="2000" dirty="0">
                <a:latin typeface="Consolas" charset="0"/>
                <a:ea typeface="Consolas" charset="0"/>
                <a:cs typeface="Consolas" charset="0"/>
              </a:rPr>
              <a:t>      </a:t>
            </a:r>
            <a:r>
              <a:rPr lang="en-US" sz="2000" dirty="0" err="1">
                <a:latin typeface="Consolas" charset="0"/>
                <a:ea typeface="Consolas" charset="0"/>
                <a:cs typeface="Consolas" charset="0"/>
              </a:rPr>
              <a:t>System.out.println</a:t>
            </a:r>
            <a:r>
              <a:rPr lang="en-US" sz="2000" dirty="0">
                <a:latin typeface="Consolas" charset="0"/>
                <a:ea typeface="Consolas" charset="0"/>
                <a:cs typeface="Consolas" charset="0"/>
              </a:rPr>
              <a:t>(</a:t>
            </a:r>
            <a:r>
              <a:rPr lang="en-US" sz="2000" dirty="0">
                <a:solidFill>
                  <a:schemeClr val="accent2"/>
                </a:solidFill>
                <a:latin typeface="Consolas" charset="0"/>
                <a:ea typeface="Consolas" charset="0"/>
                <a:cs typeface="Consolas" charset="0"/>
              </a:rPr>
              <a:t>"Value of "</a:t>
            </a:r>
            <a:r>
              <a:rPr lang="en-US" sz="2000" dirty="0">
                <a:latin typeface="Consolas" charset="0"/>
                <a:ea typeface="Consolas" charset="0"/>
                <a:cs typeface="Consolas" charset="0"/>
              </a:rPr>
              <a:t> + </a:t>
            </a:r>
            <a:r>
              <a:rPr lang="en-US" sz="2000" dirty="0" err="1">
                <a:solidFill>
                  <a:schemeClr val="accent5"/>
                </a:solidFill>
                <a:latin typeface="Consolas" charset="0"/>
                <a:ea typeface="Consolas" charset="0"/>
                <a:cs typeface="Consolas" charset="0"/>
              </a:rPr>
              <a:t>fs</a:t>
            </a:r>
            <a:r>
              <a:rPr lang="en-US" sz="2000" dirty="0" err="1">
                <a:latin typeface="Consolas" charset="0"/>
                <a:ea typeface="Consolas" charset="0"/>
                <a:cs typeface="Consolas" charset="0"/>
              </a:rPr>
              <a:t>.getName</a:t>
            </a:r>
            <a:r>
              <a:rPr lang="en-US" sz="2000" dirty="0">
                <a:latin typeface="Consolas" charset="0"/>
                <a:ea typeface="Consolas" charset="0"/>
                <a:cs typeface="Consolas" charset="0"/>
              </a:rPr>
              <a:t>()</a:t>
            </a:r>
          </a:p>
          <a:p>
            <a:r>
              <a:rPr lang="en-US" sz="2000" dirty="0">
                <a:latin typeface="Consolas" charset="0"/>
                <a:ea typeface="Consolas" charset="0"/>
                <a:cs typeface="Consolas" charset="0"/>
              </a:rPr>
              <a:t>                          + </a:t>
            </a:r>
            <a:r>
              <a:rPr lang="en-US" sz="2000" dirty="0">
                <a:solidFill>
                  <a:schemeClr val="accent2"/>
                </a:solidFill>
                <a:latin typeface="Consolas" charset="0"/>
                <a:ea typeface="Consolas" charset="0"/>
                <a:cs typeface="Consolas" charset="0"/>
              </a:rPr>
              <a:t>" after changing: "</a:t>
            </a:r>
            <a:r>
              <a:rPr lang="en-US" sz="2000" dirty="0">
                <a:latin typeface="Consolas" charset="0"/>
                <a:ea typeface="Consolas" charset="0"/>
                <a:cs typeface="Consolas" charset="0"/>
              </a:rPr>
              <a:t> + </a:t>
            </a:r>
            <a:r>
              <a:rPr lang="en-US" sz="2000" dirty="0" err="1">
                <a:solidFill>
                  <a:schemeClr val="accent5"/>
                </a:solidFill>
                <a:latin typeface="Consolas" charset="0"/>
                <a:ea typeface="Consolas" charset="0"/>
                <a:cs typeface="Consolas" charset="0"/>
              </a:rPr>
              <a:t>fs</a:t>
            </a:r>
            <a:r>
              <a:rPr lang="en-US" sz="2000" dirty="0" err="1">
                <a:latin typeface="Consolas" charset="0"/>
                <a:ea typeface="Consolas" charset="0"/>
                <a:cs typeface="Consolas" charset="0"/>
              </a:rPr>
              <a:t>.get</a:t>
            </a:r>
            <a:r>
              <a:rPr lang="en-US" sz="2000" dirty="0">
                <a:latin typeface="Consolas" charset="0"/>
                <a:ea typeface="Consolas" charset="0"/>
                <a:cs typeface="Consolas" charset="0"/>
              </a:rPr>
              <a:t>(</a:t>
            </a:r>
            <a:r>
              <a:rPr lang="en-US" sz="2000" dirty="0" err="1">
                <a:solidFill>
                  <a:schemeClr val="accent5"/>
                </a:solidFill>
                <a:latin typeface="Consolas" charset="0"/>
                <a:ea typeface="Consolas" charset="0"/>
                <a:cs typeface="Consolas" charset="0"/>
              </a:rPr>
              <a:t>someStudent</a:t>
            </a:r>
            <a:r>
              <a:rPr lang="en-US" sz="2000" dirty="0">
                <a:latin typeface="Consolas" charset="0"/>
                <a:ea typeface="Consolas" charset="0"/>
                <a:cs typeface="Consolas" charset="0"/>
              </a:rPr>
              <a:t>));</a:t>
            </a:r>
          </a:p>
          <a:p>
            <a:r>
              <a:rPr lang="en-US" sz="2000" dirty="0">
                <a:latin typeface="Consolas" charset="0"/>
                <a:ea typeface="Consolas" charset="0"/>
                <a:cs typeface="Consolas" charset="0"/>
              </a:rPr>
              <a:t>  }</a:t>
            </a:r>
          </a:p>
          <a:p>
            <a:r>
              <a:rPr lang="en-US" sz="2000" dirty="0">
                <a:latin typeface="Consolas" charset="0"/>
                <a:ea typeface="Consolas" charset="0"/>
                <a:cs typeface="Consolas" charset="0"/>
              </a:rPr>
              <a:t>}</a:t>
            </a:r>
          </a:p>
        </p:txBody>
      </p:sp>
      <p:sp>
        <p:nvSpPr>
          <p:cNvPr id="3" name="TextBox 2"/>
          <p:cNvSpPr txBox="1"/>
          <p:nvPr/>
        </p:nvSpPr>
        <p:spPr>
          <a:xfrm>
            <a:off x="4501662" y="520505"/>
            <a:ext cx="7287064" cy="156966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2400" dirty="0">
                <a:latin typeface="Consolas" charset="0"/>
                <a:ea typeface="Consolas" charset="0"/>
                <a:cs typeface="Consolas" charset="0"/>
              </a:rPr>
              <a:t># output</a:t>
            </a:r>
          </a:p>
          <a:p>
            <a:endParaRPr lang="en-US" sz="2400" dirty="0">
              <a:latin typeface="Consolas" charset="0"/>
              <a:ea typeface="Consolas" charset="0"/>
              <a:cs typeface="Consolas" charset="0"/>
            </a:endParaRPr>
          </a:p>
          <a:p>
            <a:r>
              <a:rPr lang="en-US" sz="2400" dirty="0">
                <a:latin typeface="Consolas" charset="0"/>
                <a:ea typeface="Consolas" charset="0"/>
                <a:cs typeface="Consolas" charset="0"/>
              </a:rPr>
              <a:t>Value of </a:t>
            </a:r>
            <a:r>
              <a:rPr lang="en-US" sz="2400" dirty="0" err="1">
                <a:latin typeface="Consolas" charset="0"/>
                <a:ea typeface="Consolas" charset="0"/>
                <a:cs typeface="Consolas" charset="0"/>
              </a:rPr>
              <a:t>firstName</a:t>
            </a:r>
            <a:r>
              <a:rPr lang="en-US" sz="2400" dirty="0">
                <a:latin typeface="Consolas" charset="0"/>
                <a:ea typeface="Consolas" charset="0"/>
                <a:cs typeface="Consolas" charset="0"/>
              </a:rPr>
              <a:t>: </a:t>
            </a:r>
            <a:r>
              <a:rPr lang="en-US" sz="2400" dirty="0" err="1">
                <a:latin typeface="Consolas" charset="0"/>
                <a:ea typeface="Consolas" charset="0"/>
                <a:cs typeface="Consolas" charset="0"/>
              </a:rPr>
              <a:t>Sampath</a:t>
            </a:r>
            <a:endParaRPr lang="en-US" sz="2400" dirty="0">
              <a:latin typeface="Consolas" charset="0"/>
              <a:ea typeface="Consolas" charset="0"/>
              <a:cs typeface="Consolas" charset="0"/>
            </a:endParaRPr>
          </a:p>
          <a:p>
            <a:r>
              <a:rPr lang="en-US" sz="2400" dirty="0">
                <a:latin typeface="Consolas" charset="0"/>
                <a:ea typeface="Consolas" charset="0"/>
                <a:cs typeface="Consolas" charset="0"/>
              </a:rPr>
              <a:t>Value of </a:t>
            </a:r>
            <a:r>
              <a:rPr lang="en-US" sz="2400" dirty="0" err="1">
                <a:latin typeface="Consolas" charset="0"/>
                <a:ea typeface="Consolas" charset="0"/>
                <a:cs typeface="Consolas" charset="0"/>
              </a:rPr>
              <a:t>firstName</a:t>
            </a:r>
            <a:r>
              <a:rPr lang="en-US" sz="2400" dirty="0">
                <a:latin typeface="Consolas" charset="0"/>
                <a:ea typeface="Consolas" charset="0"/>
                <a:cs typeface="Consolas" charset="0"/>
              </a:rPr>
              <a:t> after changing: Trisha</a:t>
            </a:r>
          </a:p>
        </p:txBody>
      </p:sp>
      <p:sp>
        <p:nvSpPr>
          <p:cNvPr id="4" name="TextBox 3"/>
          <p:cNvSpPr txBox="1"/>
          <p:nvPr/>
        </p:nvSpPr>
        <p:spPr>
          <a:xfrm>
            <a:off x="6763504" y="2813539"/>
            <a:ext cx="5025222" cy="46166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none" rtlCol="0">
            <a:spAutoFit/>
          </a:bodyPr>
          <a:lstStyle/>
          <a:p>
            <a:r>
              <a:rPr lang="en-US" sz="2400" dirty="0"/>
              <a:t>Makes field accessible by both get, set</a:t>
            </a:r>
          </a:p>
        </p:txBody>
      </p:sp>
      <p:cxnSp>
        <p:nvCxnSpPr>
          <p:cNvPr id="6" name="Straight Arrow Connector 5"/>
          <p:cNvCxnSpPr>
            <a:cxnSpLocks/>
            <a:stCxn id="4" idx="1"/>
          </p:cNvCxnSpPr>
          <p:nvPr/>
        </p:nvCxnSpPr>
        <p:spPr>
          <a:xfrm flipH="1">
            <a:off x="4229100" y="3044372"/>
            <a:ext cx="2534404" cy="822778"/>
          </a:xfrm>
          <a:prstGeom prst="straightConnector1">
            <a:avLst/>
          </a:prstGeom>
          <a:ln w="50800">
            <a:solidFill>
              <a:schemeClr val="accent4"/>
            </a:solidFill>
            <a:tailEnd type="stealth"/>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9645341" y="6028317"/>
            <a:ext cx="2361352" cy="523220"/>
          </a:xfrm>
          <a:prstGeom prst="rect">
            <a:avLst/>
          </a:prstGeom>
        </p:spPr>
        <p:style>
          <a:lnRef idx="0">
            <a:schemeClr val="accent4"/>
          </a:lnRef>
          <a:fillRef idx="3">
            <a:schemeClr val="accent4"/>
          </a:fillRef>
          <a:effectRef idx="3">
            <a:schemeClr val="accent4"/>
          </a:effectRef>
          <a:fontRef idx="minor">
            <a:schemeClr val="lt1"/>
          </a:fontRef>
        </p:style>
        <p:txBody>
          <a:bodyPr wrap="none" rtlCol="0">
            <a:spAutoFit/>
          </a:bodyPr>
          <a:lstStyle/>
          <a:p>
            <a:r>
              <a:rPr lang="en-US" sz="2800" i="1" dirty="0"/>
              <a:t>Consequences?</a:t>
            </a:r>
          </a:p>
        </p:txBody>
      </p:sp>
    </p:spTree>
    <p:extLst>
      <p:ext uri="{BB962C8B-B14F-4D97-AF65-F5344CB8AC3E}">
        <p14:creationId xmlns:p14="http://schemas.microsoft.com/office/powerpoint/2010/main" val="105276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Content Coupling</a:t>
            </a:r>
          </a:p>
        </p:txBody>
      </p:sp>
      <p:sp>
        <p:nvSpPr>
          <p:cNvPr id="3" name="Content Placeholder 2"/>
          <p:cNvSpPr>
            <a:spLocks noGrp="1"/>
          </p:cNvSpPr>
          <p:nvPr>
            <p:ph idx="1"/>
          </p:nvPr>
        </p:nvSpPr>
        <p:spPr/>
        <p:txBody>
          <a:bodyPr/>
          <a:lstStyle/>
          <a:p>
            <a:r>
              <a:rPr lang="en-US" i="1" dirty="0"/>
              <a:t>Content Coupling</a:t>
            </a:r>
            <a:r>
              <a:rPr lang="en-US" dirty="0"/>
              <a:t>: using data, control encapsulated within  the boundary of another module</a:t>
            </a:r>
          </a:p>
          <a:p>
            <a:pPr lvl="1"/>
            <a:r>
              <a:rPr lang="en-US" dirty="0"/>
              <a:t>Bypassing protected, private: allows </a:t>
            </a:r>
            <a:r>
              <a:rPr lang="en-US" i="1" dirty="0"/>
              <a:t>covert</a:t>
            </a:r>
            <a:r>
              <a:rPr lang="en-US" dirty="0"/>
              <a:t> (hidden) communication</a:t>
            </a:r>
          </a:p>
          <a:p>
            <a:pPr lvl="2"/>
            <a:r>
              <a:rPr lang="en-US" dirty="0"/>
              <a:t>Difficult to identify, reason about</a:t>
            </a:r>
          </a:p>
          <a:p>
            <a:pPr lvl="1"/>
            <a:r>
              <a:rPr lang="en-US" dirty="0"/>
              <a:t>Other examples:</a:t>
            </a:r>
          </a:p>
          <a:p>
            <a:pPr lvl="2"/>
            <a:r>
              <a:rPr lang="en-US" dirty="0"/>
              <a:t>Jumping into the middle of a subroutine in assembly to skip initialization code</a:t>
            </a:r>
          </a:p>
          <a:p>
            <a:pPr lvl="2"/>
            <a:r>
              <a:rPr lang="en-US" dirty="0"/>
              <a:t>Modifying a constructor at runtime so future initialization is faster</a:t>
            </a:r>
          </a:p>
          <a:p>
            <a:pPr lvl="1"/>
            <a:r>
              <a:rPr lang="en-US" dirty="0"/>
              <a:t>Key characteristic: inappropriate use of programming constructs</a:t>
            </a:r>
          </a:p>
          <a:p>
            <a:pPr lvl="1"/>
            <a:r>
              <a:rPr lang="en-US" dirty="0"/>
              <a:t>Probably the worst form of coupling: nothing is safe</a:t>
            </a:r>
            <a:r>
              <a:rPr lang="mr-IN" dirty="0"/>
              <a:t>…</a:t>
            </a:r>
            <a:endParaRPr lang="en-US" dirty="0"/>
          </a:p>
          <a:p>
            <a:pPr lvl="1"/>
            <a:endParaRPr lang="en-US" dirty="0"/>
          </a:p>
        </p:txBody>
      </p:sp>
    </p:spTree>
    <p:extLst>
      <p:ext uri="{BB962C8B-B14F-4D97-AF65-F5344CB8AC3E}">
        <p14:creationId xmlns:p14="http://schemas.microsoft.com/office/powerpoint/2010/main" val="21312846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Coupling</a:t>
            </a:r>
          </a:p>
        </p:txBody>
      </p:sp>
      <p:sp>
        <p:nvSpPr>
          <p:cNvPr id="3" name="Content Placeholder 2"/>
          <p:cNvSpPr>
            <a:spLocks noGrp="1"/>
          </p:cNvSpPr>
          <p:nvPr>
            <p:ph idx="1"/>
          </p:nvPr>
        </p:nvSpPr>
        <p:spPr>
          <a:xfrm>
            <a:off x="1120000" y="1825624"/>
            <a:ext cx="10233800" cy="4778375"/>
          </a:xfrm>
        </p:spPr>
        <p:txBody>
          <a:bodyPr>
            <a:normAutofit lnSpcReduction="10000"/>
          </a:bodyPr>
          <a:lstStyle/>
          <a:p>
            <a:r>
              <a:rPr lang="en-US" dirty="0">
                <a:solidFill>
                  <a:schemeClr val="tx1"/>
                </a:solidFill>
              </a:rPr>
              <a:t>Closely related to content coupling</a:t>
            </a:r>
          </a:p>
          <a:p>
            <a:r>
              <a:rPr lang="en-US" dirty="0">
                <a:solidFill>
                  <a:schemeClr val="tx1"/>
                </a:solidFill>
              </a:rPr>
              <a:t>Leaving data unrestricted; can access anywhere</a:t>
            </a: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r>
              <a:rPr lang="en-US" dirty="0">
                <a:solidFill>
                  <a:schemeClr val="tx1"/>
                </a:solidFill>
              </a:rPr>
              <a:t>No real encapsulation </a:t>
            </a:r>
            <a:r>
              <a:rPr lang="mr-IN" dirty="0">
                <a:solidFill>
                  <a:schemeClr val="tx1"/>
                </a:solidFill>
              </a:rPr>
              <a:t>–</a:t>
            </a:r>
            <a:r>
              <a:rPr lang="en-US" dirty="0">
                <a:solidFill>
                  <a:schemeClr val="tx1"/>
                </a:solidFill>
              </a:rPr>
              <a:t> any code can change default, </a:t>
            </a:r>
            <a:r>
              <a:rPr lang="en-US" dirty="0" err="1">
                <a:solidFill>
                  <a:schemeClr val="tx1"/>
                </a:solidFill>
              </a:rPr>
              <a:t>firstName</a:t>
            </a:r>
            <a:endParaRPr lang="en-US" dirty="0">
              <a:solidFill>
                <a:schemeClr val="tx1"/>
              </a:solidFill>
            </a:endParaRPr>
          </a:p>
          <a:p>
            <a:r>
              <a:rPr lang="en-US" dirty="0">
                <a:solidFill>
                  <a:schemeClr val="tx1"/>
                </a:solidFill>
              </a:rPr>
              <a:t>Very challenging to identify which code modifies either</a:t>
            </a:r>
          </a:p>
          <a:p>
            <a:r>
              <a:rPr lang="en-US" dirty="0">
                <a:solidFill>
                  <a:schemeClr val="tx1"/>
                </a:solidFill>
              </a:rPr>
              <a:t>Known as “global variables” in other languages</a:t>
            </a:r>
          </a:p>
        </p:txBody>
      </p:sp>
      <p:sp>
        <p:nvSpPr>
          <p:cNvPr id="4" name="TextBox 3"/>
          <p:cNvSpPr txBox="1"/>
          <p:nvPr/>
        </p:nvSpPr>
        <p:spPr>
          <a:xfrm>
            <a:off x="2356033" y="2940953"/>
            <a:ext cx="7479933" cy="1815882"/>
          </a:xfrm>
          <a:prstGeom prst="rect">
            <a:avLst/>
          </a:prstGeom>
        </p:spPr>
        <p:style>
          <a:lnRef idx="3">
            <a:schemeClr val="lt1"/>
          </a:lnRef>
          <a:fillRef idx="1">
            <a:schemeClr val="dk1"/>
          </a:fillRef>
          <a:effectRef idx="1">
            <a:schemeClr val="dk1"/>
          </a:effectRef>
          <a:fontRef idx="minor">
            <a:schemeClr val="lt1"/>
          </a:fontRef>
        </p:style>
        <p:txBody>
          <a:bodyPr wrap="none" rtlCol="0">
            <a:spAutoFit/>
          </a:bodyPr>
          <a:lstStyle/>
          <a:p>
            <a:r>
              <a:rPr lang="en-US" sz="2800" dirty="0">
                <a:latin typeface="Consolas" charset="0"/>
                <a:ea typeface="Consolas" charset="0"/>
                <a:cs typeface="Consolas" charset="0"/>
              </a:rPr>
              <a:t>public class Student {</a:t>
            </a:r>
          </a:p>
          <a:p>
            <a:r>
              <a:rPr lang="en-US" sz="2800" dirty="0">
                <a:latin typeface="Consolas" charset="0"/>
                <a:ea typeface="Consolas" charset="0"/>
                <a:cs typeface="Consolas" charset="0"/>
              </a:rPr>
              <a:t>    public static String </a:t>
            </a:r>
            <a:r>
              <a:rPr lang="en-US" sz="2800" dirty="0" err="1">
                <a:latin typeface="Consolas" charset="0"/>
                <a:ea typeface="Consolas" charset="0"/>
                <a:cs typeface="Consolas" charset="0"/>
              </a:rPr>
              <a:t>defaultName</a:t>
            </a:r>
            <a:r>
              <a:rPr lang="en-US" sz="2800" dirty="0">
                <a:latin typeface="Consolas" charset="0"/>
                <a:ea typeface="Consolas" charset="0"/>
                <a:cs typeface="Consolas" charset="0"/>
              </a:rPr>
              <a:t>;</a:t>
            </a:r>
          </a:p>
          <a:p>
            <a:r>
              <a:rPr lang="en-US" sz="2800" dirty="0">
                <a:latin typeface="Consolas" charset="0"/>
                <a:ea typeface="Consolas" charset="0"/>
                <a:cs typeface="Consolas" charset="0"/>
              </a:rPr>
              <a:t>    public String </a:t>
            </a:r>
            <a:r>
              <a:rPr lang="en-US" sz="2800" dirty="0" err="1">
                <a:latin typeface="Consolas" charset="0"/>
                <a:ea typeface="Consolas" charset="0"/>
                <a:cs typeface="Consolas" charset="0"/>
              </a:rPr>
              <a:t>firstName</a:t>
            </a:r>
            <a:r>
              <a:rPr lang="en-US" sz="2800" dirty="0">
                <a:latin typeface="Consolas" charset="0"/>
                <a:ea typeface="Consolas" charset="0"/>
                <a:cs typeface="Consolas" charset="0"/>
              </a:rPr>
              <a:t>;</a:t>
            </a:r>
          </a:p>
          <a:p>
            <a:r>
              <a:rPr lang="en-US" sz="2800" dirty="0">
                <a:latin typeface="Consolas" charset="0"/>
                <a:ea typeface="Consolas" charset="0"/>
                <a:cs typeface="Consolas" charset="0"/>
              </a:rPr>
              <a:t>}</a:t>
            </a:r>
          </a:p>
        </p:txBody>
      </p:sp>
    </p:spTree>
    <p:extLst>
      <p:ext uri="{BB962C8B-B14F-4D97-AF65-F5344CB8AC3E}">
        <p14:creationId xmlns:p14="http://schemas.microsoft.com/office/powerpoint/2010/main" val="1081605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7434" y="0"/>
            <a:ext cx="10515600" cy="1325563"/>
          </a:xfrm>
        </p:spPr>
        <p:txBody>
          <a:bodyPr>
            <a:normAutofit fontScale="90000"/>
          </a:bodyPr>
          <a:lstStyle/>
          <a:p>
            <a:r>
              <a:rPr lang="en-US" dirty="0"/>
              <a:t>Another example of common coupling</a:t>
            </a:r>
          </a:p>
        </p:txBody>
      </p:sp>
      <p:sp>
        <p:nvSpPr>
          <p:cNvPr id="3" name="Content Placeholder 2"/>
          <p:cNvSpPr>
            <a:spLocks noGrp="1"/>
          </p:cNvSpPr>
          <p:nvPr>
            <p:ph idx="1"/>
          </p:nvPr>
        </p:nvSpPr>
        <p:spPr>
          <a:xfrm>
            <a:off x="97434" y="1595153"/>
            <a:ext cx="11776119" cy="4642379"/>
          </a:xfrm>
        </p:spPr>
        <p:style>
          <a:lnRef idx="2">
            <a:schemeClr val="dk1">
              <a:shade val="50000"/>
            </a:schemeClr>
          </a:lnRef>
          <a:fillRef idx="1">
            <a:schemeClr val="dk1"/>
          </a:fillRef>
          <a:effectRef idx="0">
            <a:schemeClr val="dk1"/>
          </a:effectRef>
          <a:fontRef idx="minor">
            <a:schemeClr val="lt1"/>
          </a:fontRef>
        </p:style>
        <p:txBody>
          <a:bodyPr>
            <a:normAutofit/>
          </a:bodyPr>
          <a:lstStyle/>
          <a:p>
            <a:pPr marL="0" indent="0">
              <a:buNone/>
            </a:pPr>
            <a:r>
              <a:rPr lang="en-US" dirty="0">
                <a:latin typeface="Consolas" charset="0"/>
                <a:ea typeface="Consolas" charset="0"/>
                <a:cs typeface="Consolas" charset="0"/>
              </a:rPr>
              <a:t>public class Stack {</a:t>
            </a:r>
          </a:p>
          <a:p>
            <a:pPr marL="0" indent="0">
              <a:buNone/>
            </a:pPr>
            <a:r>
              <a:rPr lang="en-US" dirty="0">
                <a:latin typeface="Consolas" charset="0"/>
                <a:ea typeface="Consolas" charset="0"/>
                <a:cs typeface="Consolas" charset="0"/>
              </a:rPr>
              <a:t>    </a:t>
            </a:r>
            <a:r>
              <a:rPr lang="en-US" dirty="0" err="1">
                <a:latin typeface="Consolas" charset="0"/>
                <a:ea typeface="Consolas" charset="0"/>
                <a:cs typeface="Consolas" charset="0"/>
              </a:rPr>
              <a:t>int</a:t>
            </a:r>
            <a:r>
              <a:rPr lang="en-US" dirty="0">
                <a:latin typeface="Consolas" charset="0"/>
                <a:ea typeface="Consolas" charset="0"/>
                <a:cs typeface="Consolas" charset="0"/>
              </a:rPr>
              <a:t> size = 0;                     //</a:t>
            </a:r>
            <a:r>
              <a:rPr lang="en-US" sz="2400" dirty="0">
                <a:latin typeface="Consolas" charset="0"/>
                <a:ea typeface="Consolas" charset="0"/>
                <a:cs typeface="Consolas" charset="0"/>
              </a:rPr>
              <a:t> </a:t>
            </a:r>
            <a:r>
              <a:rPr lang="en-US" sz="2400" dirty="0">
                <a:solidFill>
                  <a:srgbClr val="FFFF00"/>
                </a:solidFill>
                <a:latin typeface="Consolas" charset="0"/>
                <a:ea typeface="Consolas" charset="0"/>
                <a:cs typeface="Consolas" charset="0"/>
              </a:rPr>
              <a:t>package visibility!</a:t>
            </a:r>
            <a:endParaRPr lang="en-US" dirty="0">
              <a:latin typeface="Consolas" charset="0"/>
              <a:ea typeface="Consolas" charset="0"/>
              <a:cs typeface="Consolas" charset="0"/>
            </a:endParaRPr>
          </a:p>
          <a:p>
            <a:pPr marL="0" indent="0">
              <a:buNone/>
            </a:pPr>
            <a:r>
              <a:rPr lang="en-US" dirty="0">
                <a:latin typeface="Consolas" charset="0"/>
                <a:ea typeface="Consolas" charset="0"/>
                <a:cs typeface="Consolas" charset="0"/>
              </a:rPr>
              <a:t>    String[] items = new String[100]; //</a:t>
            </a:r>
            <a:r>
              <a:rPr lang="en-US" sz="2400" dirty="0">
                <a:latin typeface="Consolas" charset="0"/>
                <a:ea typeface="Consolas" charset="0"/>
                <a:cs typeface="Consolas" charset="0"/>
              </a:rPr>
              <a:t> </a:t>
            </a:r>
            <a:r>
              <a:rPr lang="en-US" sz="2400" dirty="0">
                <a:solidFill>
                  <a:srgbClr val="FFFF00"/>
                </a:solidFill>
                <a:latin typeface="Consolas" charset="0"/>
                <a:ea typeface="Consolas" charset="0"/>
                <a:cs typeface="Consolas" charset="0"/>
              </a:rPr>
              <a:t>package visibility!</a:t>
            </a:r>
            <a:endParaRPr lang="en-US" dirty="0">
              <a:solidFill>
                <a:srgbClr val="FFFF00"/>
              </a:solidFill>
              <a:latin typeface="Consolas" charset="0"/>
              <a:ea typeface="Consolas" charset="0"/>
              <a:cs typeface="Consolas" charset="0"/>
            </a:endParaRPr>
          </a:p>
          <a:p>
            <a:pPr marL="0" indent="0">
              <a:buNone/>
            </a:pPr>
            <a:r>
              <a:rPr lang="en-US" dirty="0">
                <a:latin typeface="Consolas" charset="0"/>
                <a:ea typeface="Consolas" charset="0"/>
                <a:cs typeface="Consolas" charset="0"/>
              </a:rPr>
              <a:t>    public void push(String x) { items[size++] = x; }</a:t>
            </a:r>
          </a:p>
          <a:p>
            <a:pPr marL="0" indent="0">
              <a:buNone/>
            </a:pPr>
            <a:r>
              <a:rPr lang="en-US" dirty="0">
                <a:latin typeface="Consolas" charset="0"/>
                <a:ea typeface="Consolas" charset="0"/>
                <a:cs typeface="Consolas" charset="0"/>
              </a:rPr>
              <a:t>    public String pop() { --size; return items[size + 1]; }</a:t>
            </a:r>
          </a:p>
          <a:p>
            <a:pPr marL="0" indent="0">
              <a:buNone/>
            </a:pPr>
            <a:r>
              <a:rPr lang="en-US" dirty="0">
                <a:latin typeface="Consolas" charset="0"/>
                <a:ea typeface="Consolas" charset="0"/>
                <a:cs typeface="Consolas" charset="0"/>
              </a:rPr>
              <a:t>}</a:t>
            </a:r>
          </a:p>
          <a:p>
            <a:pPr marL="0" indent="0">
              <a:buNone/>
            </a:pPr>
            <a:endParaRPr lang="en-US" dirty="0">
              <a:latin typeface="Consolas" charset="0"/>
              <a:ea typeface="Consolas" charset="0"/>
              <a:cs typeface="Consolas" charset="0"/>
            </a:endParaRPr>
          </a:p>
          <a:p>
            <a:pPr marL="0" indent="0">
              <a:buNone/>
            </a:pPr>
            <a:r>
              <a:rPr lang="en-US" dirty="0">
                <a:latin typeface="Consolas" charset="0"/>
                <a:ea typeface="Consolas" charset="0"/>
                <a:cs typeface="Consolas" charset="0"/>
              </a:rPr>
              <a:t>Stack s = new Stack(); </a:t>
            </a:r>
          </a:p>
          <a:p>
            <a:pPr marL="0" indent="0">
              <a:buNone/>
            </a:pPr>
            <a:r>
              <a:rPr lang="en-US" dirty="0" err="1">
                <a:latin typeface="Consolas" charset="0"/>
                <a:ea typeface="Consolas" charset="0"/>
                <a:cs typeface="Consolas" charset="0"/>
              </a:rPr>
              <a:t>s.size</a:t>
            </a:r>
            <a:r>
              <a:rPr lang="en-US" dirty="0">
                <a:latin typeface="Consolas" charset="0"/>
                <a:ea typeface="Consolas" charset="0"/>
                <a:cs typeface="Consolas" charset="0"/>
              </a:rPr>
              <a:t> = 100; // oops</a:t>
            </a:r>
            <a:r>
              <a:rPr lang="mr-IN" dirty="0">
                <a:latin typeface="Consolas" charset="0"/>
                <a:ea typeface="Consolas" charset="0"/>
                <a:cs typeface="Consolas" charset="0"/>
              </a:rPr>
              <a:t>…</a:t>
            </a:r>
            <a:endParaRPr lang="en-US" dirty="0">
              <a:latin typeface="Consolas" charset="0"/>
              <a:ea typeface="Consolas" charset="0"/>
              <a:cs typeface="Consolas" charset="0"/>
            </a:endParaRPr>
          </a:p>
        </p:txBody>
      </p:sp>
    </p:spTree>
    <p:extLst>
      <p:ext uri="{BB962C8B-B14F-4D97-AF65-F5344CB8AC3E}">
        <p14:creationId xmlns:p14="http://schemas.microsoft.com/office/powerpoint/2010/main" val="13770670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21243" y="160407"/>
            <a:ext cx="11115581" cy="6376869"/>
          </a:xfrm>
        </p:spPr>
        <p:style>
          <a:lnRef idx="2">
            <a:schemeClr val="dk1">
              <a:shade val="50000"/>
            </a:schemeClr>
          </a:lnRef>
          <a:fillRef idx="1">
            <a:schemeClr val="dk1"/>
          </a:fillRef>
          <a:effectRef idx="0">
            <a:schemeClr val="dk1"/>
          </a:effectRef>
          <a:fontRef idx="minor">
            <a:schemeClr val="lt1"/>
          </a:fontRef>
        </p:style>
        <p:txBody>
          <a:bodyPr>
            <a:normAutofit fontScale="92500" lnSpcReduction="20000"/>
          </a:bodyPr>
          <a:lstStyle/>
          <a:p>
            <a:pPr marL="0" indent="0">
              <a:lnSpc>
                <a:spcPct val="100000"/>
              </a:lnSpc>
              <a:spcBef>
                <a:spcPts val="0"/>
              </a:spcBef>
              <a:buNone/>
            </a:pPr>
            <a:endParaRPr lang="en-US" sz="2400" dirty="0">
              <a:latin typeface="Consolas" charset="0"/>
              <a:ea typeface="Consolas" charset="0"/>
              <a:cs typeface="Consolas" charset="0"/>
            </a:endParaRPr>
          </a:p>
          <a:p>
            <a:pPr marL="0" indent="0">
              <a:lnSpc>
                <a:spcPct val="100000"/>
              </a:lnSpc>
              <a:spcBef>
                <a:spcPts val="0"/>
              </a:spcBef>
              <a:buNone/>
            </a:pPr>
            <a:r>
              <a:rPr lang="en-US" sz="2400" dirty="0">
                <a:latin typeface="Consolas" charset="0"/>
                <a:ea typeface="Consolas" charset="0"/>
                <a:cs typeface="Consolas" charset="0"/>
              </a:rPr>
              <a:t>public class Shape {</a:t>
            </a:r>
          </a:p>
          <a:p>
            <a:pPr marL="0" indent="0">
              <a:lnSpc>
                <a:spcPct val="100000"/>
              </a:lnSpc>
              <a:spcBef>
                <a:spcPts val="0"/>
              </a:spcBef>
              <a:buNone/>
            </a:pPr>
            <a:r>
              <a:rPr lang="en-US" sz="2400" dirty="0">
                <a:latin typeface="Consolas" charset="0"/>
                <a:ea typeface="Consolas" charset="0"/>
                <a:cs typeface="Consolas" charset="0"/>
              </a:rPr>
              <a:t>    void draw() { assert false; } // stub for draw method</a:t>
            </a:r>
          </a:p>
          <a:p>
            <a:pPr marL="0" indent="0">
              <a:lnSpc>
                <a:spcPct val="100000"/>
              </a:lnSpc>
              <a:spcBef>
                <a:spcPts val="0"/>
              </a:spcBef>
              <a:buNone/>
            </a:pPr>
            <a:r>
              <a:rPr lang="en-US" sz="2400" dirty="0">
                <a:latin typeface="Consolas" charset="0"/>
                <a:ea typeface="Consolas" charset="0"/>
                <a:cs typeface="Consolas" charset="0"/>
              </a:rPr>
              <a:t>    void draw(</a:t>
            </a:r>
            <a:r>
              <a:rPr lang="en-US" sz="2400" dirty="0" err="1">
                <a:latin typeface="Consolas" charset="0"/>
                <a:ea typeface="Consolas" charset="0"/>
                <a:cs typeface="Consolas" charset="0"/>
              </a:rPr>
              <a:t>int</a:t>
            </a:r>
            <a:r>
              <a:rPr lang="en-US" sz="2400" dirty="0">
                <a:latin typeface="Consolas" charset="0"/>
                <a:ea typeface="Consolas" charset="0"/>
                <a:cs typeface="Consolas" charset="0"/>
              </a:rPr>
              <a:t> shape, </a:t>
            </a:r>
            <a:r>
              <a:rPr lang="en-US" sz="2400" dirty="0" err="1">
                <a:latin typeface="Consolas" charset="0"/>
                <a:ea typeface="Consolas" charset="0"/>
                <a:cs typeface="Consolas" charset="0"/>
              </a:rPr>
              <a:t>int</a:t>
            </a:r>
            <a:r>
              <a:rPr lang="en-US" sz="2400" dirty="0">
                <a:latin typeface="Consolas" charset="0"/>
                <a:ea typeface="Consolas" charset="0"/>
                <a:cs typeface="Consolas" charset="0"/>
              </a:rPr>
              <a:t> x1, </a:t>
            </a:r>
            <a:r>
              <a:rPr lang="en-US" sz="2400" dirty="0" err="1">
                <a:latin typeface="Consolas" charset="0"/>
                <a:ea typeface="Consolas" charset="0"/>
                <a:cs typeface="Consolas" charset="0"/>
              </a:rPr>
              <a:t>int</a:t>
            </a:r>
            <a:r>
              <a:rPr lang="en-US" sz="2400" dirty="0">
                <a:latin typeface="Consolas" charset="0"/>
                <a:ea typeface="Consolas" charset="0"/>
                <a:cs typeface="Consolas" charset="0"/>
              </a:rPr>
              <a:t> y1, </a:t>
            </a:r>
            <a:r>
              <a:rPr lang="en-US" sz="2400" dirty="0" err="1">
                <a:latin typeface="Consolas" charset="0"/>
                <a:ea typeface="Consolas" charset="0"/>
                <a:cs typeface="Consolas" charset="0"/>
              </a:rPr>
              <a:t>int</a:t>
            </a:r>
            <a:r>
              <a:rPr lang="en-US" sz="2400" dirty="0">
                <a:latin typeface="Consolas" charset="0"/>
                <a:ea typeface="Consolas" charset="0"/>
                <a:cs typeface="Consolas" charset="0"/>
              </a:rPr>
              <a:t> x2, </a:t>
            </a:r>
            <a:r>
              <a:rPr lang="en-US" sz="2400" dirty="0" err="1">
                <a:latin typeface="Consolas" charset="0"/>
                <a:ea typeface="Consolas" charset="0"/>
                <a:cs typeface="Consolas" charset="0"/>
              </a:rPr>
              <a:t>int</a:t>
            </a:r>
            <a:r>
              <a:rPr lang="en-US" sz="2400" dirty="0">
                <a:latin typeface="Consolas" charset="0"/>
                <a:ea typeface="Consolas" charset="0"/>
                <a:cs typeface="Consolas" charset="0"/>
              </a:rPr>
              <a:t> y2</a:t>
            </a:r>
          </a:p>
          <a:p>
            <a:pPr marL="0" indent="0">
              <a:lnSpc>
                <a:spcPct val="100000"/>
              </a:lnSpc>
              <a:spcBef>
                <a:spcPts val="0"/>
              </a:spcBef>
              <a:buNone/>
            </a:pPr>
            <a:r>
              <a:rPr lang="en-US" sz="2400" dirty="0">
                <a:latin typeface="Consolas" charset="0"/>
                <a:ea typeface="Consolas" charset="0"/>
                <a:cs typeface="Consolas" charset="0"/>
              </a:rPr>
              <a:t>                         </a:t>
            </a:r>
            <a:r>
              <a:rPr lang="en-US" sz="2400" dirty="0" err="1">
                <a:latin typeface="Consolas" charset="0"/>
                <a:ea typeface="Consolas" charset="0"/>
                <a:cs typeface="Consolas" charset="0"/>
              </a:rPr>
              <a:t>int</a:t>
            </a:r>
            <a:r>
              <a:rPr lang="en-US" sz="2400" dirty="0">
                <a:latin typeface="Consolas" charset="0"/>
                <a:ea typeface="Consolas" charset="0"/>
                <a:cs typeface="Consolas" charset="0"/>
              </a:rPr>
              <a:t> x3, </a:t>
            </a:r>
            <a:r>
              <a:rPr lang="en-US" sz="2400" dirty="0" err="1">
                <a:latin typeface="Consolas" charset="0"/>
                <a:ea typeface="Consolas" charset="0"/>
                <a:cs typeface="Consolas" charset="0"/>
              </a:rPr>
              <a:t>int</a:t>
            </a:r>
            <a:r>
              <a:rPr lang="en-US" sz="2400" dirty="0">
                <a:latin typeface="Consolas" charset="0"/>
                <a:ea typeface="Consolas" charset="0"/>
                <a:cs typeface="Consolas" charset="0"/>
              </a:rPr>
              <a:t> y3, </a:t>
            </a:r>
            <a:r>
              <a:rPr lang="en-US" sz="2400" dirty="0" err="1">
                <a:latin typeface="Consolas" charset="0"/>
                <a:ea typeface="Consolas" charset="0"/>
                <a:cs typeface="Consolas" charset="0"/>
              </a:rPr>
              <a:t>int</a:t>
            </a:r>
            <a:r>
              <a:rPr lang="en-US" sz="2400" dirty="0">
                <a:latin typeface="Consolas" charset="0"/>
                <a:ea typeface="Consolas" charset="0"/>
                <a:cs typeface="Consolas" charset="0"/>
              </a:rPr>
              <a:t> x4, </a:t>
            </a:r>
            <a:r>
              <a:rPr lang="en-US" sz="2400" dirty="0" err="1">
                <a:latin typeface="Consolas" charset="0"/>
                <a:ea typeface="Consolas" charset="0"/>
                <a:cs typeface="Consolas" charset="0"/>
              </a:rPr>
              <a:t>int</a:t>
            </a:r>
            <a:r>
              <a:rPr lang="en-US" sz="2400" dirty="0">
                <a:latin typeface="Consolas" charset="0"/>
                <a:ea typeface="Consolas" charset="0"/>
                <a:cs typeface="Consolas" charset="0"/>
              </a:rPr>
              <a:t> y4) { </a:t>
            </a:r>
          </a:p>
          <a:p>
            <a:pPr marL="0" indent="0">
              <a:lnSpc>
                <a:spcPct val="100000"/>
              </a:lnSpc>
              <a:spcBef>
                <a:spcPts val="0"/>
              </a:spcBef>
              <a:buNone/>
            </a:pPr>
            <a:r>
              <a:rPr lang="en-US" sz="2400" dirty="0">
                <a:latin typeface="Consolas" charset="0"/>
                <a:ea typeface="Consolas" charset="0"/>
                <a:cs typeface="Consolas" charset="0"/>
              </a:rPr>
              <a:t>        switch ( shape ) { </a:t>
            </a:r>
          </a:p>
          <a:p>
            <a:pPr marL="0" indent="0">
              <a:lnSpc>
                <a:spcPct val="100000"/>
              </a:lnSpc>
              <a:spcBef>
                <a:spcPts val="0"/>
              </a:spcBef>
              <a:buNone/>
            </a:pPr>
            <a:r>
              <a:rPr lang="en-US" sz="2400" dirty="0">
                <a:latin typeface="Consolas" charset="0"/>
                <a:ea typeface="Consolas" charset="0"/>
                <a:cs typeface="Consolas" charset="0"/>
              </a:rPr>
              <a:t>           case 1: ...draw line using (x1, y1), (x2, y2)... </a:t>
            </a:r>
          </a:p>
          <a:p>
            <a:pPr marL="0" indent="0">
              <a:lnSpc>
                <a:spcPct val="100000"/>
              </a:lnSpc>
              <a:spcBef>
                <a:spcPts val="0"/>
              </a:spcBef>
              <a:buNone/>
            </a:pPr>
            <a:r>
              <a:rPr lang="en-US" sz="2400" dirty="0">
                <a:latin typeface="Consolas" charset="0"/>
                <a:ea typeface="Consolas" charset="0"/>
                <a:cs typeface="Consolas" charset="0"/>
              </a:rPr>
              <a:t>           case 2: ...draw triangle with (x3, y3) as well... </a:t>
            </a:r>
          </a:p>
          <a:p>
            <a:pPr marL="0" indent="0">
              <a:lnSpc>
                <a:spcPct val="100000"/>
              </a:lnSpc>
              <a:spcBef>
                <a:spcPts val="0"/>
              </a:spcBef>
              <a:buNone/>
            </a:pPr>
            <a:r>
              <a:rPr lang="en-US" sz="2400" dirty="0">
                <a:latin typeface="Consolas" charset="0"/>
                <a:ea typeface="Consolas" charset="0"/>
                <a:cs typeface="Consolas" charset="0"/>
              </a:rPr>
              <a:t>           case 3: ...draw rectangle using all 4... </a:t>
            </a:r>
          </a:p>
          <a:p>
            <a:pPr marL="0" indent="0">
              <a:lnSpc>
                <a:spcPct val="100000"/>
              </a:lnSpc>
              <a:spcBef>
                <a:spcPts val="0"/>
              </a:spcBef>
              <a:buNone/>
            </a:pPr>
            <a:r>
              <a:rPr lang="en-US" sz="2400" dirty="0">
                <a:latin typeface="Consolas" charset="0"/>
                <a:ea typeface="Consolas" charset="0"/>
                <a:cs typeface="Consolas" charset="0"/>
              </a:rPr>
              <a:t>           case 4: ...draw circle within enclosing rectangle... </a:t>
            </a:r>
          </a:p>
          <a:p>
            <a:pPr marL="0" indent="0">
              <a:lnSpc>
                <a:spcPct val="100000"/>
              </a:lnSpc>
              <a:spcBef>
                <a:spcPts val="0"/>
              </a:spcBef>
              <a:buNone/>
            </a:pPr>
            <a:r>
              <a:rPr lang="en-US" sz="2400" dirty="0">
                <a:latin typeface="Consolas" charset="0"/>
                <a:ea typeface="Consolas" charset="0"/>
                <a:cs typeface="Consolas" charset="0"/>
              </a:rPr>
              <a:t>        }</a:t>
            </a:r>
          </a:p>
          <a:p>
            <a:pPr marL="0" indent="0">
              <a:lnSpc>
                <a:spcPct val="100000"/>
              </a:lnSpc>
              <a:spcBef>
                <a:spcPts val="0"/>
              </a:spcBef>
              <a:buNone/>
            </a:pPr>
            <a:r>
              <a:rPr lang="en-US" sz="2400" dirty="0">
                <a:latin typeface="Consolas" charset="0"/>
                <a:ea typeface="Consolas" charset="0"/>
                <a:cs typeface="Consolas" charset="0"/>
              </a:rPr>
              <a:t>    }</a:t>
            </a:r>
          </a:p>
          <a:p>
            <a:pPr marL="0" indent="0">
              <a:lnSpc>
                <a:spcPct val="100000"/>
              </a:lnSpc>
              <a:spcBef>
                <a:spcPts val="0"/>
              </a:spcBef>
              <a:buNone/>
            </a:pPr>
            <a:r>
              <a:rPr lang="en-US" sz="2400" dirty="0">
                <a:latin typeface="Consolas" charset="0"/>
                <a:ea typeface="Consolas" charset="0"/>
                <a:cs typeface="Consolas" charset="0"/>
              </a:rPr>
              <a:t>}</a:t>
            </a:r>
          </a:p>
          <a:p>
            <a:pPr marL="0" indent="0">
              <a:lnSpc>
                <a:spcPct val="100000"/>
              </a:lnSpc>
              <a:spcBef>
                <a:spcPts val="0"/>
              </a:spcBef>
              <a:buNone/>
            </a:pPr>
            <a:endParaRPr lang="en-US" sz="2400" dirty="0">
              <a:latin typeface="Consolas" charset="0"/>
              <a:ea typeface="Consolas" charset="0"/>
              <a:cs typeface="Consolas" charset="0"/>
            </a:endParaRPr>
          </a:p>
          <a:p>
            <a:pPr marL="0" indent="0">
              <a:lnSpc>
                <a:spcPct val="100000"/>
              </a:lnSpc>
              <a:spcBef>
                <a:spcPts val="0"/>
              </a:spcBef>
              <a:buNone/>
            </a:pPr>
            <a:r>
              <a:rPr lang="en-US" sz="2400" dirty="0">
                <a:latin typeface="Consolas" charset="0"/>
                <a:ea typeface="Consolas" charset="0"/>
                <a:cs typeface="Consolas" charset="0"/>
              </a:rPr>
              <a:t>public class </a:t>
            </a:r>
            <a:r>
              <a:rPr lang="en-US" sz="2400" dirty="0" err="1">
                <a:latin typeface="Consolas" charset="0"/>
                <a:ea typeface="Consolas" charset="0"/>
                <a:cs typeface="Consolas" charset="0"/>
              </a:rPr>
              <a:t>EquilateralTriangle</a:t>
            </a:r>
            <a:r>
              <a:rPr lang="en-US" sz="2400" dirty="0">
                <a:latin typeface="Consolas" charset="0"/>
                <a:ea typeface="Consolas" charset="0"/>
                <a:cs typeface="Consolas" charset="0"/>
              </a:rPr>
              <a:t> extends Shape {</a:t>
            </a:r>
          </a:p>
          <a:p>
            <a:pPr marL="0" indent="0">
              <a:lnSpc>
                <a:spcPct val="100000"/>
              </a:lnSpc>
              <a:spcBef>
                <a:spcPts val="0"/>
              </a:spcBef>
              <a:buNone/>
            </a:pPr>
            <a:r>
              <a:rPr lang="en-US" sz="2400" dirty="0">
                <a:latin typeface="Consolas" charset="0"/>
                <a:ea typeface="Consolas" charset="0"/>
                <a:cs typeface="Consolas" charset="0"/>
              </a:rPr>
              <a:t>    private </a:t>
            </a:r>
            <a:r>
              <a:rPr lang="en-US" sz="2400" dirty="0" err="1">
                <a:latin typeface="Consolas" charset="0"/>
                <a:ea typeface="Consolas" charset="0"/>
                <a:cs typeface="Consolas" charset="0"/>
              </a:rPr>
              <a:t>int</a:t>
            </a:r>
            <a:r>
              <a:rPr lang="en-US" sz="2400" dirty="0">
                <a:latin typeface="Consolas" charset="0"/>
                <a:ea typeface="Consolas" charset="0"/>
                <a:cs typeface="Consolas" charset="0"/>
              </a:rPr>
              <a:t> </a:t>
            </a:r>
            <a:r>
              <a:rPr lang="en-US" sz="2400" dirty="0" err="1">
                <a:latin typeface="Consolas" charset="0"/>
                <a:ea typeface="Consolas" charset="0"/>
                <a:cs typeface="Consolas" charset="0"/>
              </a:rPr>
              <a:t>top_x</a:t>
            </a:r>
            <a:r>
              <a:rPr lang="en-US" sz="2400" dirty="0">
                <a:latin typeface="Consolas" charset="0"/>
                <a:ea typeface="Consolas" charset="0"/>
                <a:cs typeface="Consolas" charset="0"/>
              </a:rPr>
              <a:t>, </a:t>
            </a:r>
            <a:r>
              <a:rPr lang="en-US" sz="2400" dirty="0" err="1">
                <a:latin typeface="Consolas" charset="0"/>
                <a:ea typeface="Consolas" charset="0"/>
                <a:cs typeface="Consolas" charset="0"/>
              </a:rPr>
              <a:t>top_y</a:t>
            </a:r>
            <a:r>
              <a:rPr lang="en-US" sz="2400" dirty="0">
                <a:latin typeface="Consolas" charset="0"/>
                <a:ea typeface="Consolas" charset="0"/>
                <a:cs typeface="Consolas" charset="0"/>
              </a:rPr>
              <a:t>, height; </a:t>
            </a:r>
          </a:p>
          <a:p>
            <a:pPr marL="0" indent="0">
              <a:lnSpc>
                <a:spcPct val="100000"/>
              </a:lnSpc>
              <a:spcBef>
                <a:spcPts val="0"/>
              </a:spcBef>
              <a:buNone/>
            </a:pPr>
            <a:r>
              <a:rPr lang="en-US" sz="2400" dirty="0">
                <a:latin typeface="Consolas" charset="0"/>
                <a:ea typeface="Consolas" charset="0"/>
                <a:cs typeface="Consolas" charset="0"/>
              </a:rPr>
              <a:t>    public void draw() { </a:t>
            </a:r>
          </a:p>
          <a:p>
            <a:pPr marL="0" indent="0">
              <a:lnSpc>
                <a:spcPct val="100000"/>
              </a:lnSpc>
              <a:spcBef>
                <a:spcPts val="0"/>
              </a:spcBef>
              <a:buNone/>
            </a:pPr>
            <a:r>
              <a:rPr lang="en-US" sz="2400" dirty="0">
                <a:latin typeface="Consolas" charset="0"/>
                <a:ea typeface="Consolas" charset="0"/>
                <a:cs typeface="Consolas" charset="0"/>
              </a:rPr>
              <a:t>        </a:t>
            </a:r>
            <a:r>
              <a:rPr lang="en-US" sz="2400" dirty="0" err="1">
                <a:latin typeface="Consolas" charset="0"/>
                <a:ea typeface="Consolas" charset="0"/>
                <a:cs typeface="Consolas" charset="0"/>
              </a:rPr>
              <a:t>super.draw</a:t>
            </a:r>
            <a:r>
              <a:rPr lang="en-US" sz="2400" dirty="0">
                <a:latin typeface="Consolas" charset="0"/>
                <a:ea typeface="Consolas" charset="0"/>
                <a:cs typeface="Consolas" charset="0"/>
              </a:rPr>
              <a:t>(2, </a:t>
            </a:r>
            <a:r>
              <a:rPr lang="en-US" sz="2400" dirty="0" err="1">
                <a:latin typeface="Consolas" charset="0"/>
                <a:ea typeface="Consolas" charset="0"/>
                <a:cs typeface="Consolas" charset="0"/>
              </a:rPr>
              <a:t>top_x</a:t>
            </a:r>
            <a:r>
              <a:rPr lang="en-US" sz="2400" dirty="0">
                <a:latin typeface="Consolas" charset="0"/>
                <a:ea typeface="Consolas" charset="0"/>
                <a:cs typeface="Consolas" charset="0"/>
              </a:rPr>
              <a:t>, </a:t>
            </a:r>
            <a:r>
              <a:rPr lang="en-US" sz="2400" dirty="0" err="1">
                <a:latin typeface="Consolas" charset="0"/>
                <a:ea typeface="Consolas" charset="0"/>
                <a:cs typeface="Consolas" charset="0"/>
              </a:rPr>
              <a:t>top_y</a:t>
            </a:r>
            <a:r>
              <a:rPr lang="en-US" sz="2400" dirty="0">
                <a:latin typeface="Consolas" charset="0"/>
                <a:ea typeface="Consolas" charset="0"/>
                <a:cs typeface="Consolas" charset="0"/>
              </a:rPr>
              <a:t>, </a:t>
            </a:r>
            <a:r>
              <a:rPr lang="en-US" sz="2400" dirty="0" err="1">
                <a:latin typeface="Consolas" charset="0"/>
                <a:ea typeface="Consolas" charset="0"/>
                <a:cs typeface="Consolas" charset="0"/>
              </a:rPr>
              <a:t>top_x</a:t>
            </a:r>
            <a:r>
              <a:rPr lang="en-US" sz="2400" dirty="0">
                <a:latin typeface="Consolas" charset="0"/>
                <a:ea typeface="Consolas" charset="0"/>
                <a:cs typeface="Consolas" charset="0"/>
              </a:rPr>
              <a:t> </a:t>
            </a:r>
            <a:r>
              <a:rPr lang="mr-IN" sz="2400" dirty="0">
                <a:latin typeface="Consolas" charset="0"/>
                <a:ea typeface="Consolas" charset="0"/>
                <a:cs typeface="Consolas" charset="0"/>
              </a:rPr>
              <a:t>–</a:t>
            </a:r>
            <a:r>
              <a:rPr lang="en-US" sz="2400" dirty="0">
                <a:latin typeface="Consolas" charset="0"/>
                <a:ea typeface="Consolas" charset="0"/>
                <a:cs typeface="Consolas" charset="0"/>
              </a:rPr>
              <a:t> height/2, </a:t>
            </a:r>
            <a:r>
              <a:rPr lang="en-US" sz="2400" dirty="0" err="1">
                <a:latin typeface="Consolas" charset="0"/>
                <a:ea typeface="Consolas" charset="0"/>
                <a:cs typeface="Consolas" charset="0"/>
              </a:rPr>
              <a:t>top_y</a:t>
            </a:r>
            <a:r>
              <a:rPr lang="en-US" sz="2400" dirty="0">
                <a:latin typeface="Consolas" charset="0"/>
                <a:ea typeface="Consolas" charset="0"/>
                <a:cs typeface="Consolas" charset="0"/>
              </a:rPr>
              <a:t> </a:t>
            </a:r>
            <a:r>
              <a:rPr lang="mr-IN" sz="2400" dirty="0">
                <a:latin typeface="Consolas" charset="0"/>
                <a:ea typeface="Consolas" charset="0"/>
                <a:cs typeface="Consolas" charset="0"/>
              </a:rPr>
              <a:t>–</a:t>
            </a:r>
            <a:r>
              <a:rPr lang="en-US" sz="2400" dirty="0">
                <a:latin typeface="Consolas" charset="0"/>
                <a:ea typeface="Consolas" charset="0"/>
                <a:cs typeface="Consolas" charset="0"/>
              </a:rPr>
              <a:t> height,</a:t>
            </a:r>
          </a:p>
          <a:p>
            <a:pPr marL="0" indent="0">
              <a:lnSpc>
                <a:spcPct val="100000"/>
              </a:lnSpc>
              <a:spcBef>
                <a:spcPts val="0"/>
              </a:spcBef>
              <a:buNone/>
            </a:pPr>
            <a:r>
              <a:rPr lang="en-US" sz="2400" dirty="0">
                <a:latin typeface="Consolas" charset="0"/>
                <a:ea typeface="Consolas" charset="0"/>
                <a:cs typeface="Consolas" charset="0"/>
              </a:rPr>
              <a:t>                   </a:t>
            </a:r>
            <a:r>
              <a:rPr lang="en-US" sz="2400" dirty="0" err="1">
                <a:latin typeface="Consolas" charset="0"/>
                <a:ea typeface="Consolas" charset="0"/>
                <a:cs typeface="Consolas" charset="0"/>
              </a:rPr>
              <a:t>top_x</a:t>
            </a:r>
            <a:r>
              <a:rPr lang="en-US" sz="2400" dirty="0">
                <a:latin typeface="Consolas" charset="0"/>
                <a:ea typeface="Consolas" charset="0"/>
                <a:cs typeface="Consolas" charset="0"/>
              </a:rPr>
              <a:t> + </a:t>
            </a:r>
            <a:r>
              <a:rPr lang="en-US" sz="2400" dirty="0" err="1">
                <a:latin typeface="Consolas" charset="0"/>
                <a:ea typeface="Consolas" charset="0"/>
                <a:cs typeface="Consolas" charset="0"/>
              </a:rPr>
              <a:t>hieght</a:t>
            </a:r>
            <a:r>
              <a:rPr lang="en-US" sz="2400" dirty="0">
                <a:latin typeface="Consolas" charset="0"/>
                <a:ea typeface="Consolas" charset="0"/>
                <a:cs typeface="Consolas" charset="0"/>
              </a:rPr>
              <a:t>/2, </a:t>
            </a:r>
            <a:r>
              <a:rPr lang="en-US" sz="2400" dirty="0" err="1">
                <a:latin typeface="Consolas" charset="0"/>
                <a:ea typeface="Consolas" charset="0"/>
                <a:cs typeface="Consolas" charset="0"/>
              </a:rPr>
              <a:t>top_y</a:t>
            </a:r>
            <a:r>
              <a:rPr lang="en-US" sz="2400" dirty="0">
                <a:latin typeface="Consolas" charset="0"/>
                <a:ea typeface="Consolas" charset="0"/>
                <a:cs typeface="Consolas" charset="0"/>
              </a:rPr>
              <a:t> </a:t>
            </a:r>
            <a:r>
              <a:rPr lang="mr-IN" sz="2400" dirty="0">
                <a:latin typeface="Consolas" charset="0"/>
                <a:ea typeface="Consolas" charset="0"/>
                <a:cs typeface="Consolas" charset="0"/>
              </a:rPr>
              <a:t>–</a:t>
            </a:r>
            <a:r>
              <a:rPr lang="en-US" sz="2400" dirty="0">
                <a:latin typeface="Consolas" charset="0"/>
                <a:ea typeface="Consolas" charset="0"/>
                <a:cs typeface="Consolas" charset="0"/>
              </a:rPr>
              <a:t> height, </a:t>
            </a:r>
          </a:p>
          <a:p>
            <a:pPr marL="0" indent="0">
              <a:lnSpc>
                <a:spcPct val="100000"/>
              </a:lnSpc>
              <a:spcBef>
                <a:spcPts val="0"/>
              </a:spcBef>
              <a:buNone/>
            </a:pPr>
            <a:r>
              <a:rPr lang="en-US" sz="2400" dirty="0">
                <a:latin typeface="Consolas" charset="0"/>
                <a:ea typeface="Consolas" charset="0"/>
                <a:cs typeface="Consolas" charset="0"/>
              </a:rPr>
              <a:t>                   0, 0);</a:t>
            </a:r>
          </a:p>
          <a:p>
            <a:pPr marL="0" indent="0">
              <a:lnSpc>
                <a:spcPct val="100000"/>
              </a:lnSpc>
              <a:spcBef>
                <a:spcPts val="0"/>
              </a:spcBef>
              <a:buNone/>
            </a:pPr>
            <a:r>
              <a:rPr lang="en-US" sz="2400" dirty="0">
                <a:latin typeface="Consolas" charset="0"/>
                <a:ea typeface="Consolas" charset="0"/>
                <a:cs typeface="Consolas" charset="0"/>
              </a:rPr>
              <a:t>    } </a:t>
            </a:r>
          </a:p>
          <a:p>
            <a:pPr marL="0" indent="0">
              <a:lnSpc>
                <a:spcPct val="100000"/>
              </a:lnSpc>
              <a:spcBef>
                <a:spcPts val="0"/>
              </a:spcBef>
              <a:buNone/>
            </a:pPr>
            <a:r>
              <a:rPr lang="en-US" sz="2400" dirty="0">
                <a:latin typeface="Consolas" charset="0"/>
                <a:ea typeface="Consolas" charset="0"/>
                <a:cs typeface="Consolas" charset="0"/>
              </a:rPr>
              <a:t>}</a:t>
            </a:r>
          </a:p>
          <a:p>
            <a:pPr marL="0" indent="0">
              <a:lnSpc>
                <a:spcPct val="100000"/>
              </a:lnSpc>
              <a:spcBef>
                <a:spcPts val="0"/>
              </a:spcBef>
              <a:buNone/>
            </a:pPr>
            <a:endParaRPr lang="en-US" sz="2400" dirty="0">
              <a:latin typeface="Consolas" charset="0"/>
              <a:ea typeface="Consolas" charset="0"/>
              <a:cs typeface="Consolas" charset="0"/>
            </a:endParaRPr>
          </a:p>
        </p:txBody>
      </p:sp>
      <p:sp>
        <p:nvSpPr>
          <p:cNvPr id="4" name="TextBox 3"/>
          <p:cNvSpPr txBox="1"/>
          <p:nvPr/>
        </p:nvSpPr>
        <p:spPr>
          <a:xfrm>
            <a:off x="6264323" y="3239659"/>
            <a:ext cx="3695242" cy="46166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none" rtlCol="0">
            <a:spAutoFit/>
          </a:bodyPr>
          <a:lstStyle/>
          <a:p>
            <a:r>
              <a:rPr lang="en-US" sz="2400" dirty="0"/>
              <a:t>Passing control information</a:t>
            </a:r>
          </a:p>
        </p:txBody>
      </p:sp>
      <p:cxnSp>
        <p:nvCxnSpPr>
          <p:cNvPr id="6" name="Straight Arrow Connector 5"/>
          <p:cNvCxnSpPr>
            <a:stCxn id="4" idx="1"/>
          </p:cNvCxnSpPr>
          <p:nvPr/>
        </p:nvCxnSpPr>
        <p:spPr>
          <a:xfrm flipH="1">
            <a:off x="3548418" y="3470492"/>
            <a:ext cx="2715905" cy="1347168"/>
          </a:xfrm>
          <a:prstGeom prst="straightConnector1">
            <a:avLst/>
          </a:prstGeom>
          <a:ln w="50800">
            <a:solidFill>
              <a:schemeClr val="accent4"/>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flipV="1">
            <a:off x="3548418" y="1286934"/>
            <a:ext cx="2715905" cy="2183557"/>
          </a:xfrm>
          <a:prstGeom prst="straightConnector1">
            <a:avLst/>
          </a:prstGeom>
          <a:ln w="50800">
            <a:solidFill>
              <a:schemeClr val="accent4"/>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510897" y="5654049"/>
            <a:ext cx="8768747" cy="83099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none" rtlCol="0">
            <a:spAutoFit/>
          </a:bodyPr>
          <a:lstStyle/>
          <a:p>
            <a:r>
              <a:rPr lang="en-US" sz="2400" i="1" dirty="0"/>
              <a:t>control coupling</a:t>
            </a:r>
            <a:r>
              <a:rPr lang="en-US" sz="2400" dirty="0"/>
              <a:t>: information in one module dictates logic in another</a:t>
            </a:r>
          </a:p>
          <a:p>
            <a:r>
              <a:rPr lang="en-US" sz="2400" i="1" dirty="0"/>
              <a:t>- </a:t>
            </a:r>
            <a:r>
              <a:rPr lang="en-US" sz="2400" dirty="0"/>
              <a:t>often through a “flag”, a true/false variable used as </a:t>
            </a:r>
            <a:r>
              <a:rPr lang="en-US" sz="2400"/>
              <a:t>a signal</a:t>
            </a:r>
            <a:endParaRPr lang="en-US" sz="2400" dirty="0"/>
          </a:p>
        </p:txBody>
      </p:sp>
      <p:sp>
        <p:nvSpPr>
          <p:cNvPr id="11" name="TextBox 10"/>
          <p:cNvSpPr txBox="1"/>
          <p:nvPr/>
        </p:nvSpPr>
        <p:spPr>
          <a:xfrm>
            <a:off x="9491498" y="4014840"/>
            <a:ext cx="2042547" cy="46166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none" rtlCol="0">
            <a:spAutoFit/>
          </a:bodyPr>
          <a:lstStyle/>
          <a:p>
            <a:r>
              <a:rPr lang="en-US" sz="2400" dirty="0"/>
              <a:t>Note not used</a:t>
            </a:r>
          </a:p>
        </p:txBody>
      </p:sp>
      <p:cxnSp>
        <p:nvCxnSpPr>
          <p:cNvPr id="12" name="Straight Arrow Connector 11"/>
          <p:cNvCxnSpPr>
            <a:stCxn id="11" idx="1"/>
          </p:cNvCxnSpPr>
          <p:nvPr/>
        </p:nvCxnSpPr>
        <p:spPr>
          <a:xfrm flipH="1">
            <a:off x="4299045" y="4245673"/>
            <a:ext cx="5192453" cy="1177543"/>
          </a:xfrm>
          <a:prstGeom prst="straightConnector1">
            <a:avLst/>
          </a:prstGeom>
          <a:ln w="50800">
            <a:solidFill>
              <a:schemeClr val="accent4"/>
            </a:solidFill>
            <a:headEnd type="none"/>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0204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21243" y="160407"/>
            <a:ext cx="11197467" cy="6376869"/>
          </a:xfrm>
        </p:spPr>
        <p:style>
          <a:lnRef idx="2">
            <a:schemeClr val="dk1">
              <a:shade val="50000"/>
            </a:schemeClr>
          </a:lnRef>
          <a:fillRef idx="1">
            <a:schemeClr val="dk1"/>
          </a:fillRef>
          <a:effectRef idx="0">
            <a:schemeClr val="dk1"/>
          </a:effectRef>
          <a:fontRef idx="minor">
            <a:schemeClr val="lt1"/>
          </a:fontRef>
        </p:style>
        <p:txBody>
          <a:bodyPr>
            <a:normAutofit fontScale="92500" lnSpcReduction="20000"/>
          </a:bodyPr>
          <a:lstStyle/>
          <a:p>
            <a:pPr marL="0" indent="0">
              <a:lnSpc>
                <a:spcPct val="100000"/>
              </a:lnSpc>
              <a:spcBef>
                <a:spcPts val="0"/>
              </a:spcBef>
              <a:buNone/>
            </a:pPr>
            <a:endParaRPr lang="en-US" sz="2400" dirty="0">
              <a:latin typeface="Consolas" charset="0"/>
              <a:ea typeface="Consolas" charset="0"/>
              <a:cs typeface="Consolas" charset="0"/>
            </a:endParaRPr>
          </a:p>
          <a:p>
            <a:pPr marL="0" indent="0">
              <a:lnSpc>
                <a:spcPct val="100000"/>
              </a:lnSpc>
              <a:spcBef>
                <a:spcPts val="0"/>
              </a:spcBef>
              <a:buNone/>
            </a:pPr>
            <a:r>
              <a:rPr lang="en-US" sz="2400" dirty="0">
                <a:latin typeface="Consolas" charset="0"/>
                <a:ea typeface="Consolas" charset="0"/>
                <a:cs typeface="Consolas" charset="0"/>
              </a:rPr>
              <a:t>public class Shape {</a:t>
            </a:r>
          </a:p>
          <a:p>
            <a:pPr marL="0" indent="0">
              <a:lnSpc>
                <a:spcPct val="100000"/>
              </a:lnSpc>
              <a:spcBef>
                <a:spcPts val="0"/>
              </a:spcBef>
              <a:buNone/>
            </a:pPr>
            <a:r>
              <a:rPr lang="en-US" sz="2400" dirty="0">
                <a:latin typeface="Consolas" charset="0"/>
                <a:ea typeface="Consolas" charset="0"/>
                <a:cs typeface="Consolas" charset="0"/>
              </a:rPr>
              <a:t>    void draw() { assert false; } // stub for draw method</a:t>
            </a:r>
          </a:p>
          <a:p>
            <a:pPr marL="0" indent="0">
              <a:lnSpc>
                <a:spcPct val="100000"/>
              </a:lnSpc>
              <a:spcBef>
                <a:spcPts val="0"/>
              </a:spcBef>
              <a:buNone/>
            </a:pPr>
            <a:r>
              <a:rPr lang="en-US" sz="2400" dirty="0">
                <a:latin typeface="Consolas" charset="0"/>
                <a:ea typeface="Consolas" charset="0"/>
                <a:cs typeface="Consolas" charset="0"/>
              </a:rPr>
              <a:t>    void draw(</a:t>
            </a:r>
            <a:r>
              <a:rPr lang="en-US" sz="2400" dirty="0" err="1">
                <a:latin typeface="Consolas" charset="0"/>
                <a:ea typeface="Consolas" charset="0"/>
                <a:cs typeface="Consolas" charset="0"/>
              </a:rPr>
              <a:t>int</a:t>
            </a:r>
            <a:r>
              <a:rPr lang="en-US" sz="2400" dirty="0">
                <a:latin typeface="Consolas" charset="0"/>
                <a:ea typeface="Consolas" charset="0"/>
                <a:cs typeface="Consolas" charset="0"/>
              </a:rPr>
              <a:t> shape, </a:t>
            </a:r>
            <a:r>
              <a:rPr lang="en-US" sz="2400" dirty="0" err="1">
                <a:latin typeface="Consolas" charset="0"/>
                <a:ea typeface="Consolas" charset="0"/>
                <a:cs typeface="Consolas" charset="0"/>
              </a:rPr>
              <a:t>int</a:t>
            </a:r>
            <a:r>
              <a:rPr lang="en-US" sz="2400" dirty="0">
                <a:latin typeface="Consolas" charset="0"/>
                <a:ea typeface="Consolas" charset="0"/>
                <a:cs typeface="Consolas" charset="0"/>
              </a:rPr>
              <a:t> x1, </a:t>
            </a:r>
            <a:r>
              <a:rPr lang="en-US" sz="2400" dirty="0" err="1">
                <a:latin typeface="Consolas" charset="0"/>
                <a:ea typeface="Consolas" charset="0"/>
                <a:cs typeface="Consolas" charset="0"/>
              </a:rPr>
              <a:t>int</a:t>
            </a:r>
            <a:r>
              <a:rPr lang="en-US" sz="2400" dirty="0">
                <a:latin typeface="Consolas" charset="0"/>
                <a:ea typeface="Consolas" charset="0"/>
                <a:cs typeface="Consolas" charset="0"/>
              </a:rPr>
              <a:t> y1, </a:t>
            </a:r>
            <a:r>
              <a:rPr lang="en-US" sz="2400" dirty="0" err="1">
                <a:latin typeface="Consolas" charset="0"/>
                <a:ea typeface="Consolas" charset="0"/>
                <a:cs typeface="Consolas" charset="0"/>
              </a:rPr>
              <a:t>int</a:t>
            </a:r>
            <a:r>
              <a:rPr lang="en-US" sz="2400" dirty="0">
                <a:latin typeface="Consolas" charset="0"/>
                <a:ea typeface="Consolas" charset="0"/>
                <a:cs typeface="Consolas" charset="0"/>
              </a:rPr>
              <a:t> x2, </a:t>
            </a:r>
            <a:r>
              <a:rPr lang="en-US" sz="2400" dirty="0" err="1">
                <a:latin typeface="Consolas" charset="0"/>
                <a:ea typeface="Consolas" charset="0"/>
                <a:cs typeface="Consolas" charset="0"/>
              </a:rPr>
              <a:t>int</a:t>
            </a:r>
            <a:r>
              <a:rPr lang="en-US" sz="2400" dirty="0">
                <a:latin typeface="Consolas" charset="0"/>
                <a:ea typeface="Consolas" charset="0"/>
                <a:cs typeface="Consolas" charset="0"/>
              </a:rPr>
              <a:t> y2</a:t>
            </a:r>
          </a:p>
          <a:p>
            <a:pPr marL="0" indent="0">
              <a:lnSpc>
                <a:spcPct val="100000"/>
              </a:lnSpc>
              <a:spcBef>
                <a:spcPts val="0"/>
              </a:spcBef>
              <a:buNone/>
            </a:pPr>
            <a:r>
              <a:rPr lang="en-US" sz="2400" dirty="0">
                <a:latin typeface="Consolas" charset="0"/>
                <a:ea typeface="Consolas" charset="0"/>
                <a:cs typeface="Consolas" charset="0"/>
              </a:rPr>
              <a:t>                         </a:t>
            </a:r>
            <a:r>
              <a:rPr lang="en-US" sz="2400" dirty="0" err="1">
                <a:latin typeface="Consolas" charset="0"/>
                <a:ea typeface="Consolas" charset="0"/>
                <a:cs typeface="Consolas" charset="0"/>
              </a:rPr>
              <a:t>int</a:t>
            </a:r>
            <a:r>
              <a:rPr lang="en-US" sz="2400" dirty="0">
                <a:latin typeface="Consolas" charset="0"/>
                <a:ea typeface="Consolas" charset="0"/>
                <a:cs typeface="Consolas" charset="0"/>
              </a:rPr>
              <a:t> x3, </a:t>
            </a:r>
            <a:r>
              <a:rPr lang="en-US" sz="2400" dirty="0" err="1">
                <a:latin typeface="Consolas" charset="0"/>
                <a:ea typeface="Consolas" charset="0"/>
                <a:cs typeface="Consolas" charset="0"/>
              </a:rPr>
              <a:t>int</a:t>
            </a:r>
            <a:r>
              <a:rPr lang="en-US" sz="2400" dirty="0">
                <a:latin typeface="Consolas" charset="0"/>
                <a:ea typeface="Consolas" charset="0"/>
                <a:cs typeface="Consolas" charset="0"/>
              </a:rPr>
              <a:t> y3, </a:t>
            </a:r>
            <a:r>
              <a:rPr lang="en-US" sz="2400" dirty="0" err="1">
                <a:latin typeface="Consolas" charset="0"/>
                <a:ea typeface="Consolas" charset="0"/>
                <a:cs typeface="Consolas" charset="0"/>
              </a:rPr>
              <a:t>int</a:t>
            </a:r>
            <a:r>
              <a:rPr lang="en-US" sz="2400" dirty="0">
                <a:latin typeface="Consolas" charset="0"/>
                <a:ea typeface="Consolas" charset="0"/>
                <a:cs typeface="Consolas" charset="0"/>
              </a:rPr>
              <a:t> x4, </a:t>
            </a:r>
            <a:r>
              <a:rPr lang="en-US" sz="2400" dirty="0" err="1">
                <a:latin typeface="Consolas" charset="0"/>
                <a:ea typeface="Consolas" charset="0"/>
                <a:cs typeface="Consolas" charset="0"/>
              </a:rPr>
              <a:t>int</a:t>
            </a:r>
            <a:r>
              <a:rPr lang="en-US" sz="2400" dirty="0">
                <a:latin typeface="Consolas" charset="0"/>
                <a:ea typeface="Consolas" charset="0"/>
                <a:cs typeface="Consolas" charset="0"/>
              </a:rPr>
              <a:t> y4) { </a:t>
            </a:r>
          </a:p>
          <a:p>
            <a:pPr marL="0" indent="0">
              <a:lnSpc>
                <a:spcPct val="100000"/>
              </a:lnSpc>
              <a:spcBef>
                <a:spcPts val="0"/>
              </a:spcBef>
              <a:buNone/>
            </a:pPr>
            <a:r>
              <a:rPr lang="en-US" sz="2400" dirty="0">
                <a:latin typeface="Consolas" charset="0"/>
                <a:ea typeface="Consolas" charset="0"/>
                <a:cs typeface="Consolas" charset="0"/>
              </a:rPr>
              <a:t>        switch ( shape ) { </a:t>
            </a:r>
          </a:p>
          <a:p>
            <a:pPr marL="0" indent="0">
              <a:lnSpc>
                <a:spcPct val="100000"/>
              </a:lnSpc>
              <a:spcBef>
                <a:spcPts val="0"/>
              </a:spcBef>
              <a:buNone/>
            </a:pPr>
            <a:r>
              <a:rPr lang="en-US" sz="2400" dirty="0">
                <a:latin typeface="Consolas" charset="0"/>
                <a:ea typeface="Consolas" charset="0"/>
                <a:cs typeface="Consolas" charset="0"/>
              </a:rPr>
              <a:t>           case 1: ...draw line using (x1, y1), (x2, y2)... </a:t>
            </a:r>
          </a:p>
          <a:p>
            <a:pPr marL="0" indent="0">
              <a:lnSpc>
                <a:spcPct val="100000"/>
              </a:lnSpc>
              <a:spcBef>
                <a:spcPts val="0"/>
              </a:spcBef>
              <a:buNone/>
            </a:pPr>
            <a:r>
              <a:rPr lang="en-US" sz="2400" dirty="0">
                <a:latin typeface="Consolas" charset="0"/>
                <a:ea typeface="Consolas" charset="0"/>
                <a:cs typeface="Consolas" charset="0"/>
              </a:rPr>
              <a:t>           case 2: ...draw triangle with (x3, y3) as well... </a:t>
            </a:r>
          </a:p>
          <a:p>
            <a:pPr marL="0" indent="0">
              <a:lnSpc>
                <a:spcPct val="100000"/>
              </a:lnSpc>
              <a:spcBef>
                <a:spcPts val="0"/>
              </a:spcBef>
              <a:buNone/>
            </a:pPr>
            <a:r>
              <a:rPr lang="en-US" sz="2400" dirty="0">
                <a:latin typeface="Consolas" charset="0"/>
                <a:ea typeface="Consolas" charset="0"/>
                <a:cs typeface="Consolas" charset="0"/>
              </a:rPr>
              <a:t>           case 3: ...draw rectangle using all 4... </a:t>
            </a:r>
          </a:p>
          <a:p>
            <a:pPr marL="0" indent="0">
              <a:lnSpc>
                <a:spcPct val="100000"/>
              </a:lnSpc>
              <a:spcBef>
                <a:spcPts val="0"/>
              </a:spcBef>
              <a:buNone/>
            </a:pPr>
            <a:r>
              <a:rPr lang="en-US" sz="2400" dirty="0">
                <a:latin typeface="Consolas" charset="0"/>
                <a:ea typeface="Consolas" charset="0"/>
                <a:cs typeface="Consolas" charset="0"/>
              </a:rPr>
              <a:t>           case 4: ...draw circle within enclosing rectangle... </a:t>
            </a:r>
          </a:p>
          <a:p>
            <a:pPr marL="0" indent="0">
              <a:lnSpc>
                <a:spcPct val="100000"/>
              </a:lnSpc>
              <a:spcBef>
                <a:spcPts val="0"/>
              </a:spcBef>
              <a:buNone/>
            </a:pPr>
            <a:r>
              <a:rPr lang="en-US" sz="2400" dirty="0">
                <a:latin typeface="Consolas" charset="0"/>
                <a:ea typeface="Consolas" charset="0"/>
                <a:cs typeface="Consolas" charset="0"/>
              </a:rPr>
              <a:t>        }</a:t>
            </a:r>
          </a:p>
          <a:p>
            <a:pPr marL="0" indent="0">
              <a:lnSpc>
                <a:spcPct val="100000"/>
              </a:lnSpc>
              <a:spcBef>
                <a:spcPts val="0"/>
              </a:spcBef>
              <a:buNone/>
            </a:pPr>
            <a:r>
              <a:rPr lang="en-US" sz="2400" dirty="0">
                <a:latin typeface="Consolas" charset="0"/>
                <a:ea typeface="Consolas" charset="0"/>
                <a:cs typeface="Consolas" charset="0"/>
              </a:rPr>
              <a:t>    }</a:t>
            </a:r>
          </a:p>
          <a:p>
            <a:pPr marL="0" indent="0">
              <a:lnSpc>
                <a:spcPct val="100000"/>
              </a:lnSpc>
              <a:spcBef>
                <a:spcPts val="0"/>
              </a:spcBef>
              <a:buNone/>
            </a:pPr>
            <a:r>
              <a:rPr lang="en-US" sz="2400" dirty="0">
                <a:latin typeface="Consolas" charset="0"/>
                <a:ea typeface="Consolas" charset="0"/>
                <a:cs typeface="Consolas" charset="0"/>
              </a:rPr>
              <a:t>}</a:t>
            </a:r>
          </a:p>
          <a:p>
            <a:pPr marL="0" indent="0">
              <a:lnSpc>
                <a:spcPct val="100000"/>
              </a:lnSpc>
              <a:spcBef>
                <a:spcPts val="0"/>
              </a:spcBef>
              <a:buNone/>
            </a:pPr>
            <a:endParaRPr lang="en-US" sz="2400" dirty="0">
              <a:latin typeface="Consolas" charset="0"/>
              <a:ea typeface="Consolas" charset="0"/>
              <a:cs typeface="Consolas" charset="0"/>
            </a:endParaRPr>
          </a:p>
          <a:p>
            <a:pPr marL="0" indent="0">
              <a:lnSpc>
                <a:spcPct val="100000"/>
              </a:lnSpc>
              <a:spcBef>
                <a:spcPts val="0"/>
              </a:spcBef>
              <a:buNone/>
            </a:pPr>
            <a:r>
              <a:rPr lang="en-US" sz="2400" dirty="0">
                <a:latin typeface="Consolas" charset="0"/>
                <a:ea typeface="Consolas" charset="0"/>
                <a:cs typeface="Consolas" charset="0"/>
              </a:rPr>
              <a:t>public class </a:t>
            </a:r>
            <a:r>
              <a:rPr lang="en-US" sz="2400" dirty="0" err="1">
                <a:latin typeface="Consolas" charset="0"/>
                <a:ea typeface="Consolas" charset="0"/>
                <a:cs typeface="Consolas" charset="0"/>
              </a:rPr>
              <a:t>EquilateralTriangle</a:t>
            </a:r>
            <a:r>
              <a:rPr lang="en-US" sz="2400" dirty="0">
                <a:latin typeface="Consolas" charset="0"/>
                <a:ea typeface="Consolas" charset="0"/>
                <a:cs typeface="Consolas" charset="0"/>
              </a:rPr>
              <a:t> extends Shape {</a:t>
            </a:r>
          </a:p>
          <a:p>
            <a:pPr marL="0" indent="0">
              <a:lnSpc>
                <a:spcPct val="100000"/>
              </a:lnSpc>
              <a:spcBef>
                <a:spcPts val="0"/>
              </a:spcBef>
              <a:buNone/>
            </a:pPr>
            <a:r>
              <a:rPr lang="en-US" sz="2400" dirty="0">
                <a:latin typeface="Consolas" charset="0"/>
                <a:ea typeface="Consolas" charset="0"/>
                <a:cs typeface="Consolas" charset="0"/>
              </a:rPr>
              <a:t>    private </a:t>
            </a:r>
            <a:r>
              <a:rPr lang="en-US" sz="2400" dirty="0" err="1">
                <a:latin typeface="Consolas" charset="0"/>
                <a:ea typeface="Consolas" charset="0"/>
                <a:cs typeface="Consolas" charset="0"/>
              </a:rPr>
              <a:t>int</a:t>
            </a:r>
            <a:r>
              <a:rPr lang="en-US" sz="2400" dirty="0">
                <a:latin typeface="Consolas" charset="0"/>
                <a:ea typeface="Consolas" charset="0"/>
                <a:cs typeface="Consolas" charset="0"/>
              </a:rPr>
              <a:t> </a:t>
            </a:r>
            <a:r>
              <a:rPr lang="en-US" sz="2400" dirty="0" err="1">
                <a:latin typeface="Consolas" charset="0"/>
                <a:ea typeface="Consolas" charset="0"/>
                <a:cs typeface="Consolas" charset="0"/>
              </a:rPr>
              <a:t>top_x</a:t>
            </a:r>
            <a:r>
              <a:rPr lang="en-US" sz="2400" dirty="0">
                <a:latin typeface="Consolas" charset="0"/>
                <a:ea typeface="Consolas" charset="0"/>
                <a:cs typeface="Consolas" charset="0"/>
              </a:rPr>
              <a:t>, </a:t>
            </a:r>
            <a:r>
              <a:rPr lang="en-US" sz="2400" dirty="0" err="1">
                <a:latin typeface="Consolas" charset="0"/>
                <a:ea typeface="Consolas" charset="0"/>
                <a:cs typeface="Consolas" charset="0"/>
              </a:rPr>
              <a:t>top_y</a:t>
            </a:r>
            <a:r>
              <a:rPr lang="en-US" sz="2400" dirty="0">
                <a:latin typeface="Consolas" charset="0"/>
                <a:ea typeface="Consolas" charset="0"/>
                <a:cs typeface="Consolas" charset="0"/>
              </a:rPr>
              <a:t>, height; </a:t>
            </a:r>
          </a:p>
          <a:p>
            <a:pPr marL="0" indent="0">
              <a:lnSpc>
                <a:spcPct val="100000"/>
              </a:lnSpc>
              <a:spcBef>
                <a:spcPts val="0"/>
              </a:spcBef>
              <a:buNone/>
            </a:pPr>
            <a:r>
              <a:rPr lang="en-US" sz="2400" dirty="0">
                <a:latin typeface="Consolas" charset="0"/>
                <a:ea typeface="Consolas" charset="0"/>
                <a:cs typeface="Consolas" charset="0"/>
              </a:rPr>
              <a:t>    public void draw() { </a:t>
            </a:r>
          </a:p>
          <a:p>
            <a:pPr marL="0" indent="0">
              <a:lnSpc>
                <a:spcPct val="100000"/>
              </a:lnSpc>
              <a:spcBef>
                <a:spcPts val="0"/>
              </a:spcBef>
              <a:buNone/>
            </a:pPr>
            <a:r>
              <a:rPr lang="en-US" sz="2400" dirty="0">
                <a:latin typeface="Consolas" charset="0"/>
                <a:ea typeface="Consolas" charset="0"/>
                <a:cs typeface="Consolas" charset="0"/>
              </a:rPr>
              <a:t>        </a:t>
            </a:r>
            <a:r>
              <a:rPr lang="en-US" sz="2400" dirty="0" err="1">
                <a:latin typeface="Consolas" charset="0"/>
                <a:ea typeface="Consolas" charset="0"/>
                <a:cs typeface="Consolas" charset="0"/>
              </a:rPr>
              <a:t>super.draw</a:t>
            </a:r>
            <a:r>
              <a:rPr lang="en-US" sz="2400" dirty="0">
                <a:latin typeface="Consolas" charset="0"/>
                <a:ea typeface="Consolas" charset="0"/>
                <a:cs typeface="Consolas" charset="0"/>
              </a:rPr>
              <a:t>(2, </a:t>
            </a:r>
            <a:r>
              <a:rPr lang="en-US" sz="2400" dirty="0" err="1">
                <a:latin typeface="Consolas" charset="0"/>
                <a:ea typeface="Consolas" charset="0"/>
                <a:cs typeface="Consolas" charset="0"/>
              </a:rPr>
              <a:t>top_x</a:t>
            </a:r>
            <a:r>
              <a:rPr lang="en-US" sz="2400" dirty="0">
                <a:latin typeface="Consolas" charset="0"/>
                <a:ea typeface="Consolas" charset="0"/>
                <a:cs typeface="Consolas" charset="0"/>
              </a:rPr>
              <a:t>, </a:t>
            </a:r>
            <a:r>
              <a:rPr lang="en-US" sz="2400" dirty="0" err="1">
                <a:latin typeface="Consolas" charset="0"/>
                <a:ea typeface="Consolas" charset="0"/>
                <a:cs typeface="Consolas" charset="0"/>
              </a:rPr>
              <a:t>top_y</a:t>
            </a:r>
            <a:r>
              <a:rPr lang="en-US" sz="2400" dirty="0">
                <a:latin typeface="Consolas" charset="0"/>
                <a:ea typeface="Consolas" charset="0"/>
                <a:cs typeface="Consolas" charset="0"/>
              </a:rPr>
              <a:t>, </a:t>
            </a:r>
            <a:r>
              <a:rPr lang="en-US" sz="2400" dirty="0" err="1">
                <a:latin typeface="Consolas" charset="0"/>
                <a:ea typeface="Consolas" charset="0"/>
                <a:cs typeface="Consolas" charset="0"/>
              </a:rPr>
              <a:t>top_x</a:t>
            </a:r>
            <a:r>
              <a:rPr lang="en-US" sz="2400" dirty="0">
                <a:latin typeface="Consolas" charset="0"/>
                <a:ea typeface="Consolas" charset="0"/>
                <a:cs typeface="Consolas" charset="0"/>
              </a:rPr>
              <a:t> </a:t>
            </a:r>
            <a:r>
              <a:rPr lang="mr-IN" sz="2400" dirty="0">
                <a:latin typeface="Consolas" charset="0"/>
                <a:ea typeface="Consolas" charset="0"/>
                <a:cs typeface="Consolas" charset="0"/>
              </a:rPr>
              <a:t>–</a:t>
            </a:r>
            <a:r>
              <a:rPr lang="en-US" sz="2400" dirty="0">
                <a:latin typeface="Consolas" charset="0"/>
                <a:ea typeface="Consolas" charset="0"/>
                <a:cs typeface="Consolas" charset="0"/>
              </a:rPr>
              <a:t> height/2, </a:t>
            </a:r>
            <a:r>
              <a:rPr lang="en-US" sz="2400" dirty="0" err="1">
                <a:latin typeface="Consolas" charset="0"/>
                <a:ea typeface="Consolas" charset="0"/>
                <a:cs typeface="Consolas" charset="0"/>
              </a:rPr>
              <a:t>top_y</a:t>
            </a:r>
            <a:r>
              <a:rPr lang="en-US" sz="2400" dirty="0">
                <a:latin typeface="Consolas" charset="0"/>
                <a:ea typeface="Consolas" charset="0"/>
                <a:cs typeface="Consolas" charset="0"/>
              </a:rPr>
              <a:t> </a:t>
            </a:r>
            <a:r>
              <a:rPr lang="mr-IN" sz="2400" dirty="0">
                <a:latin typeface="Consolas" charset="0"/>
                <a:ea typeface="Consolas" charset="0"/>
                <a:cs typeface="Consolas" charset="0"/>
              </a:rPr>
              <a:t>–</a:t>
            </a:r>
            <a:r>
              <a:rPr lang="en-US" sz="2400" dirty="0">
                <a:latin typeface="Consolas" charset="0"/>
                <a:ea typeface="Consolas" charset="0"/>
                <a:cs typeface="Consolas" charset="0"/>
              </a:rPr>
              <a:t> height,</a:t>
            </a:r>
          </a:p>
          <a:p>
            <a:pPr marL="0" indent="0">
              <a:lnSpc>
                <a:spcPct val="100000"/>
              </a:lnSpc>
              <a:spcBef>
                <a:spcPts val="0"/>
              </a:spcBef>
              <a:buNone/>
            </a:pPr>
            <a:r>
              <a:rPr lang="en-US" sz="2400" dirty="0">
                <a:latin typeface="Consolas" charset="0"/>
                <a:ea typeface="Consolas" charset="0"/>
                <a:cs typeface="Consolas" charset="0"/>
              </a:rPr>
              <a:t>                   </a:t>
            </a:r>
            <a:r>
              <a:rPr lang="en-US" sz="2400" dirty="0" err="1">
                <a:latin typeface="Consolas" charset="0"/>
                <a:ea typeface="Consolas" charset="0"/>
                <a:cs typeface="Consolas" charset="0"/>
              </a:rPr>
              <a:t>top_x</a:t>
            </a:r>
            <a:r>
              <a:rPr lang="en-US" sz="2400" dirty="0">
                <a:latin typeface="Consolas" charset="0"/>
                <a:ea typeface="Consolas" charset="0"/>
                <a:cs typeface="Consolas" charset="0"/>
              </a:rPr>
              <a:t> + </a:t>
            </a:r>
            <a:r>
              <a:rPr lang="en-US" sz="2400" dirty="0" err="1">
                <a:latin typeface="Consolas" charset="0"/>
                <a:ea typeface="Consolas" charset="0"/>
                <a:cs typeface="Consolas" charset="0"/>
              </a:rPr>
              <a:t>hieght</a:t>
            </a:r>
            <a:r>
              <a:rPr lang="en-US" sz="2400" dirty="0">
                <a:latin typeface="Consolas" charset="0"/>
                <a:ea typeface="Consolas" charset="0"/>
                <a:cs typeface="Consolas" charset="0"/>
              </a:rPr>
              <a:t>/2, </a:t>
            </a:r>
            <a:r>
              <a:rPr lang="en-US" sz="2400" dirty="0" err="1">
                <a:latin typeface="Consolas" charset="0"/>
                <a:ea typeface="Consolas" charset="0"/>
                <a:cs typeface="Consolas" charset="0"/>
              </a:rPr>
              <a:t>top_y</a:t>
            </a:r>
            <a:r>
              <a:rPr lang="en-US" sz="2400" dirty="0">
                <a:latin typeface="Consolas" charset="0"/>
                <a:ea typeface="Consolas" charset="0"/>
                <a:cs typeface="Consolas" charset="0"/>
              </a:rPr>
              <a:t> </a:t>
            </a:r>
            <a:r>
              <a:rPr lang="mr-IN" sz="2400" dirty="0">
                <a:latin typeface="Consolas" charset="0"/>
                <a:ea typeface="Consolas" charset="0"/>
                <a:cs typeface="Consolas" charset="0"/>
              </a:rPr>
              <a:t>–</a:t>
            </a:r>
            <a:r>
              <a:rPr lang="en-US" sz="2400" dirty="0">
                <a:latin typeface="Consolas" charset="0"/>
                <a:ea typeface="Consolas" charset="0"/>
                <a:cs typeface="Consolas" charset="0"/>
              </a:rPr>
              <a:t> height, </a:t>
            </a:r>
          </a:p>
          <a:p>
            <a:pPr marL="0" indent="0">
              <a:lnSpc>
                <a:spcPct val="100000"/>
              </a:lnSpc>
              <a:spcBef>
                <a:spcPts val="0"/>
              </a:spcBef>
              <a:buNone/>
            </a:pPr>
            <a:r>
              <a:rPr lang="en-US" sz="2400" dirty="0">
                <a:latin typeface="Consolas" charset="0"/>
                <a:ea typeface="Consolas" charset="0"/>
                <a:cs typeface="Consolas" charset="0"/>
              </a:rPr>
              <a:t>                   0, 0);</a:t>
            </a:r>
          </a:p>
          <a:p>
            <a:pPr marL="0" indent="0">
              <a:lnSpc>
                <a:spcPct val="100000"/>
              </a:lnSpc>
              <a:spcBef>
                <a:spcPts val="0"/>
              </a:spcBef>
              <a:buNone/>
            </a:pPr>
            <a:r>
              <a:rPr lang="en-US" sz="2400" dirty="0">
                <a:latin typeface="Consolas" charset="0"/>
                <a:ea typeface="Consolas" charset="0"/>
                <a:cs typeface="Consolas" charset="0"/>
              </a:rPr>
              <a:t>    } </a:t>
            </a:r>
          </a:p>
          <a:p>
            <a:pPr marL="0" indent="0">
              <a:lnSpc>
                <a:spcPct val="100000"/>
              </a:lnSpc>
              <a:spcBef>
                <a:spcPts val="0"/>
              </a:spcBef>
              <a:buNone/>
            </a:pPr>
            <a:r>
              <a:rPr lang="en-US" sz="2400" dirty="0">
                <a:latin typeface="Consolas" charset="0"/>
                <a:ea typeface="Consolas" charset="0"/>
                <a:cs typeface="Consolas" charset="0"/>
              </a:rPr>
              <a:t>}</a:t>
            </a:r>
          </a:p>
          <a:p>
            <a:pPr marL="0" indent="0">
              <a:lnSpc>
                <a:spcPct val="100000"/>
              </a:lnSpc>
              <a:spcBef>
                <a:spcPts val="0"/>
              </a:spcBef>
              <a:buNone/>
            </a:pPr>
            <a:endParaRPr lang="en-US" sz="2400" dirty="0">
              <a:latin typeface="Consolas" charset="0"/>
              <a:ea typeface="Consolas" charset="0"/>
              <a:cs typeface="Consolas" charset="0"/>
            </a:endParaRPr>
          </a:p>
        </p:txBody>
      </p:sp>
      <p:sp>
        <p:nvSpPr>
          <p:cNvPr id="4" name="TextBox 3"/>
          <p:cNvSpPr txBox="1"/>
          <p:nvPr/>
        </p:nvSpPr>
        <p:spPr>
          <a:xfrm>
            <a:off x="6823153" y="411793"/>
            <a:ext cx="5097944" cy="341632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US" sz="2400" dirty="0"/>
              <a:t>Why is this a problem?</a:t>
            </a:r>
          </a:p>
          <a:p>
            <a:pPr marL="342900" indent="-342900">
              <a:buFont typeface="Arial" charset="0"/>
              <a:buChar char="•"/>
            </a:pPr>
            <a:r>
              <a:rPr lang="en-US" sz="2400" dirty="0"/>
              <a:t>The logic is hard to follow</a:t>
            </a:r>
          </a:p>
          <a:p>
            <a:pPr marL="342900" indent="-342900">
              <a:buFont typeface="Arial" charset="0"/>
              <a:buChar char="•"/>
            </a:pPr>
            <a:r>
              <a:rPr lang="en-US" sz="2400" dirty="0"/>
              <a:t>Little encapsulation </a:t>
            </a:r>
            <a:r>
              <a:rPr lang="mr-IN" sz="2400" dirty="0"/>
              <a:t>–</a:t>
            </a:r>
            <a:r>
              <a:rPr lang="en-US" sz="2400" dirty="0"/>
              <a:t> caller must know how the branching works</a:t>
            </a:r>
          </a:p>
          <a:p>
            <a:pPr marL="342900" indent="-342900">
              <a:buFont typeface="Arial" charset="0"/>
              <a:buChar char="•"/>
            </a:pPr>
            <a:r>
              <a:rPr lang="en-US" sz="2400" dirty="0"/>
              <a:t>No names to tell you what’s happening; just need to know extra meanings</a:t>
            </a:r>
          </a:p>
          <a:p>
            <a:pPr marL="342900" indent="-342900">
              <a:buFont typeface="Arial" charset="0"/>
              <a:buChar char="•"/>
            </a:pPr>
            <a:r>
              <a:rPr lang="en-US" sz="2400" dirty="0"/>
              <a:t>Cannot reuse components by themselves</a:t>
            </a:r>
          </a:p>
        </p:txBody>
      </p:sp>
      <p:sp>
        <p:nvSpPr>
          <p:cNvPr id="10" name="TextBox 9"/>
          <p:cNvSpPr txBox="1"/>
          <p:nvPr/>
        </p:nvSpPr>
        <p:spPr>
          <a:xfrm>
            <a:off x="2877656" y="6088078"/>
            <a:ext cx="8768747" cy="46166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none" rtlCol="0">
            <a:spAutoFit/>
          </a:bodyPr>
          <a:lstStyle/>
          <a:p>
            <a:r>
              <a:rPr lang="en-US" sz="2400" i="1" dirty="0"/>
              <a:t>control coupling</a:t>
            </a:r>
            <a:r>
              <a:rPr lang="en-US" sz="2400" dirty="0"/>
              <a:t>: information in one module dictates logic in another</a:t>
            </a:r>
            <a:endParaRPr lang="en-US" sz="2400" i="1" dirty="0"/>
          </a:p>
        </p:txBody>
      </p:sp>
    </p:spTree>
    <p:extLst>
      <p:ext uri="{BB962C8B-B14F-4D97-AF65-F5344CB8AC3E}">
        <p14:creationId xmlns:p14="http://schemas.microsoft.com/office/powerpoint/2010/main" val="318621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linds(horizontal)">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blinds(horizontal)">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blinds(horizontal)">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blinds(horizontal)">
                                      <p:cBhvr>
                                        <p:cTn id="2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974975" y="84668"/>
            <a:ext cx="9064625" cy="6688667"/>
          </a:xfrm>
        </p:spPr>
        <p:style>
          <a:lnRef idx="2">
            <a:schemeClr val="dk1">
              <a:shade val="50000"/>
            </a:schemeClr>
          </a:lnRef>
          <a:fillRef idx="1">
            <a:schemeClr val="dk1"/>
          </a:fillRef>
          <a:effectRef idx="0">
            <a:schemeClr val="dk1"/>
          </a:effectRef>
          <a:fontRef idx="minor">
            <a:schemeClr val="lt1"/>
          </a:fontRef>
        </p:style>
        <p:txBody>
          <a:bodyPr>
            <a:normAutofit fontScale="92500" lnSpcReduction="10000"/>
          </a:bodyPr>
          <a:lstStyle/>
          <a:p>
            <a:pPr marL="0" indent="0">
              <a:buNone/>
            </a:pPr>
            <a:r>
              <a:rPr lang="en-US" dirty="0">
                <a:latin typeface="Consolas" charset="0"/>
                <a:ea typeface="Consolas" charset="0"/>
                <a:cs typeface="Consolas" charset="0"/>
              </a:rPr>
              <a:t> </a:t>
            </a:r>
          </a:p>
          <a:p>
            <a:pPr marL="0" indent="0">
              <a:buNone/>
            </a:pPr>
            <a:r>
              <a:rPr lang="en-US" dirty="0">
                <a:latin typeface="Consolas" charset="0"/>
                <a:ea typeface="Consolas" charset="0"/>
                <a:cs typeface="Consolas" charset="0"/>
              </a:rPr>
              <a:t>void </a:t>
            </a:r>
            <a:r>
              <a:rPr lang="en-US" dirty="0" err="1">
                <a:latin typeface="Consolas" charset="0"/>
                <a:ea typeface="Consolas" charset="0"/>
                <a:cs typeface="Consolas" charset="0"/>
              </a:rPr>
              <a:t>handleErrors</a:t>
            </a:r>
            <a:r>
              <a:rPr lang="en-US" dirty="0">
                <a:latin typeface="Consolas" charset="0"/>
                <a:ea typeface="Consolas" charset="0"/>
                <a:cs typeface="Consolas" charset="0"/>
              </a:rPr>
              <a:t>(</a:t>
            </a:r>
            <a:r>
              <a:rPr lang="en-US" dirty="0" err="1">
                <a:latin typeface="Consolas" charset="0"/>
                <a:ea typeface="Consolas" charset="0"/>
                <a:cs typeface="Consolas" charset="0"/>
              </a:rPr>
              <a:t>int</a:t>
            </a:r>
            <a:r>
              <a:rPr lang="en-US" dirty="0">
                <a:latin typeface="Consolas" charset="0"/>
                <a:ea typeface="Consolas" charset="0"/>
                <a:cs typeface="Consolas" charset="0"/>
              </a:rPr>
              <a:t> </a:t>
            </a:r>
            <a:r>
              <a:rPr lang="en-US" dirty="0" err="1">
                <a:latin typeface="Consolas" charset="0"/>
                <a:ea typeface="Consolas" charset="0"/>
                <a:cs typeface="Consolas" charset="0"/>
              </a:rPr>
              <a:t>errorNumber</a:t>
            </a:r>
            <a:r>
              <a:rPr lang="en-US" dirty="0">
                <a:latin typeface="Consolas" charset="0"/>
                <a:ea typeface="Consolas" charset="0"/>
                <a:cs typeface="Consolas" charset="0"/>
              </a:rPr>
              <a:t>) { </a:t>
            </a:r>
          </a:p>
          <a:p>
            <a:pPr marL="0" indent="0">
              <a:buNone/>
            </a:pPr>
            <a:r>
              <a:rPr lang="en-US" dirty="0">
                <a:latin typeface="Consolas" charset="0"/>
                <a:ea typeface="Consolas" charset="0"/>
                <a:cs typeface="Consolas" charset="0"/>
              </a:rPr>
              <a:t>    string[] messages = { "file not found",</a:t>
            </a:r>
          </a:p>
          <a:p>
            <a:pPr marL="0" indent="0">
              <a:buNone/>
            </a:pPr>
            <a:r>
              <a:rPr lang="en-US" dirty="0">
                <a:latin typeface="Consolas" charset="0"/>
                <a:ea typeface="Consolas" charset="0"/>
                <a:cs typeface="Consolas" charset="0"/>
              </a:rPr>
              <a:t>       "folder not found", "file already open",</a:t>
            </a:r>
          </a:p>
          <a:p>
            <a:pPr marL="0" indent="0">
              <a:buNone/>
            </a:pPr>
            <a:r>
              <a:rPr lang="en-US" dirty="0">
                <a:latin typeface="Consolas" charset="0"/>
                <a:ea typeface="Consolas" charset="0"/>
                <a:cs typeface="Consolas" charset="0"/>
              </a:rPr>
              <a:t>       "disk error" }; </a:t>
            </a:r>
          </a:p>
          <a:p>
            <a:pPr marL="0" indent="0">
              <a:buNone/>
            </a:pPr>
            <a:r>
              <a:rPr lang="en-US" dirty="0">
                <a:latin typeface="Consolas" charset="0"/>
                <a:ea typeface="Consolas" charset="0"/>
                <a:cs typeface="Consolas" charset="0"/>
              </a:rPr>
              <a:t>    </a:t>
            </a:r>
            <a:r>
              <a:rPr lang="en-US" dirty="0" err="1">
                <a:latin typeface="Consolas" charset="0"/>
                <a:ea typeface="Consolas" charset="0"/>
                <a:cs typeface="Consolas" charset="0"/>
              </a:rPr>
              <a:t>System.out.print</a:t>
            </a:r>
            <a:r>
              <a:rPr lang="en-US" dirty="0">
                <a:latin typeface="Consolas" charset="0"/>
                <a:ea typeface="Consolas" charset="0"/>
                <a:cs typeface="Consolas" charset="0"/>
              </a:rPr>
              <a:t>(messages[</a:t>
            </a:r>
            <a:r>
              <a:rPr lang="en-US" dirty="0" err="1">
                <a:latin typeface="Consolas" charset="0"/>
                <a:ea typeface="Consolas" charset="0"/>
                <a:cs typeface="Consolas" charset="0"/>
              </a:rPr>
              <a:t>errorNumber</a:t>
            </a:r>
            <a:r>
              <a:rPr lang="en-US" dirty="0">
                <a:latin typeface="Consolas" charset="0"/>
                <a:ea typeface="Consolas" charset="0"/>
                <a:cs typeface="Consolas" charset="0"/>
              </a:rPr>
              <a:t>]);</a:t>
            </a:r>
          </a:p>
          <a:p>
            <a:pPr marL="0" indent="0">
              <a:buNone/>
            </a:pPr>
            <a:r>
              <a:rPr lang="en-US" dirty="0">
                <a:latin typeface="Consolas" charset="0"/>
                <a:ea typeface="Consolas" charset="0"/>
                <a:cs typeface="Consolas" charset="0"/>
              </a:rPr>
              <a:t>    if ( </a:t>
            </a:r>
            <a:r>
              <a:rPr lang="en-US" dirty="0" err="1">
                <a:latin typeface="Consolas" charset="0"/>
                <a:ea typeface="Consolas" charset="0"/>
                <a:cs typeface="Consolas" charset="0"/>
              </a:rPr>
              <a:t>errorNumber</a:t>
            </a:r>
            <a:r>
              <a:rPr lang="en-US" dirty="0">
                <a:latin typeface="Consolas" charset="0"/>
                <a:ea typeface="Consolas" charset="0"/>
                <a:cs typeface="Consolas" charset="0"/>
              </a:rPr>
              <a:t> == 1 || </a:t>
            </a:r>
            <a:r>
              <a:rPr lang="en-US" dirty="0" err="1">
                <a:latin typeface="Consolas" charset="0"/>
                <a:ea typeface="Consolas" charset="0"/>
                <a:cs typeface="Consolas" charset="0"/>
              </a:rPr>
              <a:t>errorNumber</a:t>
            </a:r>
            <a:r>
              <a:rPr lang="en-US" dirty="0">
                <a:latin typeface="Consolas" charset="0"/>
                <a:ea typeface="Consolas" charset="0"/>
                <a:cs typeface="Consolas" charset="0"/>
              </a:rPr>
              <a:t> == 2 )       </a:t>
            </a:r>
          </a:p>
          <a:p>
            <a:pPr marL="0" indent="0">
              <a:buNone/>
            </a:pPr>
            <a:r>
              <a:rPr lang="en-US" dirty="0">
                <a:latin typeface="Consolas" charset="0"/>
                <a:ea typeface="Consolas" charset="0"/>
                <a:cs typeface="Consolas" charset="0"/>
              </a:rPr>
              <a:t>        </a:t>
            </a:r>
            <a:r>
              <a:rPr lang="en-US" dirty="0" err="1">
                <a:latin typeface="Consolas" charset="0"/>
                <a:ea typeface="Consolas" charset="0"/>
                <a:cs typeface="Consolas" charset="0"/>
              </a:rPr>
              <a:t>System.exit</a:t>
            </a:r>
            <a:r>
              <a:rPr lang="en-US" dirty="0">
                <a:latin typeface="Consolas" charset="0"/>
                <a:ea typeface="Consolas" charset="0"/>
                <a:cs typeface="Consolas" charset="0"/>
              </a:rPr>
              <a:t>(3);</a:t>
            </a:r>
          </a:p>
          <a:p>
            <a:pPr marL="0" indent="0">
              <a:buNone/>
            </a:pPr>
            <a:r>
              <a:rPr lang="en-US" dirty="0">
                <a:latin typeface="Consolas" charset="0"/>
                <a:ea typeface="Consolas" charset="0"/>
                <a:cs typeface="Consolas" charset="0"/>
              </a:rPr>
              <a:t>    else if ( </a:t>
            </a:r>
            <a:r>
              <a:rPr lang="en-US" dirty="0" err="1">
                <a:latin typeface="Consolas" charset="0"/>
                <a:ea typeface="Consolas" charset="0"/>
                <a:cs typeface="Consolas" charset="0"/>
              </a:rPr>
              <a:t>errorNumber</a:t>
            </a:r>
            <a:r>
              <a:rPr lang="en-US" dirty="0">
                <a:latin typeface="Consolas" charset="0"/>
                <a:ea typeface="Consolas" charset="0"/>
                <a:cs typeface="Consolas" charset="0"/>
              </a:rPr>
              <a:t> == 3 ) </a:t>
            </a:r>
            <a:r>
              <a:rPr lang="en-US" dirty="0" err="1">
                <a:latin typeface="Consolas" charset="0"/>
                <a:ea typeface="Consolas" charset="0"/>
                <a:cs typeface="Consolas" charset="0"/>
              </a:rPr>
              <a:t>closeAllFiles</a:t>
            </a:r>
            <a:r>
              <a:rPr lang="en-US" dirty="0">
                <a:latin typeface="Consolas" charset="0"/>
                <a:ea typeface="Consolas" charset="0"/>
                <a:cs typeface="Consolas" charset="0"/>
              </a:rPr>
              <a:t>(); </a:t>
            </a:r>
          </a:p>
          <a:p>
            <a:pPr marL="0" indent="0">
              <a:buNone/>
            </a:pPr>
            <a:r>
              <a:rPr lang="en-US" dirty="0">
                <a:latin typeface="Consolas" charset="0"/>
                <a:ea typeface="Consolas" charset="0"/>
                <a:cs typeface="Consolas" charset="0"/>
              </a:rPr>
              <a:t>    else {</a:t>
            </a:r>
          </a:p>
          <a:p>
            <a:pPr marL="0" indent="0">
              <a:buNone/>
            </a:pPr>
            <a:r>
              <a:rPr lang="en-US" dirty="0">
                <a:latin typeface="Consolas" charset="0"/>
                <a:ea typeface="Consolas" charset="0"/>
                <a:cs typeface="Consolas" charset="0"/>
              </a:rPr>
              <a:t>        </a:t>
            </a:r>
            <a:r>
              <a:rPr lang="en-US" dirty="0" err="1">
                <a:latin typeface="Consolas" charset="0"/>
                <a:ea typeface="Consolas" charset="0"/>
                <a:cs typeface="Consolas" charset="0"/>
              </a:rPr>
              <a:t>System.out.println</a:t>
            </a:r>
            <a:r>
              <a:rPr lang="en-US" dirty="0">
                <a:latin typeface="Consolas" charset="0"/>
                <a:ea typeface="Consolas" charset="0"/>
                <a:cs typeface="Consolas" charset="0"/>
              </a:rPr>
              <a:t>("Cannot recover."); </a:t>
            </a:r>
          </a:p>
          <a:p>
            <a:pPr marL="0" indent="0">
              <a:buNone/>
            </a:pPr>
            <a:r>
              <a:rPr lang="en-US" dirty="0">
                <a:latin typeface="Consolas" charset="0"/>
                <a:ea typeface="Consolas" charset="0"/>
                <a:cs typeface="Consolas" charset="0"/>
              </a:rPr>
              <a:t>        </a:t>
            </a:r>
            <a:r>
              <a:rPr lang="en-US" dirty="0" err="1">
                <a:latin typeface="Consolas" charset="0"/>
                <a:ea typeface="Consolas" charset="0"/>
                <a:cs typeface="Consolas" charset="0"/>
              </a:rPr>
              <a:t>System.exit</a:t>
            </a:r>
            <a:r>
              <a:rPr lang="en-US" dirty="0">
                <a:latin typeface="Consolas" charset="0"/>
                <a:ea typeface="Consolas" charset="0"/>
                <a:cs typeface="Consolas" charset="0"/>
              </a:rPr>
              <a:t>(1); </a:t>
            </a:r>
          </a:p>
          <a:p>
            <a:pPr marL="0" indent="0">
              <a:buNone/>
            </a:pPr>
            <a:r>
              <a:rPr lang="en-US" dirty="0">
                <a:latin typeface="Consolas" charset="0"/>
                <a:ea typeface="Consolas" charset="0"/>
                <a:cs typeface="Consolas" charset="0"/>
              </a:rPr>
              <a:t>    } </a:t>
            </a:r>
          </a:p>
          <a:p>
            <a:pPr marL="0" indent="0">
              <a:buNone/>
            </a:pPr>
            <a:r>
              <a:rPr lang="en-US" dirty="0">
                <a:latin typeface="Consolas" charset="0"/>
                <a:ea typeface="Consolas" charset="0"/>
                <a:cs typeface="Consolas" charset="0"/>
              </a:rPr>
              <a:t>}</a:t>
            </a:r>
          </a:p>
          <a:p>
            <a:pPr marL="0" indent="0">
              <a:buNone/>
            </a:pPr>
            <a:endParaRPr lang="en-US" dirty="0">
              <a:latin typeface="Consolas" charset="0"/>
              <a:ea typeface="Consolas" charset="0"/>
              <a:cs typeface="Consolas" charset="0"/>
            </a:endParaRPr>
          </a:p>
        </p:txBody>
      </p:sp>
      <p:sp>
        <p:nvSpPr>
          <p:cNvPr id="4" name="TextBox 3"/>
          <p:cNvSpPr txBox="1"/>
          <p:nvPr/>
        </p:nvSpPr>
        <p:spPr>
          <a:xfrm>
            <a:off x="270934" y="582068"/>
            <a:ext cx="2556933" cy="5693866"/>
          </a:xfrm>
          <a:prstGeom prst="rect">
            <a:avLst/>
          </a:prstGeom>
          <a:noFill/>
        </p:spPr>
        <p:txBody>
          <a:bodyPr wrap="square" rtlCol="0">
            <a:spAutoFit/>
          </a:bodyPr>
          <a:lstStyle/>
          <a:p>
            <a:pPr marL="457200" indent="-457200">
              <a:buFont typeface="Arial" charset="0"/>
              <a:buChar char="•"/>
            </a:pPr>
            <a:r>
              <a:rPr lang="en-US" sz="2800" dirty="0"/>
              <a:t>Frequent form: handle all errors</a:t>
            </a:r>
          </a:p>
          <a:p>
            <a:pPr marL="457200" indent="-457200">
              <a:buFont typeface="Arial" charset="0"/>
              <a:buChar char="•"/>
            </a:pPr>
            <a:r>
              <a:rPr lang="en-US" sz="2800" dirty="0"/>
              <a:t>Seems consistent</a:t>
            </a:r>
          </a:p>
          <a:p>
            <a:pPr marL="457200" indent="-457200">
              <a:buFont typeface="Arial" charset="0"/>
              <a:buChar char="•"/>
            </a:pPr>
            <a:r>
              <a:rPr lang="en-US" sz="2800" dirty="0"/>
              <a:t>Difficult to use</a:t>
            </a:r>
          </a:p>
          <a:p>
            <a:pPr marL="457200" indent="-457200">
              <a:buFont typeface="Arial" charset="0"/>
              <a:buChar char="•"/>
            </a:pPr>
            <a:r>
              <a:rPr lang="en-US" sz="2800" dirty="0"/>
              <a:t>Impossible to reuse</a:t>
            </a:r>
          </a:p>
          <a:p>
            <a:pPr marL="457200" indent="-457200">
              <a:buFont typeface="Arial" charset="0"/>
              <a:buChar char="•"/>
            </a:pPr>
            <a:r>
              <a:rPr lang="en-US" sz="2800" dirty="0"/>
              <a:t>Any change to control: revisit all calls</a:t>
            </a:r>
          </a:p>
        </p:txBody>
      </p:sp>
      <p:sp>
        <p:nvSpPr>
          <p:cNvPr id="5" name="TextBox 4"/>
          <p:cNvSpPr txBox="1"/>
          <p:nvPr/>
        </p:nvSpPr>
        <p:spPr>
          <a:xfrm>
            <a:off x="4961466" y="5644991"/>
            <a:ext cx="6692858" cy="83099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none" rtlCol="0">
            <a:spAutoFit/>
          </a:bodyPr>
          <a:lstStyle/>
          <a:p>
            <a:r>
              <a:rPr lang="en-US" sz="2400" dirty="0"/>
              <a:t>Control Coupling: </a:t>
            </a:r>
          </a:p>
          <a:p>
            <a:r>
              <a:rPr lang="en-US" sz="2400" dirty="0"/>
              <a:t>Not as bad as content, common coupling, but avoid</a:t>
            </a:r>
          </a:p>
        </p:txBody>
      </p:sp>
    </p:spTree>
    <p:extLst>
      <p:ext uri="{BB962C8B-B14F-4D97-AF65-F5344CB8AC3E}">
        <p14:creationId xmlns:p14="http://schemas.microsoft.com/office/powerpoint/2010/main" val="261847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stamp coupling</a:t>
            </a:r>
            <a:r>
              <a:rPr lang="en-US" dirty="0"/>
              <a:t>: passing large structure and using just a portion</a:t>
            </a:r>
          </a:p>
        </p:txBody>
      </p:sp>
      <p:sp>
        <p:nvSpPr>
          <p:cNvPr id="3" name="Content Placeholder 2"/>
          <p:cNvSpPr>
            <a:spLocks noGrp="1"/>
          </p:cNvSpPr>
          <p:nvPr>
            <p:ph idx="1"/>
          </p:nvPr>
        </p:nvSpPr>
        <p:spPr>
          <a:xfrm>
            <a:off x="1120000" y="1825625"/>
            <a:ext cx="10233800" cy="4812242"/>
          </a:xfrm>
        </p:spPr>
        <p:txBody>
          <a:bodyPr>
            <a:normAutofit/>
          </a:bodyPr>
          <a:lstStyle/>
          <a:p>
            <a:r>
              <a:rPr lang="en-US" dirty="0"/>
              <a:t>classic example:    swap(</a:t>
            </a:r>
            <a:r>
              <a:rPr lang="en-US" dirty="0" err="1"/>
              <a:t>int</a:t>
            </a:r>
            <a:r>
              <a:rPr lang="en-US" dirty="0"/>
              <a:t>[] numbers, </a:t>
            </a:r>
            <a:r>
              <a:rPr lang="en-US" dirty="0" err="1"/>
              <a:t>int</a:t>
            </a:r>
            <a:r>
              <a:rPr lang="en-US" dirty="0"/>
              <a:t> pos1, </a:t>
            </a:r>
            <a:r>
              <a:rPr lang="en-US" dirty="0" err="1"/>
              <a:t>int</a:t>
            </a:r>
            <a:r>
              <a:rPr lang="en-US" dirty="0"/>
              <a:t> pos2);</a:t>
            </a:r>
          </a:p>
          <a:p>
            <a:r>
              <a:rPr lang="en-US" dirty="0"/>
              <a:t>another:</a:t>
            </a:r>
          </a:p>
          <a:p>
            <a:endParaRPr lang="en-US" dirty="0"/>
          </a:p>
          <a:p>
            <a:endParaRPr lang="en-US" dirty="0"/>
          </a:p>
          <a:p>
            <a:endParaRPr lang="en-US" dirty="0"/>
          </a:p>
          <a:p>
            <a:endParaRPr lang="en-US" dirty="0"/>
          </a:p>
          <a:p>
            <a:r>
              <a:rPr lang="en-US" dirty="0"/>
              <a:t>issues:</a:t>
            </a:r>
          </a:p>
          <a:p>
            <a:pPr lvl="1"/>
            <a:r>
              <a:rPr lang="en-US" dirty="0"/>
              <a:t>piece not as reusable as it could be</a:t>
            </a:r>
          </a:p>
          <a:p>
            <a:pPr lvl="1"/>
            <a:r>
              <a:rPr lang="en-US" dirty="0"/>
              <a:t>piece could have undesired side-effects; could even result in security breaches</a:t>
            </a:r>
          </a:p>
          <a:p>
            <a:endParaRPr lang="en-US" dirty="0"/>
          </a:p>
        </p:txBody>
      </p:sp>
      <p:sp>
        <p:nvSpPr>
          <p:cNvPr id="4" name="Content Placeholder 2"/>
          <p:cNvSpPr txBox="1">
            <a:spLocks/>
          </p:cNvSpPr>
          <p:nvPr/>
        </p:nvSpPr>
        <p:spPr>
          <a:xfrm>
            <a:off x="1662643" y="2926029"/>
            <a:ext cx="9420224" cy="1764504"/>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buFont typeface="Arial" panose="020B0604020202020204" pitchFamily="34" charset="0"/>
              <a:buNone/>
            </a:pPr>
            <a:r>
              <a:rPr lang="en-US" sz="2400" dirty="0">
                <a:latin typeface="Consolas" charset="0"/>
                <a:ea typeface="Consolas" charset="0"/>
                <a:cs typeface="Consolas" charset="0"/>
              </a:rPr>
              <a:t>public class Image { </a:t>
            </a:r>
            <a:r>
              <a:rPr lang="mr-IN" sz="2400" dirty="0">
                <a:latin typeface="Consolas" charset="0"/>
                <a:ea typeface="Consolas" charset="0"/>
                <a:cs typeface="Consolas" charset="0"/>
              </a:rPr>
              <a:t>…</a:t>
            </a:r>
            <a:r>
              <a:rPr lang="en-US" sz="2400" dirty="0">
                <a:latin typeface="Consolas" charset="0"/>
                <a:ea typeface="Consolas" charset="0"/>
                <a:cs typeface="Consolas" charset="0"/>
              </a:rPr>
              <a:t> }</a:t>
            </a:r>
          </a:p>
          <a:p>
            <a:pPr marL="0" indent="0">
              <a:buFont typeface="Arial" panose="020B0604020202020204" pitchFamily="34" charset="0"/>
              <a:buNone/>
            </a:pPr>
            <a:r>
              <a:rPr lang="en-US" sz="2400" dirty="0">
                <a:latin typeface="Consolas" charset="0"/>
                <a:ea typeface="Consolas" charset="0"/>
                <a:cs typeface="Consolas" charset="0"/>
              </a:rPr>
              <a:t>public class Buffer { Image a, b; </a:t>
            </a:r>
            <a:r>
              <a:rPr lang="mr-IN" sz="2400" dirty="0">
                <a:latin typeface="Consolas" charset="0"/>
                <a:ea typeface="Consolas" charset="0"/>
                <a:cs typeface="Consolas" charset="0"/>
              </a:rPr>
              <a:t>…</a:t>
            </a:r>
            <a:r>
              <a:rPr lang="en-US" sz="2400" dirty="0">
                <a:latin typeface="Consolas" charset="0"/>
                <a:ea typeface="Consolas" charset="0"/>
                <a:cs typeface="Consolas" charset="0"/>
              </a:rPr>
              <a:t> }</a:t>
            </a:r>
          </a:p>
          <a:p>
            <a:pPr marL="0" indent="0">
              <a:buFont typeface="Arial" panose="020B0604020202020204" pitchFamily="34" charset="0"/>
              <a:buNone/>
            </a:pPr>
            <a:endParaRPr lang="en-US" sz="2400" dirty="0">
              <a:latin typeface="Consolas" charset="0"/>
              <a:ea typeface="Consolas" charset="0"/>
              <a:cs typeface="Consolas" charset="0"/>
            </a:endParaRPr>
          </a:p>
          <a:p>
            <a:pPr marL="0" indent="0">
              <a:buFont typeface="Arial" panose="020B0604020202020204" pitchFamily="34" charset="0"/>
              <a:buNone/>
            </a:pPr>
            <a:r>
              <a:rPr lang="mr-IN" sz="2400" dirty="0">
                <a:latin typeface="Consolas" charset="0"/>
                <a:ea typeface="Consolas" charset="0"/>
                <a:cs typeface="Consolas" charset="0"/>
              </a:rPr>
              <a:t>…</a:t>
            </a:r>
            <a:r>
              <a:rPr lang="en-US" sz="2400" dirty="0">
                <a:latin typeface="Consolas" charset="0"/>
                <a:ea typeface="Consolas" charset="0"/>
                <a:cs typeface="Consolas" charset="0"/>
              </a:rPr>
              <a:t> void </a:t>
            </a:r>
            <a:r>
              <a:rPr lang="en-US" sz="2400" dirty="0" err="1">
                <a:latin typeface="Consolas" charset="0"/>
                <a:ea typeface="Consolas" charset="0"/>
                <a:cs typeface="Consolas" charset="0"/>
              </a:rPr>
              <a:t>drawPartB</a:t>
            </a:r>
            <a:r>
              <a:rPr lang="en-US" sz="2400" dirty="0">
                <a:latin typeface="Consolas" charset="0"/>
                <a:ea typeface="Consolas" charset="0"/>
                <a:cs typeface="Consolas" charset="0"/>
              </a:rPr>
              <a:t>(Buffer full) { </a:t>
            </a:r>
            <a:r>
              <a:rPr lang="mr-IN" sz="2400" dirty="0">
                <a:latin typeface="Consolas" charset="0"/>
                <a:ea typeface="Consolas" charset="0"/>
                <a:cs typeface="Consolas" charset="0"/>
              </a:rPr>
              <a:t>…</a:t>
            </a:r>
            <a:r>
              <a:rPr lang="en-US" sz="2400" dirty="0">
                <a:latin typeface="Consolas" charset="0"/>
                <a:ea typeface="Consolas" charset="0"/>
                <a:cs typeface="Consolas" charset="0"/>
              </a:rPr>
              <a:t> use just </a:t>
            </a:r>
            <a:r>
              <a:rPr lang="en-US" sz="2400" dirty="0" err="1">
                <a:latin typeface="Consolas" charset="0"/>
                <a:ea typeface="Consolas" charset="0"/>
                <a:cs typeface="Consolas" charset="0"/>
              </a:rPr>
              <a:t>full.b</a:t>
            </a:r>
            <a:endParaRPr lang="en-US" sz="2400" dirty="0">
              <a:latin typeface="Consolas" charset="0"/>
              <a:ea typeface="Consolas" charset="0"/>
              <a:cs typeface="Consolas" charset="0"/>
            </a:endParaRPr>
          </a:p>
        </p:txBody>
      </p:sp>
    </p:spTree>
    <p:extLst>
      <p:ext uri="{BB962C8B-B14F-4D97-AF65-F5344CB8AC3E}">
        <p14:creationId xmlns:p14="http://schemas.microsoft.com/office/powerpoint/2010/main" val="1847987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(best):</a:t>
            </a:r>
            <a:r>
              <a:rPr lang="en-US" i="1" dirty="0"/>
              <a:t> </a:t>
            </a:r>
            <a:r>
              <a:rPr lang="en-US" b="1" i="1" dirty="0"/>
              <a:t>data coupling</a:t>
            </a:r>
            <a:endParaRPr lang="en-US" i="1" dirty="0"/>
          </a:p>
        </p:txBody>
      </p:sp>
      <p:sp>
        <p:nvSpPr>
          <p:cNvPr id="3" name="Content Placeholder 2"/>
          <p:cNvSpPr>
            <a:spLocks noGrp="1"/>
          </p:cNvSpPr>
          <p:nvPr>
            <p:ph idx="1"/>
          </p:nvPr>
        </p:nvSpPr>
        <p:spPr>
          <a:xfrm>
            <a:off x="1120000" y="1825625"/>
            <a:ext cx="7778340" cy="4351338"/>
          </a:xfrm>
        </p:spPr>
        <p:txBody>
          <a:bodyPr>
            <a:normAutofit/>
          </a:bodyPr>
          <a:lstStyle/>
          <a:p>
            <a:r>
              <a:rPr lang="en-US" sz="3200" dirty="0"/>
              <a:t>simple, easy-to-understand argument lists</a:t>
            </a:r>
          </a:p>
          <a:p>
            <a:r>
              <a:rPr lang="en-US" sz="3200" dirty="0"/>
              <a:t>simple communication path</a:t>
            </a:r>
            <a:br>
              <a:rPr lang="en-US" dirty="0"/>
            </a:br>
            <a:endParaRPr lang="en-US" dirty="0"/>
          </a:p>
          <a:p>
            <a:r>
              <a:rPr lang="en-US" dirty="0"/>
              <a:t>Full list</a:t>
            </a:r>
          </a:p>
          <a:p>
            <a:r>
              <a:rPr lang="en-US" dirty="0"/>
              <a:t>External: not covered</a:t>
            </a:r>
          </a:p>
          <a:p>
            <a:pPr lvl="1"/>
            <a:r>
              <a:rPr lang="en-US" dirty="0"/>
              <a:t>Just to make the course </a:t>
            </a:r>
          </a:p>
          <a:p>
            <a:pPr marL="457200" lvl="1" indent="0">
              <a:buNone/>
            </a:pPr>
            <a:r>
              <a:rPr lang="en-US" dirty="0"/>
              <a:t>	slightly easier</a:t>
            </a:r>
          </a:p>
          <a:p>
            <a:r>
              <a:rPr lang="en-US" dirty="0"/>
              <a:t>None: no dependency</a:t>
            </a:r>
          </a:p>
          <a:p>
            <a:r>
              <a:rPr lang="en-US" dirty="0"/>
              <a:t>Goal: green zone</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4482" y="3261815"/>
            <a:ext cx="6605554" cy="3350337"/>
          </a:xfrm>
          <a:prstGeom prst="rect">
            <a:avLst/>
          </a:prstGeom>
        </p:spPr>
      </p:pic>
    </p:spTree>
    <p:extLst>
      <p:ext uri="{BB962C8B-B14F-4D97-AF65-F5344CB8AC3E}">
        <p14:creationId xmlns:p14="http://schemas.microsoft.com/office/powerpoint/2010/main" val="32339228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In-class exercise</a:t>
            </a:r>
          </a:p>
        </p:txBody>
      </p:sp>
      <p:sp>
        <p:nvSpPr>
          <p:cNvPr id="3" name="Content Placeholder 2"/>
          <p:cNvSpPr>
            <a:spLocks noGrp="1"/>
          </p:cNvSpPr>
          <p:nvPr>
            <p:ph idx="1"/>
          </p:nvPr>
        </p:nvSpPr>
        <p:spPr/>
        <p:txBody>
          <a:bodyPr/>
          <a:lstStyle/>
          <a:p>
            <a:r>
              <a:rPr lang="en-US" dirty="0"/>
              <a:t>Distribute first-year code (anonymized), have students identify examples of poor cohesion, poor coupling</a:t>
            </a:r>
          </a:p>
        </p:txBody>
      </p:sp>
    </p:spTree>
    <p:extLst>
      <p:ext uri="{BB962C8B-B14F-4D97-AF65-F5344CB8AC3E}">
        <p14:creationId xmlns:p14="http://schemas.microsoft.com/office/powerpoint/2010/main" val="597233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8DA46-65FA-4402-8E2E-D69B16658057}"/>
              </a:ext>
            </a:extLst>
          </p:cNvPr>
          <p:cNvSpPr>
            <a:spLocks noGrp="1"/>
          </p:cNvSpPr>
          <p:nvPr>
            <p:ph type="title"/>
          </p:nvPr>
        </p:nvSpPr>
        <p:spPr/>
        <p:txBody>
          <a:bodyPr/>
          <a:lstStyle/>
          <a:p>
            <a:r>
              <a:rPr lang="en-US" dirty="0"/>
              <a:t>Review</a:t>
            </a:r>
          </a:p>
        </p:txBody>
      </p:sp>
      <p:sp>
        <p:nvSpPr>
          <p:cNvPr id="3" name="Content Placeholder 2">
            <a:extLst>
              <a:ext uri="{FF2B5EF4-FFF2-40B4-BE49-F238E27FC236}">
                <a16:creationId xmlns:a16="http://schemas.microsoft.com/office/drawing/2014/main" id="{0480FA5D-4325-4F4B-8951-576B51AC1143}"/>
              </a:ext>
            </a:extLst>
          </p:cNvPr>
          <p:cNvSpPr>
            <a:spLocks noGrp="1"/>
          </p:cNvSpPr>
          <p:nvPr>
            <p:ph idx="1"/>
          </p:nvPr>
        </p:nvSpPr>
        <p:spPr/>
        <p:txBody>
          <a:bodyPr/>
          <a:lstStyle/>
          <a:p>
            <a:r>
              <a:rPr lang="en-US" dirty="0"/>
              <a:t>What are the two or three MAJOR topics that we have covered so far?</a:t>
            </a:r>
            <a:br>
              <a:rPr lang="en-US" dirty="0"/>
            </a:br>
            <a:br>
              <a:rPr lang="en-US" dirty="0"/>
            </a:br>
            <a:br>
              <a:rPr lang="en-US" dirty="0"/>
            </a:br>
            <a:br>
              <a:rPr lang="en-US" dirty="0"/>
            </a:br>
            <a:endParaRPr lang="en-US" dirty="0"/>
          </a:p>
          <a:p>
            <a:r>
              <a:rPr lang="en-US" dirty="0"/>
              <a:t>What is Cohesion? What is coupling?</a:t>
            </a:r>
          </a:p>
        </p:txBody>
      </p:sp>
    </p:spTree>
    <p:extLst>
      <p:ext uri="{BB962C8B-B14F-4D97-AF65-F5344CB8AC3E}">
        <p14:creationId xmlns:p14="http://schemas.microsoft.com/office/powerpoint/2010/main" val="2896576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Cohesion</a:t>
            </a:r>
          </a:p>
        </p:txBody>
      </p:sp>
      <p:sp>
        <p:nvSpPr>
          <p:cNvPr id="3" name="Content Placeholder 2"/>
          <p:cNvSpPr>
            <a:spLocks noGrp="1"/>
          </p:cNvSpPr>
          <p:nvPr>
            <p:ph idx="1"/>
          </p:nvPr>
        </p:nvSpPr>
        <p:spPr/>
        <p:txBody>
          <a:bodyPr/>
          <a:lstStyle/>
          <a:p>
            <a:r>
              <a:rPr lang="en-US" dirty="0"/>
              <a:t>Cohesive module: performs single task with minimal interaction with rest of system</a:t>
            </a:r>
          </a:p>
          <a:p>
            <a:r>
              <a:rPr lang="en-US" dirty="0"/>
              <a:t>Single responsibility!</a:t>
            </a:r>
          </a:p>
          <a:p>
            <a:pPr lvl="1"/>
            <a:r>
              <a:rPr lang="en-US" dirty="0"/>
              <a:t>Or at least, a small number</a:t>
            </a:r>
          </a:p>
          <a:p>
            <a:pPr lvl="1"/>
            <a:r>
              <a:rPr lang="en-US" dirty="0"/>
              <a:t>Example: grade book would record grades, compute statistics</a:t>
            </a:r>
          </a:p>
        </p:txBody>
      </p:sp>
    </p:spTree>
    <p:extLst>
      <p:ext uri="{BB962C8B-B14F-4D97-AF65-F5344CB8AC3E}">
        <p14:creationId xmlns:p14="http://schemas.microsoft.com/office/powerpoint/2010/main" val="12458547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Levels of Cohesion</a:t>
            </a:r>
          </a:p>
        </p:txBody>
      </p:sp>
      <p:sp>
        <p:nvSpPr>
          <p:cNvPr id="3" name="Content Placeholder 2"/>
          <p:cNvSpPr>
            <a:spLocks noGrp="1"/>
          </p:cNvSpPr>
          <p:nvPr>
            <p:ph idx="1"/>
          </p:nvPr>
        </p:nvSpPr>
        <p:spPr>
          <a:xfrm>
            <a:off x="1120000" y="1825624"/>
            <a:ext cx="10233800" cy="4815807"/>
          </a:xfrm>
        </p:spPr>
        <p:txBody>
          <a:bodyPr>
            <a:normAutofit/>
          </a:bodyPr>
          <a:lstStyle/>
          <a:p>
            <a:r>
              <a:rPr lang="en-US" b="1" i="1" dirty="0">
                <a:solidFill>
                  <a:schemeClr val="tx1"/>
                </a:solidFill>
              </a:rPr>
              <a:t>coincidental cohesion</a:t>
            </a:r>
            <a:r>
              <a:rPr lang="en-US" dirty="0">
                <a:solidFill>
                  <a:schemeClr val="tx1"/>
                </a:solidFill>
              </a:rPr>
              <a:t>: loose relationship between responsibilities</a:t>
            </a:r>
          </a:p>
          <a:p>
            <a:pPr lvl="1"/>
            <a:r>
              <a:rPr lang="en-US" dirty="0">
                <a:solidFill>
                  <a:schemeClr val="tx1"/>
                </a:solidFill>
              </a:rPr>
              <a:t>Example: putting all of your GUI code in a single form class</a:t>
            </a:r>
          </a:p>
          <a:p>
            <a:pPr lvl="2"/>
            <a:r>
              <a:rPr lang="en-US" dirty="0">
                <a:solidFill>
                  <a:schemeClr val="tx1"/>
                </a:solidFill>
              </a:rPr>
              <a:t>This was easy to do in Java Swing</a:t>
            </a:r>
          </a:p>
          <a:p>
            <a:pPr lvl="2"/>
            <a:r>
              <a:rPr lang="en-US" dirty="0">
                <a:solidFill>
                  <a:schemeClr val="tx1"/>
                </a:solidFill>
              </a:rPr>
              <a:t>The bee simulator sample code!</a:t>
            </a:r>
          </a:p>
          <a:p>
            <a:pPr lvl="1"/>
            <a:r>
              <a:rPr lang="en-US" dirty="0">
                <a:solidFill>
                  <a:schemeClr val="tx1"/>
                </a:solidFill>
              </a:rPr>
              <a:t>Example: </a:t>
            </a:r>
            <a:r>
              <a:rPr lang="en-US" dirty="0" err="1">
                <a:solidFill>
                  <a:schemeClr val="tx1"/>
                </a:solidFill>
              </a:rPr>
              <a:t>StudentFinancialsWithCoursesAndResidence</a:t>
            </a:r>
            <a:endParaRPr lang="en-US" dirty="0">
              <a:solidFill>
                <a:schemeClr val="tx1"/>
              </a:solidFill>
            </a:endParaRPr>
          </a:p>
          <a:p>
            <a:pPr lvl="2"/>
            <a:r>
              <a:rPr lang="en-US" dirty="0">
                <a:solidFill>
                  <a:schemeClr val="tx1"/>
                </a:solidFill>
              </a:rPr>
              <a:t>Hmm</a:t>
            </a:r>
            <a:r>
              <a:rPr lang="mr-IN" dirty="0">
                <a:solidFill>
                  <a:schemeClr val="tx1"/>
                </a:solidFill>
              </a:rPr>
              <a:t>…</a:t>
            </a:r>
            <a:r>
              <a:rPr lang="en-US" dirty="0">
                <a:solidFill>
                  <a:schemeClr val="tx1"/>
                </a:solidFill>
              </a:rPr>
              <a:t> how about “</a:t>
            </a:r>
            <a:r>
              <a:rPr lang="en-US" dirty="0" err="1">
                <a:solidFill>
                  <a:schemeClr val="tx1"/>
                </a:solidFill>
              </a:rPr>
              <a:t>StudentData</a:t>
            </a:r>
            <a:r>
              <a:rPr lang="en-US" dirty="0">
                <a:solidFill>
                  <a:schemeClr val="tx1"/>
                </a:solidFill>
              </a:rPr>
              <a:t>”?</a:t>
            </a:r>
          </a:p>
          <a:p>
            <a:pPr lvl="2"/>
            <a:r>
              <a:rPr lang="en-US" dirty="0">
                <a:solidFill>
                  <a:schemeClr val="tx1"/>
                </a:solidFill>
              </a:rPr>
              <a:t>All of the clauses, especially “and” show this has too many responsibilities</a:t>
            </a:r>
          </a:p>
          <a:p>
            <a:r>
              <a:rPr lang="en-US" dirty="0">
                <a:solidFill>
                  <a:schemeClr val="tx1"/>
                </a:solidFill>
              </a:rPr>
              <a:t>problems: hard to maintain, hard to reuse such pieces</a:t>
            </a:r>
          </a:p>
          <a:p>
            <a:r>
              <a:rPr lang="en-US" dirty="0">
                <a:solidFill>
                  <a:schemeClr val="tx1"/>
                </a:solidFill>
              </a:rPr>
              <a:t>Solution for Student: associations to specialized classes</a:t>
            </a:r>
          </a:p>
          <a:p>
            <a:pPr lvl="1"/>
            <a:r>
              <a:rPr lang="en-US" dirty="0">
                <a:solidFill>
                  <a:schemeClr val="tx1"/>
                </a:solidFill>
              </a:rPr>
              <a:t>Student </a:t>
            </a:r>
            <a:r>
              <a:rPr lang="en-US" dirty="0">
                <a:solidFill>
                  <a:schemeClr val="tx1"/>
                </a:solidFill>
                <a:sym typeface="Wingdings"/>
              </a:rPr>
              <a:t>--</a:t>
            </a:r>
            <a:r>
              <a:rPr lang="en-US" dirty="0">
                <a:solidFill>
                  <a:schemeClr val="tx1"/>
                </a:solidFill>
              </a:rPr>
              <a:t> Schedule, Student -- Room </a:t>
            </a:r>
            <a:r>
              <a:rPr lang="en-US" dirty="0">
                <a:solidFill>
                  <a:schemeClr val="tx1"/>
                </a:solidFill>
                <a:sym typeface="Wingdings"/>
              </a:rPr>
              <a:t>--</a:t>
            </a:r>
            <a:r>
              <a:rPr lang="en-US" dirty="0">
                <a:solidFill>
                  <a:schemeClr val="tx1"/>
                </a:solidFill>
              </a:rPr>
              <a:t> </a:t>
            </a:r>
            <a:r>
              <a:rPr lang="en-US" dirty="0" err="1">
                <a:solidFill>
                  <a:schemeClr val="tx1"/>
                </a:solidFill>
              </a:rPr>
              <a:t>ResidenceHall</a:t>
            </a:r>
            <a:endParaRPr lang="en-US" dirty="0">
              <a:solidFill>
                <a:schemeClr val="tx1"/>
              </a:solidFill>
            </a:endParaRPr>
          </a:p>
          <a:p>
            <a:pPr lvl="1"/>
            <a:r>
              <a:rPr lang="en-US" dirty="0">
                <a:solidFill>
                  <a:schemeClr val="tx1"/>
                </a:solidFill>
              </a:rPr>
              <a:t>Student </a:t>
            </a:r>
            <a:r>
              <a:rPr lang="en-US" dirty="0">
                <a:solidFill>
                  <a:schemeClr val="tx1"/>
                </a:solidFill>
                <a:sym typeface="Wingdings"/>
              </a:rPr>
              <a:t>-- Account</a:t>
            </a:r>
            <a:endParaRPr lang="en-US" dirty="0">
              <a:solidFill>
                <a:schemeClr val="tx1"/>
              </a:solidFill>
            </a:endParaRPr>
          </a:p>
        </p:txBody>
      </p:sp>
    </p:spTree>
    <p:extLst>
      <p:ext uri="{BB962C8B-B14F-4D97-AF65-F5344CB8AC3E}">
        <p14:creationId xmlns:p14="http://schemas.microsoft.com/office/powerpoint/2010/main" val="712346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71369" y="365314"/>
            <a:ext cx="11306649" cy="6171964"/>
          </a:xfrm>
        </p:spPr>
        <p:txBody>
          <a:bodyPr>
            <a:normAutofit/>
          </a:bodyPr>
          <a:lstStyle/>
          <a:p>
            <a:r>
              <a:rPr lang="en-US" b="1" dirty="0"/>
              <a:t>Coincidental cohesion</a:t>
            </a:r>
            <a:r>
              <a:rPr lang="en-US" dirty="0"/>
              <a:t>: also happens at the method level</a:t>
            </a:r>
          </a:p>
          <a:p>
            <a:pPr lvl="1"/>
            <a:r>
              <a:rPr lang="en-US" dirty="0"/>
              <a:t>example methods: </a:t>
            </a:r>
            <a:r>
              <a:rPr lang="en-US" dirty="0" err="1">
                <a:latin typeface="Consolas" charset="0"/>
                <a:ea typeface="Consolas" charset="0"/>
                <a:cs typeface="Consolas" charset="0"/>
              </a:rPr>
              <a:t>PrintLineInReverseAndConvertToFloat</a:t>
            </a:r>
            <a:r>
              <a:rPr lang="en-US" dirty="0">
                <a:latin typeface="Consolas" charset="0"/>
                <a:ea typeface="Consolas" charset="0"/>
                <a:cs typeface="Consolas" charset="0"/>
              </a:rPr>
              <a:t>, </a:t>
            </a:r>
            <a:r>
              <a:rPr lang="en-US" dirty="0" err="1">
                <a:latin typeface="Consolas" charset="0"/>
                <a:ea typeface="Consolas" charset="0"/>
                <a:cs typeface="Consolas" charset="0"/>
              </a:rPr>
              <a:t>CloseFilesAndPrintAverageTemperatures</a:t>
            </a:r>
            <a:endParaRPr lang="en-US" dirty="0">
              <a:latin typeface="Consolas" charset="0"/>
              <a:ea typeface="Consolas" charset="0"/>
              <a:cs typeface="Consolas" charset="0"/>
            </a:endParaRPr>
          </a:p>
          <a:p>
            <a:pPr lvl="2"/>
            <a:r>
              <a:rPr lang="en-US" dirty="0"/>
              <a:t>Bad names can be an important clue, but only when they “cover” the method</a:t>
            </a:r>
          </a:p>
          <a:p>
            <a:pPr lvl="2"/>
            <a:r>
              <a:rPr lang="en-US" dirty="0" err="1"/>
              <a:t>PrintData</a:t>
            </a:r>
            <a:r>
              <a:rPr lang="en-US" dirty="0"/>
              <a:t> would also be a hint</a:t>
            </a:r>
            <a:r>
              <a:rPr lang="mr-IN" dirty="0"/>
              <a:t>…</a:t>
            </a:r>
            <a:endParaRPr lang="en-US" dirty="0"/>
          </a:p>
          <a:p>
            <a:r>
              <a:rPr lang="en-US" dirty="0"/>
              <a:t>Causes:</a:t>
            </a:r>
          </a:p>
          <a:p>
            <a:pPr lvl="1"/>
            <a:r>
              <a:rPr lang="en-US" dirty="0"/>
              <a:t>rigid rules about lengths, such as ”no methods longer than 10 lines”</a:t>
            </a:r>
          </a:p>
          <a:p>
            <a:pPr lvl="2"/>
            <a:r>
              <a:rPr lang="en-US" dirty="0"/>
              <a:t>We have to impose such limits to force methods in the 1</a:t>
            </a:r>
            <a:r>
              <a:rPr lang="en-US" baseline="30000" dirty="0"/>
              <a:t>st</a:t>
            </a:r>
            <a:r>
              <a:rPr lang="en-US" dirty="0"/>
              <a:t> year, but be cautious in industry</a:t>
            </a:r>
            <a:r>
              <a:rPr lang="mr-IN" dirty="0"/>
              <a:t>…</a:t>
            </a:r>
            <a:endParaRPr lang="en-US" dirty="0"/>
          </a:p>
          <a:p>
            <a:pPr lvl="1"/>
            <a:r>
              <a:rPr lang="en-US" dirty="0"/>
              <a:t>improper concerns about efficiency, such as avoiding 3-line functions because of function call overhead</a:t>
            </a:r>
          </a:p>
          <a:p>
            <a:pPr lvl="2"/>
            <a:r>
              <a:rPr lang="en-US" dirty="0"/>
              <a:t>Extreme version: single function that does everything (just one big main)</a:t>
            </a:r>
          </a:p>
          <a:p>
            <a:pPr lvl="1"/>
            <a:r>
              <a:rPr lang="en-US" dirty="0"/>
              <a:t>adding functionality during maintenance because “it just works there”</a:t>
            </a:r>
          </a:p>
          <a:p>
            <a:pPr lvl="1"/>
            <a:r>
              <a:rPr lang="en-US" dirty="0"/>
              <a:t>randomly joining, splitting methods</a:t>
            </a:r>
          </a:p>
          <a:p>
            <a:r>
              <a:rPr lang="en-US" dirty="0"/>
              <a:t>Problem: hard to maintain, hard to reuse such pieces</a:t>
            </a:r>
          </a:p>
          <a:p>
            <a:endParaRPr lang="en-US" dirty="0"/>
          </a:p>
        </p:txBody>
      </p:sp>
    </p:spTree>
    <p:extLst>
      <p:ext uri="{BB962C8B-B14F-4D97-AF65-F5344CB8AC3E}">
        <p14:creationId xmlns:p14="http://schemas.microsoft.com/office/powerpoint/2010/main" val="20483823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More coincidental cohesion: False “functional cohesion”</a:t>
            </a:r>
          </a:p>
        </p:txBody>
      </p:sp>
      <p:sp>
        <p:nvSpPr>
          <p:cNvPr id="3" name="Content Placeholder 2"/>
          <p:cNvSpPr>
            <a:spLocks noGrp="1"/>
          </p:cNvSpPr>
          <p:nvPr>
            <p:ph idx="1"/>
          </p:nvPr>
        </p:nvSpPr>
        <p:spPr>
          <a:xfrm>
            <a:off x="1120000" y="1825624"/>
            <a:ext cx="10321430" cy="1603375"/>
          </a:xfrm>
        </p:spPr>
        <p:txBody>
          <a:bodyPr>
            <a:normAutofit/>
          </a:bodyPr>
          <a:lstStyle/>
          <a:p>
            <a:r>
              <a:rPr lang="en-US" dirty="0"/>
              <a:t>class examples:</a:t>
            </a:r>
          </a:p>
          <a:p>
            <a:pPr lvl="1"/>
            <a:r>
              <a:rPr lang="en-US" dirty="0" err="1"/>
              <a:t>ErrorHandler</a:t>
            </a:r>
            <a:r>
              <a:rPr lang="en-US" dirty="0"/>
              <a:t>, </a:t>
            </a:r>
            <a:r>
              <a:rPr lang="en-US" dirty="0" err="1"/>
              <a:t>EventLogger</a:t>
            </a:r>
            <a:r>
              <a:rPr lang="en-US" dirty="0"/>
              <a:t>, </a:t>
            </a:r>
            <a:r>
              <a:rPr lang="en-US" dirty="0" err="1"/>
              <a:t>FileHandler</a:t>
            </a:r>
            <a:endParaRPr lang="en-US" dirty="0"/>
          </a:p>
          <a:p>
            <a:pPr lvl="1"/>
            <a:r>
              <a:rPr lang="en-US" dirty="0"/>
              <a:t>occasionally: </a:t>
            </a:r>
            <a:r>
              <a:rPr lang="en-US" dirty="0" err="1"/>
              <a:t>PartNumberOrName</a:t>
            </a:r>
            <a:r>
              <a:rPr lang="en-US" dirty="0"/>
              <a:t> (implying can have one but not both)</a:t>
            </a:r>
          </a:p>
        </p:txBody>
      </p:sp>
      <p:sp>
        <p:nvSpPr>
          <p:cNvPr id="5" name="TextBox 4"/>
          <p:cNvSpPr txBox="1"/>
          <p:nvPr/>
        </p:nvSpPr>
        <p:spPr>
          <a:xfrm>
            <a:off x="1451831" y="3975652"/>
            <a:ext cx="6263253" cy="2031325"/>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endParaRPr lang="en-US" dirty="0">
              <a:latin typeface="Consolas" charset="0"/>
              <a:ea typeface="Consolas" charset="0"/>
              <a:cs typeface="Consolas" charset="0"/>
            </a:endParaRPr>
          </a:p>
          <a:p>
            <a:r>
              <a:rPr lang="en-US" dirty="0">
                <a:latin typeface="Consolas" charset="0"/>
                <a:ea typeface="Consolas" charset="0"/>
                <a:cs typeface="Consolas" charset="0"/>
              </a:rPr>
              <a:t>public class </a:t>
            </a:r>
            <a:r>
              <a:rPr lang="en-US" dirty="0" err="1">
                <a:latin typeface="Consolas" charset="0"/>
                <a:ea typeface="Consolas" charset="0"/>
                <a:cs typeface="Consolas" charset="0"/>
              </a:rPr>
              <a:t>EventLogger</a:t>
            </a:r>
            <a:r>
              <a:rPr lang="en-US" dirty="0">
                <a:latin typeface="Consolas" charset="0"/>
                <a:ea typeface="Consolas" charset="0"/>
                <a:cs typeface="Consolas" charset="0"/>
              </a:rPr>
              <a:t> {</a:t>
            </a:r>
          </a:p>
          <a:p>
            <a:r>
              <a:rPr lang="en-US" dirty="0">
                <a:latin typeface="Consolas" charset="0"/>
                <a:ea typeface="Consolas" charset="0"/>
                <a:cs typeface="Consolas" charset="0"/>
              </a:rPr>
              <a:t>    public void </a:t>
            </a:r>
            <a:r>
              <a:rPr lang="en-US" dirty="0" err="1">
                <a:latin typeface="Consolas" charset="0"/>
                <a:ea typeface="Consolas" charset="0"/>
                <a:cs typeface="Consolas" charset="0"/>
              </a:rPr>
              <a:t>logDatabaseError</a:t>
            </a:r>
            <a:r>
              <a:rPr lang="en-US" dirty="0">
                <a:latin typeface="Consolas" charset="0"/>
                <a:ea typeface="Consolas" charset="0"/>
                <a:cs typeface="Consolas" charset="0"/>
              </a:rPr>
              <a:t>() { /* */ }</a:t>
            </a:r>
          </a:p>
          <a:p>
            <a:r>
              <a:rPr lang="en-US" dirty="0">
                <a:latin typeface="Consolas" charset="0"/>
                <a:ea typeface="Consolas" charset="0"/>
                <a:cs typeface="Consolas" charset="0"/>
              </a:rPr>
              <a:t>    public void </a:t>
            </a:r>
            <a:r>
              <a:rPr lang="en-US" dirty="0" err="1">
                <a:latin typeface="Consolas" charset="0"/>
                <a:ea typeface="Consolas" charset="0"/>
                <a:cs typeface="Consolas" charset="0"/>
              </a:rPr>
              <a:t>logFileReadingError</a:t>
            </a:r>
            <a:r>
              <a:rPr lang="en-US" dirty="0">
                <a:latin typeface="Consolas" charset="0"/>
                <a:ea typeface="Consolas" charset="0"/>
                <a:cs typeface="Consolas" charset="0"/>
              </a:rPr>
              <a:t>() { /*  */ }</a:t>
            </a:r>
          </a:p>
          <a:p>
            <a:r>
              <a:rPr lang="en-US" dirty="0">
                <a:latin typeface="Consolas" charset="0"/>
                <a:ea typeface="Consolas" charset="0"/>
                <a:cs typeface="Consolas" charset="0"/>
              </a:rPr>
              <a:t>    public void </a:t>
            </a:r>
            <a:r>
              <a:rPr lang="en-US" dirty="0" err="1">
                <a:latin typeface="Consolas" charset="0"/>
                <a:ea typeface="Consolas" charset="0"/>
                <a:cs typeface="Consolas" charset="0"/>
              </a:rPr>
              <a:t>logUserInputError</a:t>
            </a:r>
            <a:r>
              <a:rPr lang="en-US" dirty="0">
                <a:latin typeface="Consolas" charset="0"/>
                <a:ea typeface="Consolas" charset="0"/>
                <a:cs typeface="Consolas" charset="0"/>
              </a:rPr>
              <a:t>() { /*  */ }</a:t>
            </a:r>
          </a:p>
          <a:p>
            <a:r>
              <a:rPr lang="en-US" dirty="0">
                <a:latin typeface="Consolas" charset="0"/>
                <a:ea typeface="Consolas" charset="0"/>
                <a:cs typeface="Consolas" charset="0"/>
              </a:rPr>
              <a:t>}</a:t>
            </a:r>
          </a:p>
          <a:p>
            <a:endParaRPr lang="en-US" dirty="0">
              <a:latin typeface="Consolas" charset="0"/>
              <a:ea typeface="Consolas" charset="0"/>
              <a:cs typeface="Consolas" charset="0"/>
            </a:endParaRPr>
          </a:p>
        </p:txBody>
      </p:sp>
      <p:sp>
        <p:nvSpPr>
          <p:cNvPr id="6" name="TextBox 5">
            <a:extLst>
              <a:ext uri="{FF2B5EF4-FFF2-40B4-BE49-F238E27FC236}">
                <a16:creationId xmlns:a16="http://schemas.microsoft.com/office/drawing/2014/main" id="{98C70313-715F-493E-B2FE-912C5D07E28C}"/>
              </a:ext>
            </a:extLst>
          </p:cNvPr>
          <p:cNvSpPr txBox="1"/>
          <p:nvPr/>
        </p:nvSpPr>
        <p:spPr>
          <a:xfrm>
            <a:off x="5181600" y="1358854"/>
            <a:ext cx="6591300" cy="304698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sz="2400" dirty="0"/>
              <a:t>The sub-operations perform similar computations, but they are independent at all levels:</a:t>
            </a:r>
          </a:p>
          <a:p>
            <a:endParaRPr lang="en-US" sz="2400" dirty="0"/>
          </a:p>
          <a:p>
            <a:pPr marL="342900" indent="-342900">
              <a:buFont typeface="Arial" panose="020B0604020202020204" pitchFamily="34" charset="0"/>
              <a:buChar char="•"/>
            </a:pPr>
            <a:r>
              <a:rPr lang="en-US" sz="2400" dirty="0"/>
              <a:t>Domain level: e.g., different files belong to different objects</a:t>
            </a:r>
          </a:p>
          <a:p>
            <a:pPr marL="342900" indent="-342900">
              <a:buFont typeface="Arial" panose="020B0604020202020204" pitchFamily="34" charset="0"/>
              <a:buChar char="•"/>
            </a:pPr>
            <a:r>
              <a:rPr lang="en-US" sz="2400" dirty="0"/>
              <a:t>Solution level: e.g., different files are handled at different times in conjunction with different objects</a:t>
            </a:r>
          </a:p>
        </p:txBody>
      </p:sp>
    </p:spTree>
    <p:extLst>
      <p:ext uri="{BB962C8B-B14F-4D97-AF65-F5344CB8AC3E}">
        <p14:creationId xmlns:p14="http://schemas.microsoft.com/office/powerpoint/2010/main" val="851323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a:t>logical cohesion</a:t>
            </a:r>
            <a:r>
              <a:rPr lang="en-US" sz="4000" dirty="0"/>
              <a:t>: the result of control coupling</a:t>
            </a:r>
          </a:p>
        </p:txBody>
      </p:sp>
      <p:sp>
        <p:nvSpPr>
          <p:cNvPr id="3" name="Content Placeholder 2"/>
          <p:cNvSpPr>
            <a:spLocks noGrp="1"/>
          </p:cNvSpPr>
          <p:nvPr>
            <p:ph idx="1"/>
          </p:nvPr>
        </p:nvSpPr>
        <p:spPr>
          <a:xfrm>
            <a:off x="1120000" y="1825624"/>
            <a:ext cx="10233800" cy="4791743"/>
          </a:xfrm>
        </p:spPr>
        <p:txBody>
          <a:bodyPr>
            <a:normAutofit lnSpcReduction="10000"/>
          </a:bodyPr>
          <a:lstStyle/>
          <a:p>
            <a:r>
              <a:rPr lang="en-US" dirty="0"/>
              <a:t>method: </a:t>
            </a:r>
            <a:r>
              <a:rPr lang="en-US" dirty="0" err="1"/>
              <a:t>HandleAllErrors</a:t>
            </a:r>
            <a:r>
              <a:rPr lang="en-US" dirty="0"/>
              <a:t>(int </a:t>
            </a:r>
            <a:r>
              <a:rPr lang="en-US" dirty="0" err="1"/>
              <a:t>errno</a:t>
            </a:r>
            <a:r>
              <a:rPr lang="en-US" dirty="0"/>
              <a:t>, const char *msg);</a:t>
            </a:r>
          </a:p>
          <a:p>
            <a:pPr lvl="1"/>
            <a:r>
              <a:rPr lang="en-US" dirty="0" err="1"/>
              <a:t>OpenFiles</a:t>
            </a:r>
            <a:r>
              <a:rPr lang="en-US" dirty="0"/>
              <a:t>(); (opening all files regardless of when needed)</a:t>
            </a:r>
          </a:p>
          <a:p>
            <a:r>
              <a:rPr lang="en-US" dirty="0"/>
              <a:t>generate all output regardless of type: </a:t>
            </a:r>
          </a:p>
          <a:p>
            <a:pPr lvl="1"/>
            <a:r>
              <a:rPr lang="en-US" dirty="0"/>
              <a:t>void </a:t>
            </a:r>
            <a:r>
              <a:rPr lang="en-US" dirty="0" err="1"/>
              <a:t>SendOutput</a:t>
            </a:r>
            <a:r>
              <a:rPr lang="en-US" dirty="0"/>
              <a:t>(</a:t>
            </a:r>
            <a:r>
              <a:rPr lang="en-US" dirty="0" err="1"/>
              <a:t>int</a:t>
            </a:r>
            <a:r>
              <a:rPr lang="en-US" dirty="0"/>
              <a:t> </a:t>
            </a:r>
            <a:r>
              <a:rPr lang="en-US" dirty="0" err="1"/>
              <a:t>dest</a:t>
            </a:r>
            <a:r>
              <a:rPr lang="en-US" dirty="0"/>
              <a:t>, </a:t>
            </a:r>
            <a:r>
              <a:rPr lang="en-US" dirty="0" err="1"/>
              <a:t>int</a:t>
            </a:r>
            <a:r>
              <a:rPr lang="en-US" dirty="0"/>
              <a:t> type, String </a:t>
            </a:r>
            <a:r>
              <a:rPr lang="en-US" dirty="0" err="1"/>
              <a:t>msg</a:t>
            </a:r>
            <a:r>
              <a:rPr lang="en-US" dirty="0"/>
              <a:t>, </a:t>
            </a:r>
            <a:r>
              <a:rPr lang="en-US" dirty="0" err="1"/>
              <a:t>int</a:t>
            </a:r>
            <a:r>
              <a:rPr lang="en-US" dirty="0"/>
              <a:t> </a:t>
            </a:r>
            <a:r>
              <a:rPr lang="en-US" dirty="0" err="1"/>
              <a:t>inum</a:t>
            </a:r>
            <a:r>
              <a:rPr lang="en-US" dirty="0"/>
              <a:t>, float </a:t>
            </a:r>
            <a:r>
              <a:rPr lang="en-US" dirty="0" err="1"/>
              <a:t>fnum</a:t>
            </a:r>
            <a:r>
              <a:rPr lang="en-US" dirty="0"/>
              <a:t>); where</a:t>
            </a:r>
          </a:p>
          <a:p>
            <a:pPr lvl="2"/>
            <a:r>
              <a:rPr lang="en-US" dirty="0" err="1"/>
              <a:t>dest</a:t>
            </a:r>
            <a:r>
              <a:rPr lang="en-US" dirty="0"/>
              <a:t>: 0 means </a:t>
            </a:r>
            <a:r>
              <a:rPr lang="en-US" dirty="0" err="1"/>
              <a:t>stdout</a:t>
            </a:r>
            <a:r>
              <a:rPr lang="en-US" dirty="0"/>
              <a:t>, 1 means tape, 2 means printer</a:t>
            </a:r>
          </a:p>
          <a:p>
            <a:pPr lvl="2"/>
            <a:r>
              <a:rPr lang="en-US" dirty="0"/>
              <a:t>type: 0 means print </a:t>
            </a:r>
            <a:r>
              <a:rPr lang="en-US" dirty="0" err="1"/>
              <a:t>msg</a:t>
            </a:r>
            <a:r>
              <a:rPr lang="en-US" dirty="0"/>
              <a:t> and </a:t>
            </a:r>
            <a:r>
              <a:rPr lang="en-US" dirty="0" err="1"/>
              <a:t>inum</a:t>
            </a:r>
            <a:r>
              <a:rPr lang="en-US" dirty="0"/>
              <a:t>, 1 means print </a:t>
            </a:r>
            <a:r>
              <a:rPr lang="en-US" dirty="0" err="1"/>
              <a:t>msg</a:t>
            </a:r>
            <a:r>
              <a:rPr lang="en-US" dirty="0"/>
              <a:t> and </a:t>
            </a:r>
            <a:r>
              <a:rPr lang="en-US" dirty="0" err="1"/>
              <a:t>fnum</a:t>
            </a:r>
            <a:r>
              <a:rPr lang="en-US" dirty="0"/>
              <a:t>, 2 means </a:t>
            </a:r>
            <a:r>
              <a:rPr lang="en-US" dirty="0" err="1"/>
              <a:t>msg</a:t>
            </a:r>
            <a:r>
              <a:rPr lang="en-US" dirty="0"/>
              <a:t> only, 3 means </a:t>
            </a:r>
            <a:r>
              <a:rPr lang="en-US" dirty="0" err="1"/>
              <a:t>inum</a:t>
            </a:r>
            <a:r>
              <a:rPr lang="en-US" dirty="0"/>
              <a:t> only, 4 means </a:t>
            </a:r>
            <a:r>
              <a:rPr lang="en-US" dirty="0" err="1"/>
              <a:t>fnum</a:t>
            </a:r>
            <a:r>
              <a:rPr lang="en-US" dirty="0"/>
              <a:t> only</a:t>
            </a:r>
          </a:p>
          <a:p>
            <a:r>
              <a:rPr lang="en-US" dirty="0"/>
              <a:t>issues:</a:t>
            </a:r>
          </a:p>
          <a:p>
            <a:pPr lvl="1"/>
            <a:r>
              <a:rPr lang="en-US" dirty="0"/>
              <a:t>interface hard to understand</a:t>
            </a:r>
          </a:p>
          <a:p>
            <a:pPr lvl="1"/>
            <a:r>
              <a:rPr lang="en-US" dirty="0"/>
              <a:t>intricate code due to module activating differently based on different parameters</a:t>
            </a:r>
          </a:p>
          <a:p>
            <a:pPr lvl="1"/>
            <a:r>
              <a:rPr lang="en-US" dirty="0"/>
              <a:t>hard/impossible to maintain/reuse one piece</a:t>
            </a:r>
          </a:p>
        </p:txBody>
      </p:sp>
      <p:sp>
        <p:nvSpPr>
          <p:cNvPr id="4" name="TextBox 3"/>
          <p:cNvSpPr txBox="1"/>
          <p:nvPr/>
        </p:nvSpPr>
        <p:spPr>
          <a:xfrm>
            <a:off x="2435273" y="3621330"/>
            <a:ext cx="7321454" cy="120032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400" dirty="0">
                <a:latin typeface="Segoe Print" panose="02000600000000000000" pitchFamily="2" charset="0"/>
                <a:ea typeface="Monaco" charset="0"/>
                <a:cs typeface="Monaco" charset="0"/>
              </a:rPr>
              <a:t>Watch out for this! This sort of organization is very tempting to engineers</a:t>
            </a:r>
            <a:r>
              <a:rPr lang="mr-IN" sz="2400" dirty="0">
                <a:latin typeface="Segoe Print" panose="02000600000000000000" pitchFamily="2" charset="0"/>
                <a:ea typeface="Monaco" charset="0"/>
                <a:cs typeface="Monaco" charset="0"/>
              </a:rPr>
              <a:t>…</a:t>
            </a:r>
            <a:endParaRPr lang="en-US" sz="2400" dirty="0">
              <a:latin typeface="Segoe Print" panose="02000600000000000000" pitchFamily="2" charset="0"/>
              <a:ea typeface="Monaco" charset="0"/>
              <a:cs typeface="Monaco" charset="0"/>
            </a:endParaRPr>
          </a:p>
          <a:p>
            <a:r>
              <a:rPr lang="en-US" sz="2400" dirty="0">
                <a:latin typeface="Segoe Print" panose="02000600000000000000" pitchFamily="2" charset="0"/>
                <a:ea typeface="Monaco" charset="0"/>
                <a:cs typeface="Monaco" charset="0"/>
              </a:rPr>
              <a:t>“handle all of the errors in one place,” etc.</a:t>
            </a:r>
          </a:p>
        </p:txBody>
      </p:sp>
      <p:sp>
        <p:nvSpPr>
          <p:cNvPr id="5" name="TextBox 4">
            <a:extLst>
              <a:ext uri="{FF2B5EF4-FFF2-40B4-BE49-F238E27FC236}">
                <a16:creationId xmlns:a16="http://schemas.microsoft.com/office/drawing/2014/main" id="{51BCD762-59A0-44F8-9422-C0A04CAA2C53}"/>
              </a:ext>
            </a:extLst>
          </p:cNvPr>
          <p:cNvSpPr txBox="1"/>
          <p:nvPr/>
        </p:nvSpPr>
        <p:spPr>
          <a:xfrm>
            <a:off x="7327188" y="1580677"/>
            <a:ext cx="4721164" cy="83099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rtlCol="0">
            <a:spAutoFit/>
          </a:bodyPr>
          <a:lstStyle/>
          <a:p>
            <a:r>
              <a:rPr lang="en-US" sz="2400" dirty="0"/>
              <a:t>The sub-operations perform similar </a:t>
            </a:r>
          </a:p>
          <a:p>
            <a:r>
              <a:rPr lang="en-US" sz="2400" dirty="0"/>
              <a:t>but independent computations.</a:t>
            </a:r>
          </a:p>
        </p:txBody>
      </p:sp>
    </p:spTree>
    <p:extLst>
      <p:ext uri="{BB962C8B-B14F-4D97-AF65-F5344CB8AC3E}">
        <p14:creationId xmlns:p14="http://schemas.microsoft.com/office/powerpoint/2010/main" val="1441870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additive="base">
                                        <p:cTn id="3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calcmode="lin" valueType="num">
                                      <p:cBhvr additive="base">
                                        <p:cTn id="4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anim calcmode="lin" valueType="num">
                                      <p:cBhvr additive="base">
                                        <p:cTn id="5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4"/>
                                        </p:tgtEl>
                                        <p:attrNameLst>
                                          <p:attrName>style.visibility</p:attrName>
                                        </p:attrNameLst>
                                      </p:cBhvr>
                                      <p:to>
                                        <p:strVal val="visible"/>
                                      </p:to>
                                    </p:set>
                                    <p:animEffect transition="in" filter="dissolve">
                                      <p:cBhvr>
                                        <p:cTn id="5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temporal cohesion</a:t>
            </a:r>
            <a:r>
              <a:rPr lang="en-US" dirty="0"/>
              <a:t>: tasks that are related just by when they are done</a:t>
            </a:r>
          </a:p>
        </p:txBody>
      </p:sp>
      <p:sp>
        <p:nvSpPr>
          <p:cNvPr id="3" name="Content Placeholder 2"/>
          <p:cNvSpPr>
            <a:spLocks noGrp="1"/>
          </p:cNvSpPr>
          <p:nvPr>
            <p:ph idx="1"/>
          </p:nvPr>
        </p:nvSpPr>
        <p:spPr>
          <a:xfrm>
            <a:off x="1119999" y="1825624"/>
            <a:ext cx="10733333" cy="4829175"/>
          </a:xfrm>
        </p:spPr>
        <p:txBody>
          <a:bodyPr>
            <a:noAutofit/>
          </a:bodyPr>
          <a:lstStyle/>
          <a:p>
            <a:r>
              <a:rPr lang="en-US" dirty="0"/>
              <a:t>Classic example: initializing all data structures/state variables</a:t>
            </a:r>
          </a:p>
          <a:p>
            <a:pPr lvl="1"/>
            <a:r>
              <a:rPr lang="en-US" dirty="0">
                <a:latin typeface="Consolas" charset="0"/>
                <a:ea typeface="Consolas" charset="0"/>
                <a:cs typeface="Consolas" charset="0"/>
              </a:rPr>
              <a:t>public class Setup</a:t>
            </a:r>
          </a:p>
          <a:p>
            <a:pPr lvl="1"/>
            <a:r>
              <a:rPr lang="en-US" dirty="0"/>
              <a:t>issue: separating initialization from use, so must maintain two places</a:t>
            </a:r>
          </a:p>
          <a:p>
            <a:r>
              <a:rPr lang="en-US" dirty="0"/>
              <a:t>In methods: </a:t>
            </a:r>
            <a:r>
              <a:rPr lang="en-US" dirty="0" err="1"/>
              <a:t>Document.new</a:t>
            </a:r>
            <a:r>
              <a:rPr lang="en-US" dirty="0"/>
              <a:t>()</a:t>
            </a:r>
          </a:p>
          <a:p>
            <a:pPr lvl="1"/>
            <a:r>
              <a:rPr lang="en-US" dirty="0"/>
              <a:t>Prompt user to save current, clear document, reinitialize state, update recent document list, update title bar</a:t>
            </a:r>
          </a:p>
          <a:p>
            <a:pPr lvl="1"/>
            <a:r>
              <a:rPr lang="en-US" dirty="0"/>
              <a:t>all this needs to be done, but with different (reusable) methods, probably in different classes</a:t>
            </a:r>
          </a:p>
          <a:p>
            <a:pPr lvl="1"/>
            <a:r>
              <a:rPr lang="en-US" dirty="0"/>
              <a:t>note: issue is what's done </a:t>
            </a:r>
            <a:r>
              <a:rPr lang="en-US" i="1" dirty="0"/>
              <a:t>directly</a:t>
            </a:r>
            <a:r>
              <a:rPr lang="en-US" dirty="0"/>
              <a:t> vs. what's done in a method that's </a:t>
            </a:r>
            <a:r>
              <a:rPr lang="en-US" i="1" dirty="0"/>
              <a:t>called</a:t>
            </a:r>
            <a:r>
              <a:rPr lang="en-US" dirty="0"/>
              <a:t> by a more policy-oriented one</a:t>
            </a:r>
          </a:p>
        </p:txBody>
      </p:sp>
    </p:spTree>
    <p:extLst>
      <p:ext uri="{BB962C8B-B14F-4D97-AF65-F5344CB8AC3E}">
        <p14:creationId xmlns:p14="http://schemas.microsoft.com/office/powerpoint/2010/main" val="166624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a:t>procedural cohesion</a:t>
            </a:r>
            <a:r>
              <a:rPr lang="en-US" sz="4000" dirty="0"/>
              <a:t>: tasks designed based on being able to be invoked in a particular order</a:t>
            </a:r>
          </a:p>
        </p:txBody>
      </p:sp>
      <p:sp>
        <p:nvSpPr>
          <p:cNvPr id="3" name="Content Placeholder 2"/>
          <p:cNvSpPr>
            <a:spLocks noGrp="1"/>
          </p:cNvSpPr>
          <p:nvPr>
            <p:ph idx="1"/>
          </p:nvPr>
        </p:nvSpPr>
        <p:spPr>
          <a:xfrm>
            <a:off x="1120000" y="1825625"/>
            <a:ext cx="10538600" cy="4351338"/>
          </a:xfrm>
        </p:spPr>
        <p:txBody>
          <a:bodyPr/>
          <a:lstStyle/>
          <a:p>
            <a:r>
              <a:rPr lang="en-US" dirty="0"/>
              <a:t>Generally an issue with methods, not classes</a:t>
            </a:r>
          </a:p>
          <a:p>
            <a:r>
              <a:rPr lang="en-US" dirty="0"/>
              <a:t>Often: no data being passed</a:t>
            </a:r>
          </a:p>
          <a:p>
            <a:r>
              <a:rPr lang="en-US" dirty="0"/>
              <a:t>example: </a:t>
            </a:r>
            <a:r>
              <a:rPr lang="en-US" dirty="0" err="1"/>
              <a:t>ReadPartNumberFromDatabaseAndUpdateRepairRecord</a:t>
            </a:r>
            <a:endParaRPr lang="en-US" dirty="0"/>
          </a:p>
          <a:p>
            <a:r>
              <a:rPr lang="en-US" dirty="0"/>
              <a:t>still: low reusability</a:t>
            </a:r>
          </a:p>
        </p:txBody>
      </p:sp>
    </p:spTree>
    <p:extLst>
      <p:ext uri="{BB962C8B-B14F-4D97-AF65-F5344CB8AC3E}">
        <p14:creationId xmlns:p14="http://schemas.microsoft.com/office/powerpoint/2010/main" val="17861385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a:t>communicational cohesion</a:t>
            </a:r>
            <a:r>
              <a:rPr lang="en-US" sz="4000" dirty="0"/>
              <a:t>: tasks which are together because they process the same data</a:t>
            </a:r>
          </a:p>
        </p:txBody>
      </p:sp>
      <p:sp>
        <p:nvSpPr>
          <p:cNvPr id="3" name="Content Placeholder 2"/>
          <p:cNvSpPr>
            <a:spLocks noGrp="1"/>
          </p:cNvSpPr>
          <p:nvPr>
            <p:ph idx="1"/>
          </p:nvPr>
        </p:nvSpPr>
        <p:spPr/>
        <p:txBody>
          <a:bodyPr/>
          <a:lstStyle/>
          <a:p>
            <a:r>
              <a:rPr lang="en-US" dirty="0"/>
              <a:t>Generally an issue with methods only</a:t>
            </a:r>
          </a:p>
          <a:p>
            <a:r>
              <a:rPr lang="en-US" dirty="0"/>
              <a:t>example: </a:t>
            </a:r>
            <a:r>
              <a:rPr lang="en-US" dirty="0" err="1"/>
              <a:t>UpdateDatabaseRecordAndWriteToAuditTrail</a:t>
            </a:r>
            <a:endParaRPr lang="en-US" dirty="0"/>
          </a:p>
          <a:p>
            <a:r>
              <a:rPr lang="en-US" dirty="0"/>
              <a:t>example: </a:t>
            </a:r>
            <a:r>
              <a:rPr lang="en-US" dirty="0" err="1"/>
              <a:t>ComputeAverageAndPrint</a:t>
            </a:r>
            <a:r>
              <a:rPr lang="en-US" dirty="0"/>
              <a:t> which contains a loop to compute an average and then prints it at the end</a:t>
            </a:r>
          </a:p>
          <a:p>
            <a:r>
              <a:rPr lang="en-US" dirty="0"/>
              <a:t>again: low reusability</a:t>
            </a:r>
          </a:p>
          <a:p>
            <a:r>
              <a:rPr lang="en-US" dirty="0"/>
              <a:t>note "it" could have been in both names</a:t>
            </a:r>
          </a:p>
          <a:p>
            <a:endParaRPr lang="en-US" dirty="0"/>
          </a:p>
        </p:txBody>
      </p:sp>
    </p:spTree>
    <p:extLst>
      <p:ext uri="{BB962C8B-B14F-4D97-AF65-F5344CB8AC3E}">
        <p14:creationId xmlns:p14="http://schemas.microsoft.com/office/powerpoint/2010/main" val="2103418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b="1" dirty="0"/>
              <a:t>functional cohesion</a:t>
            </a:r>
            <a:r>
              <a:rPr lang="en-US" sz="4400" dirty="0"/>
              <a:t>: highest level - module does one task</a:t>
            </a:r>
          </a:p>
        </p:txBody>
      </p:sp>
      <p:sp>
        <p:nvSpPr>
          <p:cNvPr id="3" name="Content Placeholder 2"/>
          <p:cNvSpPr>
            <a:spLocks noGrp="1"/>
          </p:cNvSpPr>
          <p:nvPr>
            <p:ph idx="1"/>
          </p:nvPr>
        </p:nvSpPr>
        <p:spPr/>
        <p:txBody>
          <a:bodyPr>
            <a:normAutofit/>
          </a:bodyPr>
          <a:lstStyle/>
          <a:p>
            <a:r>
              <a:rPr lang="en-US" dirty="0"/>
              <a:t>Classes: Furnace, Student</a:t>
            </a:r>
          </a:p>
          <a:p>
            <a:pPr lvl="1"/>
            <a:r>
              <a:rPr lang="en-US" dirty="0"/>
              <a:t>Almost any domain level class!</a:t>
            </a:r>
          </a:p>
          <a:p>
            <a:r>
              <a:rPr lang="en-US" dirty="0"/>
              <a:t>Method examples:</a:t>
            </a:r>
          </a:p>
          <a:p>
            <a:pPr lvl="1"/>
            <a:r>
              <a:rPr lang="en-US" dirty="0" err="1"/>
              <a:t>Furnace.getTemperature</a:t>
            </a:r>
            <a:endParaRPr lang="en-US" dirty="0"/>
          </a:p>
          <a:p>
            <a:pPr lvl="1"/>
            <a:r>
              <a:rPr lang="en-US" dirty="0" err="1"/>
              <a:t>Student.save</a:t>
            </a:r>
            <a:endParaRPr lang="en-US" dirty="0"/>
          </a:p>
          <a:p>
            <a:pPr lvl="1"/>
            <a:r>
              <a:rPr lang="en-US" dirty="0" err="1"/>
              <a:t>SalesCommissision.compute</a:t>
            </a:r>
            <a:endParaRPr lang="en-US" dirty="0"/>
          </a:p>
          <a:p>
            <a:r>
              <a:rPr lang="en-US" dirty="0"/>
              <a:t>high reusability, maintainability</a:t>
            </a:r>
          </a:p>
          <a:p>
            <a:endParaRPr lang="en-US" dirty="0"/>
          </a:p>
        </p:txBody>
      </p:sp>
    </p:spTree>
    <p:extLst>
      <p:ext uri="{BB962C8B-B14F-4D97-AF65-F5344CB8AC3E}">
        <p14:creationId xmlns:p14="http://schemas.microsoft.com/office/powerpoint/2010/main" val="2866974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703110" y="4755091"/>
            <a:ext cx="8234890" cy="1984376"/>
          </a:xfrm>
        </p:spPr>
        <p:txBody>
          <a:bodyPr>
            <a:normAutofit lnSpcReduction="10000"/>
          </a:bodyPr>
          <a:lstStyle/>
          <a:p>
            <a:r>
              <a:rPr lang="en-US" sz="2400" dirty="0"/>
              <a:t>Coincidental, logical, temporal cohesion: </a:t>
            </a:r>
            <a:r>
              <a:rPr lang="en-US" sz="2400" i="1" dirty="0"/>
              <a:t>avoid at all costs</a:t>
            </a:r>
            <a:endParaRPr lang="en-US" sz="2400" dirty="0"/>
          </a:p>
          <a:p>
            <a:r>
              <a:rPr lang="en-US" sz="2400" dirty="0"/>
              <a:t>Procedural, communicational cohesion: still not perfect, but </a:t>
            </a:r>
            <a:r>
              <a:rPr lang="en-US" sz="2400" i="1" dirty="0"/>
              <a:t>much</a:t>
            </a:r>
            <a:r>
              <a:rPr lang="en-US" sz="2400" dirty="0"/>
              <a:t> better than the first 3</a:t>
            </a:r>
          </a:p>
          <a:p>
            <a:r>
              <a:rPr lang="en-US" sz="2400" dirty="0"/>
              <a:t>Sequential: </a:t>
            </a:r>
            <a:r>
              <a:rPr lang="en-US" sz="2400"/>
              <a:t>see book</a:t>
            </a:r>
          </a:p>
          <a:p>
            <a:r>
              <a:rPr lang="en-US" sz="2400"/>
              <a:t>Goal</a:t>
            </a:r>
            <a:r>
              <a:rPr lang="en-US" sz="2400" dirty="0"/>
              <a:t>: functional cohesion</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9733" y="673629"/>
            <a:ext cx="7112000" cy="3759200"/>
          </a:xfrm>
          <a:prstGeom prst="rect">
            <a:avLst/>
          </a:prstGeom>
        </p:spPr>
      </p:pic>
    </p:spTree>
    <p:extLst>
      <p:ext uri="{BB962C8B-B14F-4D97-AF65-F5344CB8AC3E}">
        <p14:creationId xmlns:p14="http://schemas.microsoft.com/office/powerpoint/2010/main" val="17177177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C17C7-0FB0-4430-9AB3-71036BFD62AE}"/>
              </a:ext>
            </a:extLst>
          </p:cNvPr>
          <p:cNvSpPr>
            <a:spLocks noGrp="1"/>
          </p:cNvSpPr>
          <p:nvPr>
            <p:ph type="title"/>
          </p:nvPr>
        </p:nvSpPr>
        <p:spPr/>
        <p:txBody>
          <a:bodyPr/>
          <a:lstStyle/>
          <a:p>
            <a:r>
              <a:rPr lang="en-US" dirty="0"/>
              <a:t>Which would you rather do?</a:t>
            </a:r>
          </a:p>
        </p:txBody>
      </p:sp>
      <p:sp>
        <p:nvSpPr>
          <p:cNvPr id="3" name="Content Placeholder 2">
            <a:extLst>
              <a:ext uri="{FF2B5EF4-FFF2-40B4-BE49-F238E27FC236}">
                <a16:creationId xmlns:a16="http://schemas.microsoft.com/office/drawing/2014/main" id="{24107A25-D8A1-4FC8-9AF1-F2B1FA3D329F}"/>
              </a:ext>
            </a:extLst>
          </p:cNvPr>
          <p:cNvSpPr>
            <a:spLocks noGrp="1"/>
          </p:cNvSpPr>
          <p:nvPr>
            <p:ph idx="1"/>
          </p:nvPr>
        </p:nvSpPr>
        <p:spPr>
          <a:xfrm>
            <a:off x="7048662" y="2489344"/>
            <a:ext cx="3062688" cy="465513"/>
          </a:xfrm>
        </p:spPr>
        <p:txBody>
          <a:bodyPr>
            <a:normAutofit lnSpcReduction="10000"/>
          </a:bodyPr>
          <a:lstStyle/>
          <a:p>
            <a:pPr marL="0" indent="0">
              <a:buNone/>
            </a:pPr>
            <a:r>
              <a:rPr lang="en-US" dirty="0">
                <a:solidFill>
                  <a:schemeClr val="tx1"/>
                </a:solidFill>
              </a:rPr>
              <a:t>Change a diaper?</a:t>
            </a:r>
          </a:p>
        </p:txBody>
      </p:sp>
      <p:pic>
        <p:nvPicPr>
          <p:cNvPr id="1026" name="Picture 2" descr="File:Baby.jpg">
            <a:hlinkClick r:id="rId3"/>
            <a:extLst>
              <a:ext uri="{FF2B5EF4-FFF2-40B4-BE49-F238E27FC236}">
                <a16:creationId xmlns:a16="http://schemas.microsoft.com/office/drawing/2014/main" id="{B571E6FB-F00E-4DEF-9CD8-F5813CA979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57418" y="3216671"/>
            <a:ext cx="5045176" cy="336765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ellion Twin Turbo - Complete Kit (15-17 GT)">
            <a:hlinkClick r:id="rId5"/>
            <a:extLst>
              <a:ext uri="{FF2B5EF4-FFF2-40B4-BE49-F238E27FC236}">
                <a16:creationId xmlns:a16="http://schemas.microsoft.com/office/drawing/2014/main" id="{4661FB79-A5E5-4D68-83C3-720351556A5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8392" t="19209" r="18794" b="19211"/>
          <a:stretch/>
        </p:blipFill>
        <p:spPr bwMode="auto">
          <a:xfrm>
            <a:off x="657697" y="2290041"/>
            <a:ext cx="4846320" cy="3566160"/>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a:extLst>
              <a:ext uri="{FF2B5EF4-FFF2-40B4-BE49-F238E27FC236}">
                <a16:creationId xmlns:a16="http://schemas.microsoft.com/office/drawing/2014/main" id="{11B53296-1386-493E-8872-776134C0F9C5}"/>
              </a:ext>
            </a:extLst>
          </p:cNvPr>
          <p:cNvSpPr txBox="1">
            <a:spLocks/>
          </p:cNvSpPr>
          <p:nvPr/>
        </p:nvSpPr>
        <p:spPr>
          <a:xfrm>
            <a:off x="1401902" y="6121376"/>
            <a:ext cx="3576498" cy="46551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solidFill>
                  <a:schemeClr val="tx1"/>
                </a:solidFill>
              </a:rPr>
              <a:t>Change a fuel filter?</a:t>
            </a:r>
          </a:p>
        </p:txBody>
      </p:sp>
      <p:sp>
        <p:nvSpPr>
          <p:cNvPr id="5" name="TextBox 4">
            <a:extLst>
              <a:ext uri="{FF2B5EF4-FFF2-40B4-BE49-F238E27FC236}">
                <a16:creationId xmlns:a16="http://schemas.microsoft.com/office/drawing/2014/main" id="{3218F5E5-4C47-49CC-871F-ADE28838842E}"/>
              </a:ext>
            </a:extLst>
          </p:cNvPr>
          <p:cNvSpPr txBox="1"/>
          <p:nvPr/>
        </p:nvSpPr>
        <p:spPr>
          <a:xfrm>
            <a:off x="357446" y="208984"/>
            <a:ext cx="11572284" cy="1815882"/>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r>
              <a:rPr lang="en-US" sz="2800" dirty="0"/>
              <a:t>What are the challenges of each?</a:t>
            </a:r>
          </a:p>
          <a:p>
            <a:pPr marL="457200" indent="-457200">
              <a:buFont typeface="Arial" panose="020B0604020202020204" pitchFamily="34" charset="0"/>
              <a:buChar char="•"/>
            </a:pPr>
            <a:r>
              <a:rPr lang="en-US" sz="2800" dirty="0"/>
              <a:t>Finding the parts to change</a:t>
            </a:r>
          </a:p>
          <a:p>
            <a:pPr marL="457200" indent="-457200">
              <a:buFont typeface="Arial" panose="020B0604020202020204" pitchFamily="34" charset="0"/>
              <a:buChar char="•"/>
            </a:pPr>
            <a:r>
              <a:rPr lang="en-US" sz="2800" dirty="0"/>
              <a:t>Knowing what happens when you change them</a:t>
            </a:r>
          </a:p>
          <a:p>
            <a:pPr marL="457200" indent="-457200">
              <a:buFont typeface="Arial" panose="020B0604020202020204" pitchFamily="34" charset="0"/>
              <a:buChar char="•"/>
            </a:pPr>
            <a:r>
              <a:rPr lang="en-US" sz="2800" dirty="0"/>
              <a:t>Knowing how to put them back together again</a:t>
            </a:r>
          </a:p>
        </p:txBody>
      </p:sp>
      <p:sp>
        <p:nvSpPr>
          <p:cNvPr id="6" name="TextBox 5">
            <a:extLst>
              <a:ext uri="{FF2B5EF4-FFF2-40B4-BE49-F238E27FC236}">
                <a16:creationId xmlns:a16="http://schemas.microsoft.com/office/drawing/2014/main" id="{CA16BB43-56BB-4443-AA97-C2CFD0E885E7}"/>
              </a:ext>
            </a:extLst>
          </p:cNvPr>
          <p:cNvSpPr txBox="1"/>
          <p:nvPr/>
        </p:nvSpPr>
        <p:spPr>
          <a:xfrm>
            <a:off x="6307667" y="258364"/>
            <a:ext cx="4059125" cy="461665"/>
          </a:xfrm>
          <a:prstGeom prst="rect">
            <a:avLst/>
          </a:prstGeom>
          <a:noFill/>
        </p:spPr>
        <p:txBody>
          <a:bodyPr wrap="none" rtlCol="0">
            <a:spAutoFit/>
          </a:bodyPr>
          <a:lstStyle/>
          <a:p>
            <a:r>
              <a:rPr lang="en-US" sz="2400" dirty="0">
                <a:solidFill>
                  <a:schemeClr val="accent5"/>
                </a:solidFill>
                <a:latin typeface="Georgia" panose="02040502050405020303" pitchFamily="18" charset="0"/>
              </a:rPr>
              <a:t>Knowing what the parts DO!</a:t>
            </a:r>
          </a:p>
        </p:txBody>
      </p:sp>
      <p:cxnSp>
        <p:nvCxnSpPr>
          <p:cNvPr id="9" name="Straight Arrow Connector 8">
            <a:extLst>
              <a:ext uri="{FF2B5EF4-FFF2-40B4-BE49-F238E27FC236}">
                <a16:creationId xmlns:a16="http://schemas.microsoft.com/office/drawing/2014/main" id="{12112004-955B-46C3-B102-349B9A7285AA}"/>
              </a:ext>
            </a:extLst>
          </p:cNvPr>
          <p:cNvCxnSpPr/>
          <p:nvPr/>
        </p:nvCxnSpPr>
        <p:spPr>
          <a:xfrm flipH="1">
            <a:off x="4978400" y="567267"/>
            <a:ext cx="1329267" cy="254000"/>
          </a:xfrm>
          <a:prstGeom prst="straightConnector1">
            <a:avLst/>
          </a:prstGeom>
          <a:ln w="41275" cap="flat" cmpd="sng" algn="ctr">
            <a:solidFill>
              <a:schemeClr val="accent5"/>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3" name="TextBox 12">
            <a:extLst>
              <a:ext uri="{FF2B5EF4-FFF2-40B4-BE49-F238E27FC236}">
                <a16:creationId xmlns:a16="http://schemas.microsoft.com/office/drawing/2014/main" id="{CD7BBE06-3274-4307-9671-AEEC08E901D1}"/>
              </a:ext>
            </a:extLst>
          </p:cNvPr>
          <p:cNvSpPr txBox="1"/>
          <p:nvPr/>
        </p:nvSpPr>
        <p:spPr>
          <a:xfrm>
            <a:off x="8278635" y="1295206"/>
            <a:ext cx="2626040" cy="461665"/>
          </a:xfrm>
          <a:prstGeom prst="rect">
            <a:avLst/>
          </a:prstGeom>
          <a:noFill/>
        </p:spPr>
        <p:txBody>
          <a:bodyPr wrap="none" rtlCol="0">
            <a:spAutoFit/>
          </a:bodyPr>
          <a:lstStyle/>
          <a:p>
            <a:r>
              <a:rPr lang="en-US" sz="2400" dirty="0">
                <a:solidFill>
                  <a:schemeClr val="accent5"/>
                </a:solidFill>
                <a:latin typeface="Georgia" panose="02040502050405020303" pitchFamily="18" charset="0"/>
              </a:rPr>
              <a:t>How they connect</a:t>
            </a:r>
          </a:p>
        </p:txBody>
      </p:sp>
      <p:sp>
        <p:nvSpPr>
          <p:cNvPr id="10" name="Right Brace 9">
            <a:extLst>
              <a:ext uri="{FF2B5EF4-FFF2-40B4-BE49-F238E27FC236}">
                <a16:creationId xmlns:a16="http://schemas.microsoft.com/office/drawing/2014/main" id="{AB103806-8A27-4DC0-88DB-3A1C556C7A5C}"/>
              </a:ext>
            </a:extLst>
          </p:cNvPr>
          <p:cNvSpPr/>
          <p:nvPr/>
        </p:nvSpPr>
        <p:spPr>
          <a:xfrm>
            <a:off x="7974463" y="1184507"/>
            <a:ext cx="127590" cy="729904"/>
          </a:xfrm>
          <a:prstGeom prst="rightBrace">
            <a:avLst/>
          </a:prstGeom>
          <a:ln w="3810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312057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par>
                                <p:cTn id="20" presetID="22" presetClass="entr" presetSubtype="4" fill="hold" nodeType="with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down)">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Effect transition="in" filter="wipe(down)">
                                      <p:cBhvr>
                                        <p:cTn id="27" dur="500"/>
                                        <p:tgtEl>
                                          <p:spTgt spid="5">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5">
                                            <p:txEl>
                                              <p:pRg st="2" end="2"/>
                                            </p:txEl>
                                          </p:spTgt>
                                        </p:tgtEl>
                                        <p:attrNameLst>
                                          <p:attrName>style.visibility</p:attrName>
                                        </p:attrNameLst>
                                      </p:cBhvr>
                                      <p:to>
                                        <p:strVal val="visible"/>
                                      </p:to>
                                    </p:set>
                                    <p:animEffect transition="in" filter="wipe(down)">
                                      <p:cBhvr>
                                        <p:cTn id="32" dur="500"/>
                                        <p:tgtEl>
                                          <p:spTgt spid="5">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5">
                                            <p:txEl>
                                              <p:pRg st="3" end="3"/>
                                            </p:txEl>
                                          </p:spTgt>
                                        </p:tgtEl>
                                        <p:attrNameLst>
                                          <p:attrName>style.visibility</p:attrName>
                                        </p:attrNameLst>
                                      </p:cBhvr>
                                      <p:to>
                                        <p:strVal val="visible"/>
                                      </p:to>
                                    </p:set>
                                    <p:animEffect transition="in" filter="wipe(down)">
                                      <p:cBhvr>
                                        <p:cTn id="37" dur="500"/>
                                        <p:tgtEl>
                                          <p:spTgt spid="5">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9"/>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P spid="5" grpId="0" animBg="1"/>
      <p:bldP spid="6" grpId="0"/>
      <p:bldP spid="13" grpId="0"/>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62467" y="229658"/>
            <a:ext cx="2768600" cy="1325563"/>
          </a:xfrm>
        </p:spPr>
        <p:txBody>
          <a:bodyPr/>
          <a:lstStyle/>
          <a:p>
            <a:r>
              <a:rPr lang="en-US" dirty="0"/>
              <a:t>Review</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7267" y="1603375"/>
            <a:ext cx="8404903" cy="4262967"/>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7266" y="1555221"/>
            <a:ext cx="8404903" cy="4442592"/>
          </a:xfrm>
          <a:prstGeom prst="rect">
            <a:avLst/>
          </a:prstGeom>
        </p:spPr>
      </p:pic>
    </p:spTree>
    <p:extLst>
      <p:ext uri="{BB962C8B-B14F-4D97-AF65-F5344CB8AC3E}">
        <p14:creationId xmlns:p14="http://schemas.microsoft.com/office/powerpoint/2010/main" val="389662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F109A-A0DC-40BB-9B15-E7FD448DD7E9}"/>
              </a:ext>
            </a:extLst>
          </p:cNvPr>
          <p:cNvSpPr>
            <a:spLocks noGrp="1"/>
          </p:cNvSpPr>
          <p:nvPr>
            <p:ph type="title"/>
          </p:nvPr>
        </p:nvSpPr>
        <p:spPr/>
        <p:txBody>
          <a:bodyPr>
            <a:normAutofit/>
          </a:bodyPr>
          <a:lstStyle/>
          <a:p>
            <a:r>
              <a:rPr lang="en-US" dirty="0"/>
              <a:t>In groups, write sample questions:</a:t>
            </a:r>
          </a:p>
        </p:txBody>
      </p:sp>
      <p:sp>
        <p:nvSpPr>
          <p:cNvPr id="3" name="Content Placeholder 2">
            <a:extLst>
              <a:ext uri="{FF2B5EF4-FFF2-40B4-BE49-F238E27FC236}">
                <a16:creationId xmlns:a16="http://schemas.microsoft.com/office/drawing/2014/main" id="{D4F4C6D5-24E5-4255-AC11-DD28BE9E8273}"/>
              </a:ext>
            </a:extLst>
          </p:cNvPr>
          <p:cNvSpPr>
            <a:spLocks noGrp="1"/>
          </p:cNvSpPr>
          <p:nvPr>
            <p:ph idx="1"/>
          </p:nvPr>
        </p:nvSpPr>
        <p:spPr/>
        <p:txBody>
          <a:bodyPr numCol="2">
            <a:normAutofit lnSpcReduction="10000"/>
          </a:bodyPr>
          <a:lstStyle/>
          <a:p>
            <a:pPr marL="514350" indent="-514350">
              <a:buFont typeface="+mj-lt"/>
              <a:buAutoNum type="arabicPeriod"/>
            </a:pPr>
            <a:r>
              <a:rPr lang="en-US" dirty="0"/>
              <a:t>Write code segments that students are to classify where the answers are “common coupling” and “stamp coupling”.</a:t>
            </a:r>
          </a:p>
          <a:p>
            <a:pPr marL="514350" indent="-514350">
              <a:buFont typeface="+mj-lt"/>
              <a:buAutoNum type="arabicPeriod"/>
            </a:pPr>
            <a:r>
              <a:rPr lang="en-US" dirty="0"/>
              <a:t>Write a method with control coupling and have the student improve the coupling.</a:t>
            </a:r>
          </a:p>
          <a:p>
            <a:pPr marL="514350" indent="-514350">
              <a:buFont typeface="+mj-lt"/>
              <a:buAutoNum type="arabicPeriod"/>
            </a:pPr>
            <a:r>
              <a:rPr lang="en-US" dirty="0"/>
              <a:t>Have the student compare two coupling mechanisms and explain why one is better.</a:t>
            </a:r>
          </a:p>
          <a:p>
            <a:pPr marL="514350" indent="-514350">
              <a:buFont typeface="+mj-lt"/>
              <a:buAutoNum type="arabicPeriod"/>
            </a:pPr>
            <a:r>
              <a:rPr lang="en-US" dirty="0"/>
              <a:t>Write code to be classified by cohesion covering two forms of cohesion.</a:t>
            </a:r>
          </a:p>
          <a:p>
            <a:pPr marL="514350" indent="-514350">
              <a:buFont typeface="+mj-lt"/>
              <a:buAutoNum type="arabicPeriod"/>
            </a:pPr>
            <a:r>
              <a:rPr lang="en-US" dirty="0"/>
              <a:t>Have the student draw a UML diagram for a problem where the diagram illustrates a class with temporal cohesion.</a:t>
            </a:r>
          </a:p>
          <a:p>
            <a:pPr marL="514350" indent="-514350">
              <a:buFont typeface="+mj-lt"/>
              <a:buAutoNum type="arabicPeriod"/>
            </a:pPr>
            <a:r>
              <a:rPr lang="en-US" dirty="0"/>
              <a:t>Pick 3 types of cohesion and have the student explain how to identify each.</a:t>
            </a:r>
          </a:p>
        </p:txBody>
      </p:sp>
    </p:spTree>
    <p:extLst>
      <p:ext uri="{BB962C8B-B14F-4D97-AF65-F5344CB8AC3E}">
        <p14:creationId xmlns:p14="http://schemas.microsoft.com/office/powerpoint/2010/main" val="23196444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Design Heuristics</a:t>
            </a:r>
            <a:endParaRPr lang="en-US" dirty="0"/>
          </a:p>
        </p:txBody>
      </p:sp>
      <p:sp>
        <p:nvSpPr>
          <p:cNvPr id="3" name="Content Placeholder 2"/>
          <p:cNvSpPr>
            <a:spLocks noGrp="1"/>
          </p:cNvSpPr>
          <p:nvPr>
            <p:ph idx="1"/>
          </p:nvPr>
        </p:nvSpPr>
        <p:spPr/>
        <p:txBody>
          <a:bodyPr>
            <a:normAutofit fontScale="62500" lnSpcReduction="20000"/>
          </a:bodyPr>
          <a:lstStyle/>
          <a:p>
            <a:r>
              <a:rPr lang="en-US" dirty="0"/>
              <a:t>examine first-cut design; reduce coupling and improve cohesion</a:t>
            </a:r>
          </a:p>
          <a:p>
            <a:pPr lvl="1"/>
            <a:r>
              <a:rPr lang="en-US" dirty="0"/>
              <a:t>combine, break apart modules as needed (</a:t>
            </a:r>
            <a:r>
              <a:rPr lang="en-US" i="1" dirty="0"/>
              <a:t>without</a:t>
            </a:r>
            <a:r>
              <a:rPr lang="en-US" dirty="0"/>
              <a:t> breaking abstractions)</a:t>
            </a:r>
          </a:p>
          <a:p>
            <a:r>
              <a:rPr lang="en-US" dirty="0"/>
              <a:t>minimize structures with very high fan-out, strive for fan-in at bottom levels</a:t>
            </a:r>
          </a:p>
          <a:p>
            <a:pPr lvl="1"/>
            <a:r>
              <a:rPr lang="en-US" dirty="0"/>
              <a:t>poor structure: pancake: A uses B, C, D, E, F, G, H</a:t>
            </a:r>
          </a:p>
          <a:p>
            <a:pPr lvl="1"/>
            <a:r>
              <a:rPr lang="en-US" dirty="0"/>
              <a:t>better: A uses B, C, D; B uses E, F, D uses F, G, H</a:t>
            </a:r>
          </a:p>
          <a:p>
            <a:r>
              <a:rPr lang="en-US" dirty="0"/>
              <a:t>keep scope of effect of a module within scope of control</a:t>
            </a:r>
          </a:p>
          <a:p>
            <a:pPr lvl="1"/>
            <a:r>
              <a:rPr lang="en-US" dirty="0"/>
              <a:t>scope of effect: what modules are affected by a decision</a:t>
            </a:r>
          </a:p>
          <a:p>
            <a:pPr lvl="1"/>
            <a:r>
              <a:rPr lang="en-US" dirty="0"/>
              <a:t>scope of control: sub-modules</a:t>
            </a:r>
          </a:p>
          <a:p>
            <a:pPr lvl="1"/>
            <a:r>
              <a:rPr lang="en-US" dirty="0"/>
              <a:t>example of bad effect: B sets a flag that controls what happens in H</a:t>
            </a:r>
          </a:p>
          <a:p>
            <a:r>
              <a:rPr lang="en-US" dirty="0"/>
              <a:t>evaluate module interfaces: reduce complexity, redundancy; improve consistency</a:t>
            </a:r>
          </a:p>
          <a:p>
            <a:pPr lvl="1"/>
            <a:r>
              <a:rPr lang="en-US" dirty="0"/>
              <a:t>inconsistencies: seemingly unrelated data being passed to a module (low cohesion)</a:t>
            </a:r>
          </a:p>
          <a:p>
            <a:r>
              <a:rPr lang="en-US" dirty="0"/>
              <a:t>make modules predictable</a:t>
            </a:r>
          </a:p>
          <a:p>
            <a:pPr lvl="1"/>
            <a:r>
              <a:rPr lang="en-US" dirty="0"/>
              <a:t>should be able to view module as a "black box"</a:t>
            </a:r>
          </a:p>
          <a:p>
            <a:pPr lvl="1"/>
            <a:r>
              <a:rPr lang="en-US" dirty="0"/>
              <a:t>avoid recording state info that's not necessary</a:t>
            </a:r>
          </a:p>
          <a:p>
            <a:r>
              <a:rPr lang="en-US" dirty="0"/>
              <a:t>don't introduce arbitrary restrictions to modules</a:t>
            </a:r>
          </a:p>
          <a:p>
            <a:pPr lvl="1"/>
            <a:r>
              <a:rPr lang="en-US" dirty="0"/>
              <a:t>unnecessary restrictions on data size, sequences (arrays) will require maintenance to remove those restrictions</a:t>
            </a:r>
          </a:p>
          <a:p>
            <a:pPr lvl="1"/>
            <a:r>
              <a:rPr lang="en-US" dirty="0"/>
              <a:t>most Unix loopholes can be attributed to fixed sized strings and other arrays!</a:t>
            </a:r>
          </a:p>
        </p:txBody>
      </p:sp>
    </p:spTree>
    <p:extLst>
      <p:ext uri="{BB962C8B-B14F-4D97-AF65-F5344CB8AC3E}">
        <p14:creationId xmlns:p14="http://schemas.microsoft.com/office/powerpoint/2010/main" val="21378098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FEE1F-4D57-744A-94F8-6B7A270461D4}"/>
              </a:ext>
            </a:extLst>
          </p:cNvPr>
          <p:cNvSpPr>
            <a:spLocks noGrp="1"/>
          </p:cNvSpPr>
          <p:nvPr>
            <p:ph type="title"/>
          </p:nvPr>
        </p:nvSpPr>
        <p:spPr/>
        <p:txBody>
          <a:bodyPr/>
          <a:lstStyle/>
          <a:p>
            <a:r>
              <a:rPr lang="en-US" dirty="0"/>
              <a:t>Cohesion &amp; Coupling in Software</a:t>
            </a:r>
          </a:p>
        </p:txBody>
      </p:sp>
      <p:sp>
        <p:nvSpPr>
          <p:cNvPr id="3" name="Content Placeholder 2">
            <a:extLst>
              <a:ext uri="{FF2B5EF4-FFF2-40B4-BE49-F238E27FC236}">
                <a16:creationId xmlns:a16="http://schemas.microsoft.com/office/drawing/2014/main" id="{53DFCAE8-E660-EF4E-9745-04F290560FF7}"/>
              </a:ext>
            </a:extLst>
          </p:cNvPr>
          <p:cNvSpPr>
            <a:spLocks noGrp="1"/>
          </p:cNvSpPr>
          <p:nvPr>
            <p:ph idx="1"/>
          </p:nvPr>
        </p:nvSpPr>
        <p:spPr>
          <a:xfrm>
            <a:off x="1119999" y="1825625"/>
            <a:ext cx="10410013" cy="4489450"/>
          </a:xfrm>
        </p:spPr>
        <p:txBody>
          <a:bodyPr>
            <a:normAutofit/>
          </a:bodyPr>
          <a:lstStyle/>
          <a:p>
            <a:r>
              <a:rPr lang="en-US" dirty="0"/>
              <a:t>Design issue in software: each element can do lots of things, interact with a large number of other elements</a:t>
            </a:r>
          </a:p>
          <a:p>
            <a:r>
              <a:rPr lang="en-US" dirty="0"/>
              <a:t>But how many things are too much? What happens if we connect with everything?</a:t>
            </a:r>
          </a:p>
          <a:p>
            <a:pPr lvl="1"/>
            <a:r>
              <a:rPr lang="en-US" dirty="0"/>
              <a:t>Both lead to “</a:t>
            </a:r>
            <a:r>
              <a:rPr lang="en-US" dirty="0" err="1"/>
              <a:t>doit</a:t>
            </a:r>
            <a:r>
              <a:rPr lang="en-US" dirty="0"/>
              <a:t>” classes/methods/subsystems</a:t>
            </a:r>
          </a:p>
          <a:p>
            <a:r>
              <a:rPr lang="en-US" dirty="0"/>
              <a:t>Need ways to measure interconnectivity, ”doing too much”</a:t>
            </a:r>
          </a:p>
          <a:p>
            <a:r>
              <a:rPr lang="en-US" dirty="0"/>
              <a:t>Cohesion: a measure of how much elements do</a:t>
            </a:r>
          </a:p>
          <a:p>
            <a:pPr lvl="1"/>
            <a:r>
              <a:rPr lang="en-US" dirty="0"/>
              <a:t>Cohesive military unit: one goal, strong team</a:t>
            </a:r>
          </a:p>
          <a:p>
            <a:r>
              <a:rPr lang="en-US" dirty="0"/>
              <a:t>Coupling: a measure of how elements are connected</a:t>
            </a:r>
          </a:p>
          <a:p>
            <a:pPr lvl="1"/>
            <a:r>
              <a:rPr lang="en-US" dirty="0"/>
              <a:t>Train cars are coupled nicely if they aren’t too lose and aren’t too tight</a:t>
            </a:r>
          </a:p>
          <a:p>
            <a:endParaRPr lang="en-US" dirty="0"/>
          </a:p>
        </p:txBody>
      </p:sp>
    </p:spTree>
    <p:extLst>
      <p:ext uri="{BB962C8B-B14F-4D97-AF65-F5344CB8AC3E}">
        <p14:creationId xmlns:p14="http://schemas.microsoft.com/office/powerpoint/2010/main" val="2228732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43ED8-2093-4341-9E4E-7CC030E86793}"/>
              </a:ext>
            </a:extLst>
          </p:cNvPr>
          <p:cNvSpPr>
            <a:spLocks noGrp="1"/>
          </p:cNvSpPr>
          <p:nvPr>
            <p:ph type="title"/>
          </p:nvPr>
        </p:nvSpPr>
        <p:spPr>
          <a:xfrm>
            <a:off x="838200" y="365125"/>
            <a:ext cx="6415007" cy="1325563"/>
          </a:xfrm>
        </p:spPr>
        <p:txBody>
          <a:bodyPr/>
          <a:lstStyle/>
          <a:p>
            <a:r>
              <a:rPr lang="en-US" dirty="0"/>
              <a:t>Software systems</a:t>
            </a:r>
          </a:p>
        </p:txBody>
      </p:sp>
      <p:sp>
        <p:nvSpPr>
          <p:cNvPr id="3" name="Content Placeholder 2">
            <a:extLst>
              <a:ext uri="{FF2B5EF4-FFF2-40B4-BE49-F238E27FC236}">
                <a16:creationId xmlns:a16="http://schemas.microsoft.com/office/drawing/2014/main" id="{05F78BDC-1C2A-4DCD-A083-744A1B13AB79}"/>
              </a:ext>
            </a:extLst>
          </p:cNvPr>
          <p:cNvSpPr>
            <a:spLocks noGrp="1"/>
          </p:cNvSpPr>
          <p:nvPr>
            <p:ph idx="1"/>
          </p:nvPr>
        </p:nvSpPr>
        <p:spPr>
          <a:xfrm>
            <a:off x="1120000" y="1814513"/>
            <a:ext cx="10233800" cy="4362450"/>
          </a:xfrm>
        </p:spPr>
        <p:txBody>
          <a:bodyPr>
            <a:normAutofit/>
          </a:bodyPr>
          <a:lstStyle/>
          <a:p>
            <a:r>
              <a:rPr lang="en-US" dirty="0">
                <a:solidFill>
                  <a:schemeClr val="tx1"/>
                </a:solidFill>
              </a:rPr>
              <a:t>Component: a collection of responsibilities</a:t>
            </a:r>
          </a:p>
          <a:p>
            <a:pPr lvl="1"/>
            <a:r>
              <a:rPr lang="en-US" dirty="0">
                <a:solidFill>
                  <a:schemeClr val="tx1"/>
                </a:solidFill>
              </a:rPr>
              <a:t>Large numbers of responsibilities: difficult to understand</a:t>
            </a:r>
          </a:p>
          <a:p>
            <a:pPr lvl="1"/>
            <a:r>
              <a:rPr lang="en-US" dirty="0">
                <a:solidFill>
                  <a:schemeClr val="tx1"/>
                </a:solidFill>
              </a:rPr>
              <a:t>Small number, closely related: much easier to understand</a:t>
            </a:r>
          </a:p>
          <a:p>
            <a:pPr lvl="1"/>
            <a:r>
              <a:rPr lang="en-US" dirty="0">
                <a:solidFill>
                  <a:schemeClr val="tx1"/>
                </a:solidFill>
              </a:rPr>
              <a:t>Classes with a small number of closely related responsibilities: </a:t>
            </a:r>
            <a:r>
              <a:rPr lang="en-US" i="1" dirty="0">
                <a:solidFill>
                  <a:schemeClr val="accent6"/>
                </a:solidFill>
              </a:rPr>
              <a:t>cohesive</a:t>
            </a:r>
          </a:p>
          <a:p>
            <a:pPr lvl="1"/>
            <a:r>
              <a:rPr lang="en-US" dirty="0">
                <a:solidFill>
                  <a:schemeClr val="tx1"/>
                </a:solidFill>
              </a:rPr>
              <a:t>True for methods, packages, etc.: want closely related responsibilities</a:t>
            </a:r>
          </a:p>
          <a:p>
            <a:pPr lvl="1"/>
            <a:r>
              <a:rPr lang="en-US" dirty="0">
                <a:solidFill>
                  <a:schemeClr val="accent6"/>
                </a:solidFill>
              </a:rPr>
              <a:t>General goal for each component: high cohesion</a:t>
            </a:r>
          </a:p>
          <a:p>
            <a:r>
              <a:rPr lang="en-US" dirty="0">
                <a:solidFill>
                  <a:schemeClr val="tx1"/>
                </a:solidFill>
              </a:rPr>
              <a:t>Understanding relationships between classes</a:t>
            </a:r>
          </a:p>
          <a:p>
            <a:pPr lvl="1"/>
            <a:r>
              <a:rPr lang="en-US" dirty="0">
                <a:solidFill>
                  <a:schemeClr val="tx1"/>
                </a:solidFill>
              </a:rPr>
              <a:t>Interconnectivity between two classes: their </a:t>
            </a:r>
            <a:r>
              <a:rPr lang="en-US" i="1" dirty="0">
                <a:solidFill>
                  <a:schemeClr val="accent6"/>
                </a:solidFill>
              </a:rPr>
              <a:t>coupling</a:t>
            </a:r>
          </a:p>
          <a:p>
            <a:pPr lvl="1"/>
            <a:r>
              <a:rPr lang="en-US" dirty="0">
                <a:solidFill>
                  <a:schemeClr val="tx1"/>
                </a:solidFill>
              </a:rPr>
              <a:t>High coupling: a change in one class means changes in the other</a:t>
            </a:r>
          </a:p>
          <a:p>
            <a:pPr lvl="1"/>
            <a:r>
              <a:rPr lang="en-US" dirty="0">
                <a:solidFill>
                  <a:schemeClr val="accent6"/>
                </a:solidFill>
              </a:rPr>
              <a:t>Goal: low coupling </a:t>
            </a:r>
            <a:r>
              <a:rPr lang="en-US" dirty="0">
                <a:solidFill>
                  <a:schemeClr val="tx1"/>
                </a:solidFill>
              </a:rPr>
              <a:t>between components</a:t>
            </a:r>
          </a:p>
        </p:txBody>
      </p:sp>
      <p:pic>
        <p:nvPicPr>
          <p:cNvPr id="4" name="Picture 2" descr="C:\Documents and Settings\hornick\Local Settings\Temporary Internet Files\Content.IE5\PFYR14UO\MCj02909330000[1].wmf">
            <a:extLst>
              <a:ext uri="{FF2B5EF4-FFF2-40B4-BE49-F238E27FC236}">
                <a16:creationId xmlns:a16="http://schemas.microsoft.com/office/drawing/2014/main" id="{D2748BCD-D049-443F-B08B-FA66C16276F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1942580">
            <a:off x="9950109" y="504834"/>
            <a:ext cx="1429706" cy="2371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C:\Documents and Settings\hornick\Local Settings\Temporary Internet Files\Content.IE5\8GV4S627\MCj03311210000[1].wmf">
            <a:extLst>
              <a:ext uri="{FF2B5EF4-FFF2-40B4-BE49-F238E27FC236}">
                <a16:creationId xmlns:a16="http://schemas.microsoft.com/office/drawing/2014/main" id="{E076754B-1FA3-4520-BA77-F5769DD1FC7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56913" y="5789613"/>
            <a:ext cx="18161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C:\Documents and Settings\hornick\Local Settings\Temporary Internet Files\Content.IE5\8GV4S627\MCj03311210000[1].wmf">
            <a:extLst>
              <a:ext uri="{FF2B5EF4-FFF2-40B4-BE49-F238E27FC236}">
                <a16:creationId xmlns:a16="http://schemas.microsoft.com/office/drawing/2014/main" id="{377EAF73-2C08-4C47-9107-556A3B8398E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9848828">
            <a:off x="7470913" y="5789613"/>
            <a:ext cx="18161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0362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EC264-048B-4507-B6F7-9D8496601ABA}"/>
              </a:ext>
            </a:extLst>
          </p:cNvPr>
          <p:cNvSpPr>
            <a:spLocks noGrp="1"/>
          </p:cNvSpPr>
          <p:nvPr>
            <p:ph type="title"/>
          </p:nvPr>
        </p:nvSpPr>
        <p:spPr/>
        <p:txBody>
          <a:bodyPr/>
          <a:lstStyle/>
          <a:p>
            <a:r>
              <a:rPr lang="en-US" dirty="0">
                <a:solidFill>
                  <a:schemeClr val="tx1"/>
                </a:solidFill>
              </a:rPr>
              <a:t>Improving coupling, cohesion</a:t>
            </a:r>
          </a:p>
        </p:txBody>
      </p:sp>
      <p:sp>
        <p:nvSpPr>
          <p:cNvPr id="3" name="Content Placeholder 2">
            <a:extLst>
              <a:ext uri="{FF2B5EF4-FFF2-40B4-BE49-F238E27FC236}">
                <a16:creationId xmlns:a16="http://schemas.microsoft.com/office/drawing/2014/main" id="{681C6898-9AA4-41A8-A65E-8B553B1DFB22}"/>
              </a:ext>
            </a:extLst>
          </p:cNvPr>
          <p:cNvSpPr>
            <a:spLocks noGrp="1"/>
          </p:cNvSpPr>
          <p:nvPr>
            <p:ph idx="1"/>
          </p:nvPr>
        </p:nvSpPr>
        <p:spPr>
          <a:xfrm>
            <a:off x="1120000" y="1825625"/>
            <a:ext cx="10233800" cy="4667250"/>
          </a:xfrm>
        </p:spPr>
        <p:txBody>
          <a:bodyPr>
            <a:normAutofit lnSpcReduction="10000"/>
          </a:bodyPr>
          <a:lstStyle/>
          <a:p>
            <a:r>
              <a:rPr lang="en-US" i="1" dirty="0">
                <a:solidFill>
                  <a:schemeClr val="tx1"/>
                </a:solidFill>
              </a:rPr>
              <a:t>How does the Adapter Pattern improve coupling, cohesion?</a:t>
            </a:r>
          </a:p>
          <a:p>
            <a:pPr lvl="1"/>
            <a:r>
              <a:rPr lang="en-US" dirty="0">
                <a:solidFill>
                  <a:schemeClr val="tx1"/>
                </a:solidFill>
              </a:rPr>
              <a:t>Lower coupling, no impact to cohesion</a:t>
            </a:r>
          </a:p>
          <a:p>
            <a:r>
              <a:rPr lang="en-US" i="1" dirty="0">
                <a:solidFill>
                  <a:schemeClr val="tx1"/>
                </a:solidFill>
              </a:rPr>
              <a:t>How does the Strategy Pattern improve coupling, cohesion?</a:t>
            </a:r>
          </a:p>
          <a:p>
            <a:pPr lvl="1"/>
            <a:r>
              <a:rPr lang="en-US" dirty="0">
                <a:solidFill>
                  <a:schemeClr val="tx1"/>
                </a:solidFill>
              </a:rPr>
              <a:t>Higher cohesion, but possibly higher coupling</a:t>
            </a:r>
          </a:p>
          <a:p>
            <a:r>
              <a:rPr lang="en-US" i="1" dirty="0">
                <a:solidFill>
                  <a:schemeClr val="tx1"/>
                </a:solidFill>
              </a:rPr>
              <a:t>What does the Singleton Pattern do to improve coupling, cohesion?</a:t>
            </a:r>
          </a:p>
          <a:p>
            <a:pPr lvl="1"/>
            <a:r>
              <a:rPr lang="en-US" dirty="0">
                <a:solidFill>
                  <a:schemeClr val="tx1"/>
                </a:solidFill>
              </a:rPr>
              <a:t>Lower coupling; if alternative is no class, higher cohesion</a:t>
            </a:r>
          </a:p>
          <a:p>
            <a:r>
              <a:rPr lang="en-US" dirty="0">
                <a:solidFill>
                  <a:schemeClr val="tx1"/>
                </a:solidFill>
              </a:rPr>
              <a:t>Note:</a:t>
            </a:r>
          </a:p>
          <a:p>
            <a:pPr lvl="1"/>
            <a:r>
              <a:rPr lang="en-US" dirty="0">
                <a:solidFill>
                  <a:schemeClr val="tx1"/>
                </a:solidFill>
              </a:rPr>
              <a:t>Adapter: structural pattern</a:t>
            </a:r>
          </a:p>
          <a:p>
            <a:pPr lvl="1"/>
            <a:r>
              <a:rPr lang="en-US" dirty="0">
                <a:solidFill>
                  <a:schemeClr val="tx1"/>
                </a:solidFill>
              </a:rPr>
              <a:t>Strategy: behavioral pattern</a:t>
            </a:r>
          </a:p>
          <a:p>
            <a:pPr lvl="1"/>
            <a:r>
              <a:rPr lang="en-US" dirty="0">
                <a:solidFill>
                  <a:schemeClr val="tx1"/>
                </a:solidFill>
              </a:rPr>
              <a:t>Singleton: creational pattern</a:t>
            </a:r>
          </a:p>
          <a:p>
            <a:r>
              <a:rPr lang="en-US" dirty="0">
                <a:solidFill>
                  <a:schemeClr val="tx1"/>
                </a:solidFill>
              </a:rPr>
              <a:t>Structural patterns are generally about reducing coupling</a:t>
            </a:r>
          </a:p>
        </p:txBody>
      </p:sp>
    </p:spTree>
    <p:extLst>
      <p:ext uri="{BB962C8B-B14F-4D97-AF65-F5344CB8AC3E}">
        <p14:creationId xmlns:p14="http://schemas.microsoft.com/office/powerpoint/2010/main" val="136220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fade">
                                      <p:cBhvr>
                                        <p:cTn id="40" dur="500"/>
                                        <p:tgtEl>
                                          <p:spTgt spid="3">
                                            <p:txEl>
                                              <p:pRg st="7" end="7"/>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fade">
                                      <p:cBhvr>
                                        <p:cTn id="43" dur="500"/>
                                        <p:tgtEl>
                                          <p:spTgt spid="3">
                                            <p:txEl>
                                              <p:pRg st="8" end="8"/>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3">
                                            <p:txEl>
                                              <p:pRg st="9" end="9"/>
                                            </p:txEl>
                                          </p:spTgt>
                                        </p:tgtEl>
                                        <p:attrNameLst>
                                          <p:attrName>style.visibility</p:attrName>
                                        </p:attrNameLst>
                                      </p:cBhvr>
                                      <p:to>
                                        <p:strVal val="visible"/>
                                      </p:to>
                                    </p:set>
                                    <p:animEffect transition="in" filter="fade">
                                      <p:cBhvr>
                                        <p:cTn id="46" dur="500"/>
                                        <p:tgtEl>
                                          <p:spTgt spid="3">
                                            <p:txEl>
                                              <p:pRg st="9" end="9"/>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Effect transition="in" filter="fade">
                                      <p:cBhvr>
                                        <p:cTn id="49"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C48FD77B-53FE-0249-8D4E-D4193E06103D}"/>
              </a:ext>
            </a:extLst>
          </p:cNvPr>
          <p:cNvSpPr txBox="1">
            <a:spLocks/>
          </p:cNvSpPr>
          <p:nvPr/>
        </p:nvSpPr>
        <p:spPr>
          <a:xfrm>
            <a:off x="308575" y="434974"/>
            <a:ext cx="11574850" cy="627062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What are we measuring the coupling, cohesion </a:t>
            </a:r>
            <a:r>
              <a:rPr lang="en-US" sz="3200" i="1" dirty="0"/>
              <a:t>of</a:t>
            </a:r>
            <a:r>
              <a:rPr lang="en-US" sz="3200" dirty="0"/>
              <a:t>?</a:t>
            </a:r>
          </a:p>
          <a:p>
            <a:r>
              <a:rPr lang="en-US" sz="3200" dirty="0"/>
              <a:t>Classes: obvious components</a:t>
            </a:r>
          </a:p>
          <a:p>
            <a:r>
              <a:rPr lang="en-US" sz="3200" dirty="0"/>
              <a:t>Individual methods:</a:t>
            </a:r>
          </a:p>
          <a:p>
            <a:pPr lvl="1"/>
            <a:r>
              <a:rPr lang="en-US" sz="2800" dirty="0"/>
              <a:t>Cohesion = what a method does</a:t>
            </a:r>
          </a:p>
          <a:p>
            <a:pPr lvl="1"/>
            <a:r>
              <a:rPr lang="en-US" sz="2800" dirty="0"/>
              <a:t>Coupling: interactions though parameters, attributes, static data, etc.</a:t>
            </a:r>
          </a:p>
          <a:p>
            <a:r>
              <a:rPr lang="en-US" sz="3200" dirty="0"/>
              <a:t>Subsystem = any portion of the whole system</a:t>
            </a:r>
          </a:p>
          <a:p>
            <a:pPr lvl="1"/>
            <a:r>
              <a:rPr lang="en-US" sz="2800" dirty="0"/>
              <a:t>Typically something developed by a team</a:t>
            </a:r>
          </a:p>
          <a:p>
            <a:pPr lvl="1"/>
            <a:r>
              <a:rPr lang="en-US" sz="2800" dirty="0"/>
              <a:t>On smaller projects: developed by an individual</a:t>
            </a:r>
          </a:p>
          <a:p>
            <a:pPr lvl="1"/>
            <a:r>
              <a:rPr lang="en-US" sz="2800" dirty="0"/>
              <a:t>Collection of classes, package, etc.</a:t>
            </a:r>
          </a:p>
          <a:p>
            <a:r>
              <a:rPr lang="en-US" sz="3200" dirty="0"/>
              <a:t>Measuring coupling, cohesion of </a:t>
            </a:r>
            <a:r>
              <a:rPr lang="en-US" sz="3200" i="1" dirty="0"/>
              <a:t>modules</a:t>
            </a:r>
            <a:r>
              <a:rPr lang="en-US" sz="3200" dirty="0"/>
              <a:t> – a system’s </a:t>
            </a:r>
            <a:r>
              <a:rPr lang="en-US" sz="3200" i="1" dirty="0">
                <a:solidFill>
                  <a:schemeClr val="accent6">
                    <a:lumMod val="60000"/>
                    <a:lumOff val="40000"/>
                  </a:schemeClr>
                </a:solidFill>
              </a:rPr>
              <a:t>modularity</a:t>
            </a:r>
          </a:p>
          <a:p>
            <a:pPr lvl="1"/>
            <a:r>
              <a:rPr lang="en-US" sz="2800" dirty="0"/>
              <a:t>Any portion of the system: methods, classes, subsystems</a:t>
            </a:r>
          </a:p>
          <a:p>
            <a:pPr lvl="1"/>
            <a:r>
              <a:rPr lang="en-US" sz="2800" dirty="0"/>
              <a:t>Will start with focusing on classes</a:t>
            </a:r>
          </a:p>
        </p:txBody>
      </p:sp>
    </p:spTree>
    <p:extLst>
      <p:ext uri="{BB962C8B-B14F-4D97-AF65-F5344CB8AC3E}">
        <p14:creationId xmlns:p14="http://schemas.microsoft.com/office/powerpoint/2010/main" val="2025640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ssolv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dissolve">
                                      <p:cBhvr>
                                        <p:cTn id="17" dur="500"/>
                                        <p:tgtEl>
                                          <p:spTgt spid="4">
                                            <p:txEl>
                                              <p:pRg st="2" end="2"/>
                                            </p:txEl>
                                          </p:spTgt>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dissolve">
                                      <p:cBhvr>
                                        <p:cTn id="20" dur="500"/>
                                        <p:tgtEl>
                                          <p:spTgt spid="4">
                                            <p:txEl>
                                              <p:pRg st="3" end="3"/>
                                            </p:txEl>
                                          </p:spTgt>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dissolve">
                                      <p:cBhvr>
                                        <p:cTn id="23" dur="500"/>
                                        <p:tgtEl>
                                          <p:spTgt spid="4">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4">
                                            <p:txEl>
                                              <p:pRg st="5" end="5"/>
                                            </p:txEl>
                                          </p:spTgt>
                                        </p:tgtEl>
                                        <p:attrNameLst>
                                          <p:attrName>style.visibility</p:attrName>
                                        </p:attrNameLst>
                                      </p:cBhvr>
                                      <p:to>
                                        <p:strVal val="visible"/>
                                      </p:to>
                                    </p:set>
                                    <p:animEffect transition="in" filter="dissolve">
                                      <p:cBhvr>
                                        <p:cTn id="28" dur="500"/>
                                        <p:tgtEl>
                                          <p:spTgt spid="4">
                                            <p:txEl>
                                              <p:pRg st="5" end="5"/>
                                            </p:txEl>
                                          </p:spTgt>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Effect transition="in" filter="dissolve">
                                      <p:cBhvr>
                                        <p:cTn id="31" dur="500"/>
                                        <p:tgtEl>
                                          <p:spTgt spid="4">
                                            <p:txEl>
                                              <p:pRg st="6" end="6"/>
                                            </p:txEl>
                                          </p:spTgt>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4">
                                            <p:txEl>
                                              <p:pRg st="7" end="7"/>
                                            </p:txEl>
                                          </p:spTgt>
                                        </p:tgtEl>
                                        <p:attrNameLst>
                                          <p:attrName>style.visibility</p:attrName>
                                        </p:attrNameLst>
                                      </p:cBhvr>
                                      <p:to>
                                        <p:strVal val="visible"/>
                                      </p:to>
                                    </p:set>
                                    <p:animEffect transition="in" filter="dissolve">
                                      <p:cBhvr>
                                        <p:cTn id="34" dur="500"/>
                                        <p:tgtEl>
                                          <p:spTgt spid="4">
                                            <p:txEl>
                                              <p:pRg st="7" end="7"/>
                                            </p:txEl>
                                          </p:spTgt>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4">
                                            <p:txEl>
                                              <p:pRg st="8" end="8"/>
                                            </p:txEl>
                                          </p:spTgt>
                                        </p:tgtEl>
                                        <p:attrNameLst>
                                          <p:attrName>style.visibility</p:attrName>
                                        </p:attrNameLst>
                                      </p:cBhvr>
                                      <p:to>
                                        <p:strVal val="visible"/>
                                      </p:to>
                                    </p:set>
                                    <p:animEffect transition="in" filter="dissolve">
                                      <p:cBhvr>
                                        <p:cTn id="37" dur="500"/>
                                        <p:tgtEl>
                                          <p:spTgt spid="4">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4">
                                            <p:txEl>
                                              <p:pRg st="9" end="9"/>
                                            </p:txEl>
                                          </p:spTgt>
                                        </p:tgtEl>
                                        <p:attrNameLst>
                                          <p:attrName>style.visibility</p:attrName>
                                        </p:attrNameLst>
                                      </p:cBhvr>
                                      <p:to>
                                        <p:strVal val="visible"/>
                                      </p:to>
                                    </p:set>
                                    <p:animEffect transition="in" filter="dissolve">
                                      <p:cBhvr>
                                        <p:cTn id="42" dur="500"/>
                                        <p:tgtEl>
                                          <p:spTgt spid="4">
                                            <p:txEl>
                                              <p:pRg st="9" end="9"/>
                                            </p:txEl>
                                          </p:spTgt>
                                        </p:tgtEl>
                                      </p:cBhvr>
                                    </p:animEffect>
                                  </p:childTnLst>
                                </p:cTn>
                              </p:par>
                              <p:par>
                                <p:cTn id="43" presetID="9" presetClass="entr" presetSubtype="0" fill="hold" grpId="0" nodeType="withEffect">
                                  <p:stCondLst>
                                    <p:cond delay="0"/>
                                  </p:stCondLst>
                                  <p:childTnLst>
                                    <p:set>
                                      <p:cBhvr>
                                        <p:cTn id="44" dur="1" fill="hold">
                                          <p:stCondLst>
                                            <p:cond delay="0"/>
                                          </p:stCondLst>
                                        </p:cTn>
                                        <p:tgtEl>
                                          <p:spTgt spid="4">
                                            <p:txEl>
                                              <p:pRg st="10" end="10"/>
                                            </p:txEl>
                                          </p:spTgt>
                                        </p:tgtEl>
                                        <p:attrNameLst>
                                          <p:attrName>style.visibility</p:attrName>
                                        </p:attrNameLst>
                                      </p:cBhvr>
                                      <p:to>
                                        <p:strVal val="visible"/>
                                      </p:to>
                                    </p:set>
                                    <p:animEffect transition="in" filter="dissolve">
                                      <p:cBhvr>
                                        <p:cTn id="45" dur="500"/>
                                        <p:tgtEl>
                                          <p:spTgt spid="4">
                                            <p:txEl>
                                              <p:pRg st="10" end="10"/>
                                            </p:txEl>
                                          </p:spTgt>
                                        </p:tgtEl>
                                      </p:cBhvr>
                                    </p:animEffect>
                                  </p:childTnLst>
                                </p:cTn>
                              </p:par>
                              <p:par>
                                <p:cTn id="46" presetID="9" presetClass="entr" presetSubtype="0" fill="hold" grpId="0" nodeType="withEffect">
                                  <p:stCondLst>
                                    <p:cond delay="0"/>
                                  </p:stCondLst>
                                  <p:childTnLst>
                                    <p:set>
                                      <p:cBhvr>
                                        <p:cTn id="47" dur="1" fill="hold">
                                          <p:stCondLst>
                                            <p:cond delay="0"/>
                                          </p:stCondLst>
                                        </p:cTn>
                                        <p:tgtEl>
                                          <p:spTgt spid="4">
                                            <p:txEl>
                                              <p:pRg st="11" end="11"/>
                                            </p:txEl>
                                          </p:spTgt>
                                        </p:tgtEl>
                                        <p:attrNameLst>
                                          <p:attrName>style.visibility</p:attrName>
                                        </p:attrNameLst>
                                      </p:cBhvr>
                                      <p:to>
                                        <p:strVal val="visible"/>
                                      </p:to>
                                    </p:set>
                                    <p:animEffect transition="in" filter="dissolve">
                                      <p:cBhvr>
                                        <p:cTn id="48" dur="500"/>
                                        <p:tgtEl>
                                          <p:spTgt spid="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Coupling</a:t>
            </a:r>
          </a:p>
        </p:txBody>
      </p:sp>
      <p:sp>
        <p:nvSpPr>
          <p:cNvPr id="3" name="Content Placeholder 2"/>
          <p:cNvSpPr>
            <a:spLocks noGrp="1"/>
          </p:cNvSpPr>
          <p:nvPr>
            <p:ph idx="1"/>
          </p:nvPr>
        </p:nvSpPr>
        <p:spPr/>
        <p:txBody>
          <a:bodyPr/>
          <a:lstStyle/>
          <a:p>
            <a:r>
              <a:rPr lang="en-US" dirty="0">
                <a:solidFill>
                  <a:schemeClr val="tx1"/>
                </a:solidFill>
              </a:rPr>
              <a:t>Will look at coupling first</a:t>
            </a:r>
          </a:p>
          <a:p>
            <a:pPr lvl="1"/>
            <a:r>
              <a:rPr lang="en-US" dirty="0">
                <a:solidFill>
                  <a:schemeClr val="tx1"/>
                </a:solidFill>
              </a:rPr>
              <a:t>Reminder: a measure of interconnection between modules</a:t>
            </a:r>
          </a:p>
          <a:p>
            <a:r>
              <a:rPr lang="en-US" dirty="0">
                <a:solidFill>
                  <a:schemeClr val="tx1"/>
                </a:solidFill>
              </a:rPr>
              <a:t>Goal: low coupling</a:t>
            </a:r>
          </a:p>
          <a:p>
            <a:pPr lvl="1"/>
            <a:r>
              <a:rPr lang="en-US" dirty="0">
                <a:solidFill>
                  <a:schemeClr val="tx1"/>
                </a:solidFill>
              </a:rPr>
              <a:t>Simple connections between modules</a:t>
            </a:r>
          </a:p>
          <a:p>
            <a:r>
              <a:rPr lang="en-US" dirty="0">
                <a:solidFill>
                  <a:schemeClr val="tx1"/>
                </a:solidFill>
              </a:rPr>
              <a:t>Starting point: extremely coupled</a:t>
            </a:r>
          </a:p>
          <a:p>
            <a:pPr lvl="1"/>
            <a:r>
              <a:rPr lang="en-US" dirty="0">
                <a:solidFill>
                  <a:schemeClr val="tx1"/>
                </a:solidFill>
              </a:rPr>
              <a:t>Any small change will result in changes to the rest of the system</a:t>
            </a:r>
          </a:p>
        </p:txBody>
      </p:sp>
    </p:spTree>
    <p:extLst>
      <p:ext uri="{BB962C8B-B14F-4D97-AF65-F5344CB8AC3E}">
        <p14:creationId xmlns:p14="http://schemas.microsoft.com/office/powerpoint/2010/main" val="75558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Breaking Encapsulation 101</a:t>
            </a:r>
          </a:p>
        </p:txBody>
      </p:sp>
      <p:sp>
        <p:nvSpPr>
          <p:cNvPr id="3" name="Content Placeholder 2"/>
          <p:cNvSpPr>
            <a:spLocks noGrp="1"/>
          </p:cNvSpPr>
          <p:nvPr>
            <p:ph idx="1"/>
          </p:nvPr>
        </p:nvSpPr>
        <p:spPr>
          <a:xfrm>
            <a:off x="838200" y="1924051"/>
            <a:ext cx="10909515" cy="4305300"/>
          </a:xfrm>
        </p:spPr>
        <p:txBody>
          <a:bodyPr/>
          <a:lstStyle/>
          <a:p>
            <a:pPr marL="0" lvl="0" indent="0">
              <a:lnSpc>
                <a:spcPct val="100000"/>
              </a:lnSpc>
              <a:spcBef>
                <a:spcPts val="0"/>
              </a:spcBef>
              <a:buNone/>
            </a:pPr>
            <a:r>
              <a:rPr lang="en-US" dirty="0">
                <a:latin typeface="Consolas" charset="0"/>
                <a:ea typeface="Consolas" charset="0"/>
                <a:cs typeface="Consolas" charset="0"/>
              </a:rPr>
              <a:t>// a well-behaved class:</a:t>
            </a:r>
          </a:p>
          <a:p>
            <a:pPr marL="0" lvl="0" indent="0">
              <a:lnSpc>
                <a:spcPct val="100000"/>
              </a:lnSpc>
              <a:spcBef>
                <a:spcPts val="0"/>
              </a:spcBef>
              <a:buNone/>
            </a:pPr>
            <a:endParaRPr lang="en-US" dirty="0">
              <a:latin typeface="Consolas" charset="0"/>
              <a:ea typeface="Consolas" charset="0"/>
              <a:cs typeface="Consolas" charset="0"/>
            </a:endParaRPr>
          </a:p>
          <a:p>
            <a:pPr marL="0" lvl="0" indent="0">
              <a:lnSpc>
                <a:spcPct val="100000"/>
              </a:lnSpc>
              <a:spcBef>
                <a:spcPts val="0"/>
              </a:spcBef>
              <a:buNone/>
            </a:pPr>
            <a:r>
              <a:rPr lang="en-US" dirty="0">
                <a:latin typeface="Consolas" charset="0"/>
                <a:ea typeface="Consolas" charset="0"/>
                <a:cs typeface="Consolas" charset="0"/>
              </a:rPr>
              <a:t>class Student {</a:t>
            </a:r>
          </a:p>
          <a:p>
            <a:pPr marL="0" lvl="0" indent="0">
              <a:lnSpc>
                <a:spcPct val="100000"/>
              </a:lnSpc>
              <a:spcBef>
                <a:spcPts val="0"/>
              </a:spcBef>
              <a:buNone/>
            </a:pPr>
            <a:r>
              <a:rPr lang="en-US" dirty="0">
                <a:latin typeface="Consolas" charset="0"/>
                <a:ea typeface="Consolas" charset="0"/>
                <a:cs typeface="Consolas" charset="0"/>
              </a:rPr>
              <a:t>  private String </a:t>
            </a:r>
            <a:r>
              <a:rPr lang="en-US" dirty="0" err="1">
                <a:latin typeface="Consolas" charset="0"/>
                <a:ea typeface="Consolas" charset="0"/>
                <a:cs typeface="Consolas" charset="0"/>
              </a:rPr>
              <a:t>firstName</a:t>
            </a:r>
            <a:r>
              <a:rPr lang="en-US" dirty="0">
                <a:latin typeface="Consolas" charset="0"/>
                <a:ea typeface="Consolas" charset="0"/>
                <a:cs typeface="Consolas" charset="0"/>
              </a:rPr>
              <a:t> = "Sampath";</a:t>
            </a:r>
          </a:p>
          <a:p>
            <a:pPr marL="0" lvl="0" indent="0">
              <a:lnSpc>
                <a:spcPct val="100000"/>
              </a:lnSpc>
              <a:spcBef>
                <a:spcPts val="0"/>
              </a:spcBef>
              <a:buNone/>
            </a:pPr>
            <a:r>
              <a:rPr lang="en-US" dirty="0">
                <a:latin typeface="Consolas" charset="0"/>
                <a:ea typeface="Consolas" charset="0"/>
                <a:cs typeface="Consolas" charset="0"/>
              </a:rPr>
              <a:t>}</a:t>
            </a:r>
          </a:p>
          <a:p>
            <a:pPr marL="0" lvl="0" indent="0">
              <a:lnSpc>
                <a:spcPct val="100000"/>
              </a:lnSpc>
              <a:spcBef>
                <a:spcPts val="0"/>
              </a:spcBef>
              <a:buNone/>
            </a:pPr>
            <a:endParaRPr lang="en-US" dirty="0">
              <a:latin typeface="Consolas" charset="0"/>
              <a:ea typeface="Consolas" charset="0"/>
              <a:cs typeface="Consolas" charset="0"/>
            </a:endParaRPr>
          </a:p>
          <a:p>
            <a:pPr marL="0" lvl="0" indent="0">
              <a:lnSpc>
                <a:spcPct val="100000"/>
              </a:lnSpc>
              <a:spcBef>
                <a:spcPts val="0"/>
              </a:spcBef>
              <a:buNone/>
            </a:pPr>
            <a:r>
              <a:rPr lang="mr-IN" dirty="0">
                <a:latin typeface="Consolas" charset="0"/>
                <a:ea typeface="Consolas" charset="0"/>
                <a:cs typeface="Consolas" charset="0"/>
              </a:rPr>
              <a:t>…</a:t>
            </a:r>
            <a:endParaRPr lang="en-US" dirty="0">
              <a:latin typeface="Consolas" charset="0"/>
              <a:ea typeface="Consolas" charset="0"/>
              <a:cs typeface="Consolas" charset="0"/>
            </a:endParaRPr>
          </a:p>
          <a:p>
            <a:pPr marL="0" lvl="0" indent="0">
              <a:lnSpc>
                <a:spcPct val="100000"/>
              </a:lnSpc>
              <a:spcBef>
                <a:spcPts val="0"/>
              </a:spcBef>
              <a:buNone/>
            </a:pPr>
            <a:r>
              <a:rPr lang="en-US" dirty="0">
                <a:latin typeface="Consolas" charset="0"/>
                <a:ea typeface="Consolas" charset="0"/>
                <a:cs typeface="Consolas" charset="0"/>
              </a:rPr>
              <a:t>Student </a:t>
            </a:r>
            <a:r>
              <a:rPr lang="en-US" dirty="0" err="1">
                <a:latin typeface="Consolas" charset="0"/>
                <a:ea typeface="Consolas" charset="0"/>
                <a:cs typeface="Consolas" charset="0"/>
              </a:rPr>
              <a:t>stu</a:t>
            </a:r>
            <a:r>
              <a:rPr lang="en-US" dirty="0">
                <a:latin typeface="Consolas" charset="0"/>
                <a:ea typeface="Consolas" charset="0"/>
                <a:cs typeface="Consolas" charset="0"/>
              </a:rPr>
              <a:t> = new Student();</a:t>
            </a:r>
          </a:p>
          <a:p>
            <a:pPr marL="0" lvl="0" indent="0">
              <a:lnSpc>
                <a:spcPct val="100000"/>
              </a:lnSpc>
              <a:spcBef>
                <a:spcPts val="0"/>
              </a:spcBef>
              <a:buNone/>
            </a:pPr>
            <a:r>
              <a:rPr lang="en-US" dirty="0" err="1">
                <a:latin typeface="Consolas" charset="0"/>
                <a:ea typeface="Consolas" charset="0"/>
                <a:cs typeface="Consolas" charset="0"/>
              </a:rPr>
              <a:t>System.out.println</a:t>
            </a:r>
            <a:r>
              <a:rPr lang="en-US" dirty="0">
                <a:latin typeface="Consolas" charset="0"/>
                <a:ea typeface="Consolas" charset="0"/>
                <a:cs typeface="Consolas" charset="0"/>
              </a:rPr>
              <a:t>(</a:t>
            </a:r>
            <a:r>
              <a:rPr lang="en-US" dirty="0" err="1">
                <a:latin typeface="Consolas" charset="0"/>
                <a:ea typeface="Consolas" charset="0"/>
                <a:cs typeface="Consolas" charset="0"/>
              </a:rPr>
              <a:t>stu.firstName</a:t>
            </a:r>
            <a:r>
              <a:rPr lang="en-US" dirty="0">
                <a:latin typeface="Consolas" charset="0"/>
                <a:ea typeface="Consolas" charset="0"/>
                <a:cs typeface="Consolas" charset="0"/>
              </a:rPr>
              <a:t>); // ERROR!</a:t>
            </a:r>
          </a:p>
        </p:txBody>
      </p:sp>
      <p:sp>
        <p:nvSpPr>
          <p:cNvPr id="4" name="TextBox 3">
            <a:extLst>
              <a:ext uri="{FF2B5EF4-FFF2-40B4-BE49-F238E27FC236}">
                <a16:creationId xmlns:a16="http://schemas.microsoft.com/office/drawing/2014/main" id="{8E8A7E22-B11F-8C4E-9996-5EB020B97F96}"/>
              </a:ext>
            </a:extLst>
          </p:cNvPr>
          <p:cNvSpPr txBox="1"/>
          <p:nvPr/>
        </p:nvSpPr>
        <p:spPr>
          <a:xfrm>
            <a:off x="7791451" y="3966747"/>
            <a:ext cx="3562349" cy="107721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3200" dirty="0"/>
              <a:t>But is there a way to make this legal?</a:t>
            </a:r>
          </a:p>
        </p:txBody>
      </p:sp>
      <p:cxnSp>
        <p:nvCxnSpPr>
          <p:cNvPr id="6" name="Straight Connector 5">
            <a:extLst>
              <a:ext uri="{FF2B5EF4-FFF2-40B4-BE49-F238E27FC236}">
                <a16:creationId xmlns:a16="http://schemas.microsoft.com/office/drawing/2014/main" id="{8B38C3AF-D370-3548-9E32-277A9FF2CDA7}"/>
              </a:ext>
            </a:extLst>
          </p:cNvPr>
          <p:cNvCxnSpPr>
            <a:cxnSpLocks/>
          </p:cNvCxnSpPr>
          <p:nvPr/>
        </p:nvCxnSpPr>
        <p:spPr>
          <a:xfrm flipH="1">
            <a:off x="6572250" y="4505356"/>
            <a:ext cx="1219201" cy="904844"/>
          </a:xfrm>
          <a:prstGeom prst="line">
            <a:avLst/>
          </a:prstGeom>
          <a:ln w="53975">
            <a:tailEnd type="arrow"/>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1162555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Depth</Template>
  <TotalTime>9988</TotalTime>
  <Words>3359</Words>
  <Application>Microsoft Office PowerPoint</Application>
  <PresentationFormat>Widescreen</PresentationFormat>
  <Paragraphs>406</Paragraphs>
  <Slides>32</Slides>
  <Notes>19</Notes>
  <HiddenSlides>2</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Calibri</vt:lpstr>
      <vt:lpstr>Consolas</vt:lpstr>
      <vt:lpstr>Corbel</vt:lpstr>
      <vt:lpstr>Georgia</vt:lpstr>
      <vt:lpstr>Segoe Print</vt:lpstr>
      <vt:lpstr>Depth</vt:lpstr>
      <vt:lpstr> 6. Cohesion and Coupling</vt:lpstr>
      <vt:lpstr>Review</vt:lpstr>
      <vt:lpstr>Which would you rather do?</vt:lpstr>
      <vt:lpstr>Cohesion &amp; Coupling in Software</vt:lpstr>
      <vt:lpstr>Software systems</vt:lpstr>
      <vt:lpstr>Improving coupling, cohesion</vt:lpstr>
      <vt:lpstr>PowerPoint Presentation</vt:lpstr>
      <vt:lpstr>Coupling</vt:lpstr>
      <vt:lpstr>Breaking Encapsulation 101</vt:lpstr>
      <vt:lpstr>PowerPoint Presentation</vt:lpstr>
      <vt:lpstr>Content Coupling</vt:lpstr>
      <vt:lpstr>Common Coupling</vt:lpstr>
      <vt:lpstr>Another example of common coupling</vt:lpstr>
      <vt:lpstr>PowerPoint Presentation</vt:lpstr>
      <vt:lpstr>PowerPoint Presentation</vt:lpstr>
      <vt:lpstr>PowerPoint Presentation</vt:lpstr>
      <vt:lpstr>stamp coupling: passing large structure and using just a portion</vt:lpstr>
      <vt:lpstr>(best): data coupling</vt:lpstr>
      <vt:lpstr>In-class exercise</vt:lpstr>
      <vt:lpstr>Cohesion</vt:lpstr>
      <vt:lpstr>Levels of Cohesion</vt:lpstr>
      <vt:lpstr>PowerPoint Presentation</vt:lpstr>
      <vt:lpstr>More coincidental cohesion: False “functional cohesion”</vt:lpstr>
      <vt:lpstr>logical cohesion: the result of control coupling</vt:lpstr>
      <vt:lpstr>temporal cohesion: tasks that are related just by when they are done</vt:lpstr>
      <vt:lpstr>procedural cohesion: tasks designed based on being able to be invoked in a particular order</vt:lpstr>
      <vt:lpstr>communicational cohesion: tasks which are together because they process the same data</vt:lpstr>
      <vt:lpstr>functional cohesion: highest level - module does one task</vt:lpstr>
      <vt:lpstr>PowerPoint Presentation</vt:lpstr>
      <vt:lpstr>Review</vt:lpstr>
      <vt:lpstr>In groups, write sample questions:</vt:lpstr>
      <vt:lpstr>Design Heuristics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 Course Introduction</dc:title>
  <dc:creator>Brad Dennis</dc:creator>
  <cp:lastModifiedBy>Yoder, Dr. Josiah</cp:lastModifiedBy>
  <cp:revision>253</cp:revision>
  <dcterms:created xsi:type="dcterms:W3CDTF">2014-08-01T20:24:53Z</dcterms:created>
  <dcterms:modified xsi:type="dcterms:W3CDTF">2020-01-08T22:51:11Z</dcterms:modified>
</cp:coreProperties>
</file>