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45"/>
  </p:notesMasterIdLst>
  <p:sldIdLst>
    <p:sldId id="256" r:id="rId2"/>
    <p:sldId id="405" r:id="rId3"/>
    <p:sldId id="406" r:id="rId4"/>
    <p:sldId id="311" r:id="rId5"/>
    <p:sldId id="312" r:id="rId6"/>
    <p:sldId id="332" r:id="rId7"/>
    <p:sldId id="335" r:id="rId8"/>
    <p:sldId id="334" r:id="rId9"/>
    <p:sldId id="315" r:id="rId10"/>
    <p:sldId id="408" r:id="rId11"/>
    <p:sldId id="409" r:id="rId12"/>
    <p:sldId id="313" r:id="rId13"/>
    <p:sldId id="316" r:id="rId14"/>
    <p:sldId id="318" r:id="rId15"/>
    <p:sldId id="320" r:id="rId16"/>
    <p:sldId id="321" r:id="rId17"/>
    <p:sldId id="322" r:id="rId18"/>
    <p:sldId id="323" r:id="rId19"/>
    <p:sldId id="324" r:id="rId20"/>
    <p:sldId id="325" r:id="rId21"/>
    <p:sldId id="414" r:id="rId22"/>
    <p:sldId id="415" r:id="rId23"/>
    <p:sldId id="326" r:id="rId24"/>
    <p:sldId id="327" r:id="rId25"/>
    <p:sldId id="328" r:id="rId26"/>
    <p:sldId id="329" r:id="rId27"/>
    <p:sldId id="330" r:id="rId28"/>
    <p:sldId id="413" r:id="rId29"/>
    <p:sldId id="331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6EE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 autoAdjust="0"/>
    <p:restoredTop sz="94451" autoAdjust="0"/>
  </p:normalViewPr>
  <p:slideViewPr>
    <p:cSldViewPr snapToGrid="0">
      <p:cViewPr varScale="1">
        <p:scale>
          <a:sx n="75" d="100"/>
          <a:sy n="75" d="100"/>
        </p:scale>
        <p:origin x="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37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40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41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42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31800" y="709613"/>
            <a:ext cx="6302375" cy="3544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292467-F221-40EA-860B-D73C9C2BF769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1/13/2020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67D228-906B-426C-BE40-9F2BC4616824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6" name="Text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827921" cy="36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9" tIns="45895" rIns="91789" bIns="45895"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277353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33388" y="709613"/>
            <a:ext cx="6300787" cy="35448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SE-2811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4A51FB-A8DB-45C8-A0A0-59A5C2670E91}" type="datetime1">
              <a:rPr kumimoji="0" lang="en-US" alt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1/13/2020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anose="02020603050405020304" pitchFamily="18" charset="0"/>
              </a:rPr>
              <a:t>Dr. Josiah Yoder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790" indent="-286842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370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317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265" indent="-22947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213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3161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09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056" indent="-22947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C0D248-E5AE-4406-8432-C8DF0D9E1D47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80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3827921" cy="36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9" tIns="45895" rIns="91789" bIns="45895">
            <a:spAutoFit/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66471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1220788"/>
            <a:ext cx="5856287" cy="3294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 students will park a meal on an ice cream cone…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4DF25D0-296A-450D-B970-8412F8ABA4BB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0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9613"/>
            <a:ext cx="6302375" cy="354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from Head First Design Patterns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27921" cy="374090"/>
          </a:xfrm>
          <a:prstGeom prst="rect">
            <a:avLst/>
          </a:prstGeom>
          <a:noFill/>
        </p:spPr>
        <p:txBody>
          <a:bodyPr vert="horz" lIns="91789" tIns="45895" rIns="91789" bIns="45895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1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9613"/>
            <a:ext cx="6302375" cy="354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896">
              <a:defRPr/>
            </a:pPr>
            <a:r>
              <a:rPr lang="en-US" dirty="0"/>
              <a:t>Example from Head First Design Patterns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27921" cy="374090"/>
          </a:xfrm>
          <a:prstGeom prst="rect">
            <a:avLst/>
          </a:prstGeom>
          <a:noFill/>
        </p:spPr>
        <p:txBody>
          <a:bodyPr vert="horz" lIns="91789" tIns="45895" rIns="91789" bIns="45895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Challenge: doesn’t work well with more </a:t>
            </a:r>
            <a:r>
              <a:rPr lang="en-US"/>
              <a:t>complex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5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1220788"/>
            <a:ext cx="5856287" cy="3294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Good: ca</a:t>
            </a:r>
            <a:r>
              <a:rPr lang="en-US" baseline="0" dirty="0"/>
              <a:t>n provide new functionality/responsibilities on old classes; Bad: can result in extra classes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D11C055-3CDC-44CA-91BB-6C8CC761DEFA}" type="datetime1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7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971088" y="8830116"/>
            <a:ext cx="3037472" cy="465918"/>
          </a:xfrm>
          <a:prstGeom prst="rect">
            <a:avLst/>
          </a:prstGeom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36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27088" y="4641612"/>
            <a:ext cx="5422848" cy="4352472"/>
          </a:xfrm>
          <a:prstGeom prst="rect">
            <a:avLst/>
          </a:prstGeom>
        </p:spPr>
        <p:txBody>
          <a:bodyPr lIns="97213" tIns="48423" rIns="97213" bIns="4842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javaOO/accesscontrol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7. Decorator, Façade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IceCream</a:t>
            </a:r>
            <a:r>
              <a:rPr lang="en-US" dirty="0"/>
              <a:t> Inheritance Model</a:t>
            </a:r>
            <a:br>
              <a:rPr lang="en-US" dirty="0"/>
            </a:br>
            <a:r>
              <a:rPr lang="en-US" dirty="0"/>
              <a:t>Design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potential changes?</a:t>
            </a:r>
          </a:p>
          <a:p>
            <a:r>
              <a:rPr lang="en-US" dirty="0"/>
              <a:t>Keep current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1E161A-1550-4AAD-90F5-4FB997E2FA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" t="11558" r="4035" b="6912"/>
          <a:stretch/>
        </p:blipFill>
        <p:spPr>
          <a:xfrm>
            <a:off x="2307266" y="2805076"/>
            <a:ext cx="7017488" cy="355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37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Ice Cream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be able to add Sprinkles, Fudge, M&amp;Ms,  etc. to our ice cream</a:t>
            </a:r>
          </a:p>
          <a:p>
            <a:r>
              <a:rPr lang="en-US" dirty="0"/>
              <a:t>Exercise: With your neighbors, create a design to include these “decorators” and have the cost function return their cost</a:t>
            </a:r>
          </a:p>
          <a:p>
            <a:pPr lvl="1"/>
            <a:r>
              <a:rPr lang="en-US" dirty="0"/>
              <a:t>Draw a UML class diagram for your system</a:t>
            </a:r>
          </a:p>
          <a:p>
            <a:pPr lvl="1"/>
            <a:r>
              <a:rPr lang="en-US" dirty="0"/>
              <a:t>Write short snippets of pseudocode if helpful</a:t>
            </a:r>
          </a:p>
          <a:p>
            <a:r>
              <a:rPr lang="en-US" dirty="0"/>
              <a:t>Please use multiple classes to keep each class small (cohesive)</a:t>
            </a:r>
          </a:p>
          <a:p>
            <a:pPr lvl="1"/>
            <a:r>
              <a:rPr lang="en-US" dirty="0"/>
              <a:t>This isn’t necessarily needed for THIS problem, but helps with larger-scale problems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11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Decorator Pattern: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Goal: attach additional functionality to an existing class at runtime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Goal: avoid extra </a:t>
            </a:r>
            <a:r>
              <a:rPr lang="en-US" sz="3200" dirty="0" err="1">
                <a:solidFill>
                  <a:schemeClr val="tx1"/>
                </a:solidFill>
              </a:rPr>
              <a:t>subclassing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i="1" dirty="0">
                <a:solidFill>
                  <a:schemeClr val="tx1"/>
                </a:solidFill>
              </a:rPr>
              <a:t>Are there cases where you CANNOT subclass?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Yes: if base class declared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final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Goal: avoid modifying existing class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… especially if no access to source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or the base class used elsewhere</a:t>
            </a:r>
          </a:p>
        </p:txBody>
      </p:sp>
    </p:spTree>
    <p:extLst>
      <p:ext uri="{BB962C8B-B14F-4D97-AF65-F5344CB8AC3E}">
        <p14:creationId xmlns:p14="http://schemas.microsoft.com/office/powerpoint/2010/main" val="20828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1: Create a new class for each combination.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530"/>
              </p:ext>
            </p:extLst>
          </p:nvPr>
        </p:nvGraphicFramePr>
        <p:xfrm>
          <a:off x="1277912" y="2245591"/>
          <a:ext cx="60960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Ice</a:t>
                      </a:r>
                      <a:r>
                        <a:rPr lang="en-US" b="1" baseline="0" dirty="0">
                          <a:solidFill>
                            <a:srgbClr val="C00000"/>
                          </a:solidFill>
                        </a:rPr>
                        <a:t> Cream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Toppings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/>
                        <a:t>Dish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err="1"/>
                        <a:t>WaffleCone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Caramel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20912" y="2982191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20912" y="2982191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20912" y="2982191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20912" y="2982191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A76F437-4126-4F5D-A8DB-911F4FEDFFA2}"/>
              </a:ext>
            </a:extLst>
          </p:cNvPr>
          <p:cNvSpPr/>
          <p:nvPr/>
        </p:nvSpPr>
        <p:spPr>
          <a:xfrm>
            <a:off x="8124718" y="2720581"/>
            <a:ext cx="313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A558BE-77D2-4CB7-A233-0D602475658A}"/>
              </a:ext>
            </a:extLst>
          </p:cNvPr>
          <p:cNvSpPr txBox="1"/>
          <p:nvPr/>
        </p:nvSpPr>
        <p:spPr>
          <a:xfrm>
            <a:off x="6015777" y="4015566"/>
            <a:ext cx="5586288" cy="23083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class explosion!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a new topping is added?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What happens when the cost of a topping (e.g. fudge) changes?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Maintenance nightmare!</a:t>
            </a:r>
          </a:p>
        </p:txBody>
      </p:sp>
    </p:spTree>
    <p:extLst>
      <p:ext uri="{BB962C8B-B14F-4D97-AF65-F5344CB8AC3E}">
        <p14:creationId xmlns:p14="http://schemas.microsoft.com/office/powerpoint/2010/main" val="304616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55" y="381000"/>
            <a:ext cx="10297390" cy="1295400"/>
          </a:xfrm>
        </p:spPr>
        <p:txBody>
          <a:bodyPr>
            <a:normAutofit/>
          </a:bodyPr>
          <a:lstStyle/>
          <a:p>
            <a:r>
              <a:rPr lang="en-US" dirty="0"/>
              <a:t>Alternative 2: Flags for the toppings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052484"/>
            <a:ext cx="3505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2128684"/>
            <a:ext cx="3352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IceCream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38284"/>
            <a:ext cx="3352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-description: String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hasMnM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boolean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-------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109884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getDescription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+cost()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hasFudge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+</a:t>
            </a:r>
            <a:r>
              <a:rPr lang="en-US" sz="2000" dirty="0" err="1">
                <a:solidFill>
                  <a:schemeClr val="tx1"/>
                </a:solidFill>
              </a:rPr>
              <a:t>hasCaramel</a:t>
            </a:r>
            <a:r>
              <a:rPr lang="en-US" sz="2000" dirty="0">
                <a:solidFill>
                  <a:schemeClr val="tx1"/>
                </a:solidFill>
              </a:rPr>
              <a:t>()</a:t>
            </a:r>
          </a:p>
          <a:p>
            <a:r>
              <a:rPr lang="en-US" sz="2000" dirty="0">
                <a:solidFill>
                  <a:schemeClr val="tx1"/>
                </a:solidFill>
              </a:rPr>
              <a:t>------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662084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4032096"/>
            <a:ext cx="3505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94C1400-5269-4895-9CC5-28660AD91691}"/>
              </a:ext>
            </a:extLst>
          </p:cNvPr>
          <p:cNvSpPr txBox="1"/>
          <p:nvPr/>
        </p:nvSpPr>
        <p:spPr>
          <a:xfrm>
            <a:off x="5209981" y="2128684"/>
            <a:ext cx="6352754" cy="378565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hasFudge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+= FUDGE_COST;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hasCaramel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+= CARAMEL_COST;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…		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toppingCost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	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4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2, continued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0259" y="1985307"/>
            <a:ext cx="5570756" cy="19389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Cone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  return 124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super.cost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199" y="4419601"/>
            <a:ext cx="4205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What is this method calculating and returning?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 flipV="1">
            <a:off x="5692877" y="3313471"/>
            <a:ext cx="1698523" cy="1106129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00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2047009"/>
            <a:ext cx="8153400" cy="2590800"/>
          </a:xfrm>
        </p:spPr>
        <p:txBody>
          <a:bodyPr/>
          <a:lstStyle/>
          <a:p>
            <a:r>
              <a:rPr lang="en-US" dirty="0"/>
              <a:t>We want to allow existing classes to be easily adapted to incorporate new behavior </a:t>
            </a:r>
            <a:r>
              <a:rPr lang="en-US" b="1" dirty="0"/>
              <a:t>without modifying existing code.</a:t>
            </a:r>
          </a:p>
          <a:p>
            <a:r>
              <a:rPr lang="en-US" dirty="0"/>
              <a:t>We want a design that is flexible enough to take on new functionality to meet changing requirements.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981" y="4763297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Solution: Decorator Pattern</a:t>
            </a:r>
          </a:p>
        </p:txBody>
      </p:sp>
    </p:spTree>
    <p:extLst>
      <p:ext uri="{BB962C8B-B14F-4D97-AF65-F5344CB8AC3E}">
        <p14:creationId xmlns:p14="http://schemas.microsoft.com/office/powerpoint/2010/main" val="9666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25C0D-7786-4CB6-BEBC-31181F1F04BD}"/>
              </a:ext>
            </a:extLst>
          </p:cNvPr>
          <p:cNvSpPr/>
          <p:nvPr/>
        </p:nvSpPr>
        <p:spPr>
          <a:xfrm>
            <a:off x="1254642" y="74428"/>
            <a:ext cx="9590567" cy="66453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544782" y="273627"/>
            <a:ext cx="914917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0F1F4C0-A52F-4ED5-84FF-8C6019B1D530}"/>
              </a:ext>
            </a:extLst>
          </p:cNvPr>
          <p:cNvSpPr/>
          <p:nvPr/>
        </p:nvSpPr>
        <p:spPr>
          <a:xfrm>
            <a:off x="5020459" y="1219200"/>
            <a:ext cx="294640" cy="274320"/>
          </a:xfrm>
          <a:prstGeom prst="rect">
            <a:avLst/>
          </a:prstGeom>
          <a:solidFill>
            <a:srgbClr val="D5F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5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410" y="509153"/>
            <a:ext cx="9875734" cy="574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70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Decorator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Take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Let’s create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Cone </a:t>
            </a:r>
            <a:r>
              <a:rPr lang="en-US" dirty="0"/>
              <a:t>object.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cone = new Cone();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Fudge </a:t>
            </a:r>
            <a:r>
              <a:rPr lang="en-US" dirty="0"/>
              <a:t>object and wrap it around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Cone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cone = new Fudge(cone);</a:t>
            </a:r>
          </a:p>
          <a:p>
            <a:r>
              <a:rPr lang="en-US" dirty="0"/>
              <a:t>Decorate it with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topping.</a:t>
            </a:r>
          </a:p>
          <a:p>
            <a:pPr lvl="1"/>
            <a:r>
              <a:rPr lang="en-US" dirty="0"/>
              <a:t>Create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Nuts </a:t>
            </a:r>
            <a:r>
              <a:rPr lang="en-US" dirty="0"/>
              <a:t>object and wrap it around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Cone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cone = new Nuts(cone);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Call the cost method and rely on delegation to add the cost of all toppings.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dirty="0"/>
              <a:t> on the outmost decorator.</a:t>
            </a:r>
          </a:p>
          <a:p>
            <a:pPr lvl="1"/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cone.cost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1480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Modifiers (bullets)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22400" y="2098675"/>
            <a:ext cx="8686800" cy="4759325"/>
          </a:xfrm>
        </p:spPr>
        <p:txBody>
          <a:bodyPr/>
          <a:lstStyle/>
          <a:p>
            <a:r>
              <a:rPr lang="en-US" altLang="en-US" dirty="0"/>
              <a:t>Code to most restrictive level of access modification that is possible in a given context: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rgbClr val="FF9999"/>
                </a:solidFill>
              </a:rPr>
              <a:t>Use </a:t>
            </a:r>
            <a:r>
              <a:rPr lang="en-US" altLang="en-US" i="1" dirty="0">
                <a:solidFill>
                  <a:srgbClr val="FF9999"/>
                </a:solidFill>
              </a:rPr>
              <a:t>public</a:t>
            </a:r>
            <a:r>
              <a:rPr lang="en-US" altLang="en-US" dirty="0">
                <a:solidFill>
                  <a:srgbClr val="FF9999"/>
                </a:solidFill>
              </a:rPr>
              <a:t> for constants and methods; never for attributes. On methods: only on those you want to support for public consumption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Use </a:t>
            </a:r>
            <a:r>
              <a:rPr lang="en-US" altLang="en-US" i="1" dirty="0">
                <a:solidFill>
                  <a:schemeClr val="tx2">
                    <a:lumMod val="75000"/>
                  </a:schemeClr>
                </a:solidFill>
              </a:rPr>
              <a:t>protected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 to allow </a:t>
            </a:r>
            <a:r>
              <a:rPr lang="en-US" altLang="en-US" u="sng" dirty="0">
                <a:solidFill>
                  <a:schemeClr val="tx2">
                    <a:lumMod val="75000"/>
                  </a:schemeClr>
                </a:solidFill>
              </a:rPr>
              <a:t>derived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 classes in </a:t>
            </a:r>
            <a:r>
              <a:rPr lang="en-US" altLang="en-US" u="sng" dirty="0">
                <a:solidFill>
                  <a:schemeClr val="tx2">
                    <a:lumMod val="75000"/>
                  </a:schemeClr>
                </a:solidFill>
              </a:rPr>
              <a:t>any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 package access to members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Use /*package*/ if cooperating classes in the same package need access to attributes or special methods</a:t>
            </a:r>
          </a:p>
          <a:p>
            <a:pPr marL="914400" lvl="1" indent="-571500">
              <a:buFont typeface="Arial" panose="020B0604020202020204" pitchFamily="34" charset="0"/>
              <a:buAutoNum type="romanLcPeriod"/>
            </a:pPr>
            <a:r>
              <a:rPr lang="en-US" altLang="en-US" dirty="0">
                <a:solidFill>
                  <a:srgbClr val="00B050"/>
                </a:solidFill>
              </a:rPr>
              <a:t>Use </a:t>
            </a:r>
            <a:r>
              <a:rPr lang="en-US" altLang="en-US" i="1" dirty="0">
                <a:solidFill>
                  <a:srgbClr val="00B050"/>
                </a:solidFill>
              </a:rPr>
              <a:t>private</a:t>
            </a:r>
            <a:r>
              <a:rPr lang="en-US" altLang="en-US" dirty="0">
                <a:solidFill>
                  <a:srgbClr val="00B050"/>
                </a:solidFill>
              </a:rPr>
              <a:t> to completely guard members from view outside the defining class</a:t>
            </a:r>
          </a:p>
        </p:txBody>
      </p:sp>
    </p:spTree>
    <p:extLst>
      <p:ext uri="{BB962C8B-B14F-4D97-AF65-F5344CB8AC3E}">
        <p14:creationId xmlns:p14="http://schemas.microsoft.com/office/powerpoint/2010/main" val="322316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Open-closed principle:</a:t>
            </a:r>
          </a:p>
          <a:p>
            <a:pPr lvl="1"/>
            <a:r>
              <a:rPr lang="en-US" i="1" dirty="0"/>
              <a:t>Classes should be </a:t>
            </a:r>
            <a:r>
              <a:rPr lang="en-US" b="1" i="1" dirty="0"/>
              <a:t>open</a:t>
            </a:r>
            <a:r>
              <a:rPr lang="en-US" i="1" dirty="0"/>
              <a:t> for extension, but </a:t>
            </a:r>
            <a:r>
              <a:rPr lang="en-US" b="1" i="1" dirty="0"/>
              <a:t>closed</a:t>
            </a:r>
            <a:r>
              <a:rPr lang="en-US" i="1" dirty="0"/>
              <a:t> to modification</a:t>
            </a:r>
          </a:p>
          <a:p>
            <a:r>
              <a:rPr lang="en-US" dirty="0"/>
              <a:t>Can extend at will</a:t>
            </a:r>
          </a:p>
          <a:p>
            <a:pPr lvl="1"/>
            <a:r>
              <a:rPr lang="en-US" dirty="0"/>
              <a:t>No final classes!?</a:t>
            </a:r>
          </a:p>
          <a:p>
            <a:pPr lvl="1"/>
            <a:r>
              <a:rPr lang="en-US" dirty="0"/>
              <a:t>Supports new applications of existing code</a:t>
            </a:r>
          </a:p>
          <a:p>
            <a:r>
              <a:rPr lang="en-US" dirty="0"/>
              <a:t>Don’t alter the existing code!</a:t>
            </a:r>
          </a:p>
          <a:p>
            <a:pPr lvl="1"/>
            <a:r>
              <a:rPr lang="en-US" dirty="0"/>
              <a:t>It may be used elsewhere!</a:t>
            </a:r>
          </a:p>
          <a:p>
            <a:pPr lvl="1"/>
            <a:r>
              <a:rPr lang="en-US" dirty="0"/>
              <a:t>At the least it means new unit tests</a:t>
            </a:r>
          </a:p>
        </p:txBody>
      </p:sp>
    </p:spTree>
    <p:extLst>
      <p:ext uri="{BB962C8B-B14F-4D97-AF65-F5344CB8AC3E}">
        <p14:creationId xmlns:p14="http://schemas.microsoft.com/office/powerpoint/2010/main" val="1007635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BABA-80BD-4FE3-A746-0D5D259C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Decorator prevents modifying existing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6B371-30BA-46E8-9B09-31181AAE2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Strategy, you MUST have a strategy field within the domain class</a:t>
            </a:r>
          </a:p>
          <a:p>
            <a:r>
              <a:rPr lang="en-US" dirty="0"/>
              <a:t>With Decorator, you only EXTEND the class – don’t modify it at all!</a:t>
            </a:r>
          </a:p>
          <a:p>
            <a:r>
              <a:rPr lang="en-US" dirty="0"/>
              <a:t>And the decorator holds the reference back to the domain class instead of the other way around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7753D3-B8DE-44F9-8932-922289D98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2" t="8465" r="12924" b="50000"/>
          <a:stretch/>
        </p:blipFill>
        <p:spPr>
          <a:xfrm>
            <a:off x="1860330" y="4303986"/>
            <a:ext cx="10331669" cy="25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39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DFB4-7690-455B-86B9-D5129C8C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is kind of messy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744FD-D905-4C23-A219-AC5CFA11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class(es) have a </a:t>
            </a:r>
            <a:r>
              <a:rPr lang="en-US" i="1" dirty="0"/>
              <a:t>description </a:t>
            </a:r>
            <a:r>
              <a:rPr lang="en-US" dirty="0"/>
              <a:t>field?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69CA79-C56D-4862-950E-28AEBBD770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1" t="7720" r="18748" b="20507"/>
          <a:stretch/>
        </p:blipFill>
        <p:spPr>
          <a:xfrm>
            <a:off x="1307986" y="2456739"/>
            <a:ext cx="9576028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9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What’s good about the decorator?</a:t>
            </a:r>
          </a:p>
          <a:p>
            <a:r>
              <a:rPr lang="en-US" sz="3600" dirty="0"/>
              <a:t>What’s bad?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BEF42BA-07BC-4D2D-9F95-10CD64367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4951" y="2764325"/>
            <a:ext cx="6408120" cy="372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6656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77" y="1999818"/>
            <a:ext cx="11378046" cy="44945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Decorators: same super-type as objects being decorated</a:t>
            </a:r>
          </a:p>
          <a:p>
            <a:r>
              <a:rPr lang="en-US" dirty="0">
                <a:solidFill>
                  <a:schemeClr val="tx1"/>
                </a:solidFill>
              </a:rPr>
              <a:t>One or more decorators can be used to wrap an object</a:t>
            </a:r>
          </a:p>
          <a:p>
            <a:r>
              <a:rPr lang="en-US" dirty="0">
                <a:solidFill>
                  <a:schemeClr val="tx1"/>
                </a:solidFill>
              </a:rPr>
              <a:t>Can pass decorated object anywhere original can be passed</a:t>
            </a:r>
          </a:p>
          <a:p>
            <a:r>
              <a:rPr lang="en-US" dirty="0">
                <a:solidFill>
                  <a:schemeClr val="tx1"/>
                </a:solidFill>
              </a:rPr>
              <a:t>Decorated: adds behavior before or after delegating to the decorated object</a:t>
            </a:r>
          </a:p>
          <a:p>
            <a:r>
              <a:rPr lang="en-US" dirty="0">
                <a:solidFill>
                  <a:schemeClr val="tx1"/>
                </a:solidFill>
              </a:rPr>
              <a:t>Can decorate objects at run time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… with multiple decorators</a:t>
            </a:r>
          </a:p>
          <a:p>
            <a:r>
              <a:rPr lang="en-US" dirty="0">
                <a:solidFill>
                  <a:schemeClr val="tx1"/>
                </a:solidFill>
              </a:rPr>
              <a:t>Supports open-closed principle: open to extension, closed to modification</a:t>
            </a:r>
          </a:p>
        </p:txBody>
      </p:sp>
    </p:spTree>
    <p:extLst>
      <p:ext uri="{BB962C8B-B14F-4D97-AF65-F5344CB8AC3E}">
        <p14:creationId xmlns:p14="http://schemas.microsoft.com/office/powerpoint/2010/main" val="38674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java.io: many classes for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233" y="1962151"/>
            <a:ext cx="6400800" cy="4530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… 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Associations between these not clear from Java API documentation</a:t>
            </a:r>
            <a:r>
              <a:rPr lang="en-US" dirty="0"/>
              <a:t>	</a:t>
            </a:r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652" y="3999615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054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D67D-60FD-4380-884E-CADB36521EE4}"/>
              </a:ext>
            </a:extLst>
          </p:cNvPr>
          <p:cNvSpPr/>
          <p:nvPr/>
        </p:nvSpPr>
        <p:spPr>
          <a:xfrm>
            <a:off x="2418735" y="155237"/>
            <a:ext cx="9553525" cy="64369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123" y="155237"/>
            <a:ext cx="2115612" cy="35318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But note: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simply applying Decorator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278" y="292981"/>
            <a:ext cx="9142438" cy="61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Decision 5"/>
          <p:cNvSpPr/>
          <p:nvPr/>
        </p:nvSpPr>
        <p:spPr bwMode="auto">
          <a:xfrm>
            <a:off x="7626132" y="1674320"/>
            <a:ext cx="216049" cy="202602"/>
          </a:xfrm>
          <a:prstGeom prst="flowChartDecision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C4835E-86C5-4978-85F1-3E990C6E0089}"/>
              </a:ext>
            </a:extLst>
          </p:cNvPr>
          <p:cNvSpPr/>
          <p:nvPr/>
        </p:nvSpPr>
        <p:spPr>
          <a:xfrm>
            <a:off x="1874103" y="54170"/>
            <a:ext cx="10175359" cy="6702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312" y="627751"/>
            <a:ext cx="1667653" cy="27610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Decorator pattern applied to input streams: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599" y="117794"/>
            <a:ext cx="10055941" cy="65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86B108-E1C9-435D-9A71-F9624EFB366D}"/>
              </a:ext>
            </a:extLst>
          </p:cNvPr>
          <p:cNvSpPr txBox="1"/>
          <p:nvPr/>
        </p:nvSpPr>
        <p:spPr>
          <a:xfrm>
            <a:off x="6858001" y="5454502"/>
            <a:ext cx="4518837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Create custom stream decorators by extending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FilterOutputStream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</a:rPr>
              <a:t>FilterInputStream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Input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36220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21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309" y="895411"/>
            <a:ext cx="8229600" cy="642937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15457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Modifiers (table)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981200" y="1719264"/>
          <a:ext cx="8001000" cy="230347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34">
                <a:tc gridSpan="5">
                  <a:txBody>
                    <a:bodyPr/>
                    <a:lstStyle/>
                    <a:p>
                      <a:r>
                        <a:rPr lang="en-US" sz="1800" dirty="0"/>
                        <a:t>Access Levels</a:t>
                      </a:r>
                    </a:p>
                  </a:txBody>
                  <a:tcPr marL="44873" marR="44873" marT="45708" marB="4570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Modifier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Package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Subclass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World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public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protected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93">
                <a:tc>
                  <a:txBody>
                    <a:bodyPr/>
                    <a:lstStyle/>
                    <a:p>
                      <a:r>
                        <a:rPr lang="en-US" sz="1800" i="1" dirty="0">
                          <a:effectLst/>
                        </a:rPr>
                        <a:t>/*package*/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r>
                        <a:rPr lang="en-US" sz="1800" dirty="0"/>
                        <a:t>private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Y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</a:t>
                      </a:r>
                    </a:p>
                  </a:txBody>
                  <a:tcPr marL="44873" marR="44873" marT="45708" marB="457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828800" y="4267201"/>
            <a:ext cx="8382000" cy="1863725"/>
          </a:xfrm>
        </p:spPr>
        <p:txBody>
          <a:bodyPr/>
          <a:lstStyle/>
          <a:p>
            <a:pPr>
              <a:defRPr/>
            </a:pPr>
            <a:r>
              <a:rPr lang="en-US" dirty="0"/>
              <a:t>Adapted from Oracle’s Java tutorial</a:t>
            </a: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http://docs.oracle.com/javase/tutorial/java/javaOO/accesscontrol.html</a:t>
            </a:r>
            <a:endParaRPr lang="en-US" dirty="0"/>
          </a:p>
        </p:txBody>
      </p:sp>
      <p:sp>
        <p:nvSpPr>
          <p:cNvPr id="26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SE-2811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Mark L. Hornick</a:t>
            </a:r>
          </a:p>
        </p:txBody>
      </p:sp>
      <p:sp>
        <p:nvSpPr>
          <p:cNvPr id="26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63A65B-A1B1-4969-999C-50566D5347D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784807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190" name="Line 2"/>
          <p:cNvSpPr/>
          <p:nvPr/>
        </p:nvSpPr>
        <p:spPr>
          <a:xfrm flipH="1">
            <a:off x="6139440" y="2102040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1" name="Line 3"/>
          <p:cNvSpPr/>
          <p:nvPr/>
        </p:nvSpPr>
        <p:spPr>
          <a:xfrm>
            <a:off x="6140160" y="210132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2" name="Line 4"/>
          <p:cNvSpPr/>
          <p:nvPr/>
        </p:nvSpPr>
        <p:spPr>
          <a:xfrm>
            <a:off x="6140160" y="385380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3" name="Line 5"/>
          <p:cNvSpPr/>
          <p:nvPr/>
        </p:nvSpPr>
        <p:spPr>
          <a:xfrm>
            <a:off x="7435440" y="210132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4" name="Line 6"/>
          <p:cNvSpPr/>
          <p:nvPr/>
        </p:nvSpPr>
        <p:spPr>
          <a:xfrm flipH="1">
            <a:off x="7435440" y="3015720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9797760" y="2101320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6" name="Line 8"/>
          <p:cNvSpPr/>
          <p:nvPr/>
        </p:nvSpPr>
        <p:spPr>
          <a:xfrm>
            <a:off x="10864440" y="2101320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7" name="Line 9"/>
          <p:cNvSpPr/>
          <p:nvPr/>
        </p:nvSpPr>
        <p:spPr>
          <a:xfrm flipH="1" flipV="1">
            <a:off x="9721440" y="385380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8" name="Line 10"/>
          <p:cNvSpPr/>
          <p:nvPr/>
        </p:nvSpPr>
        <p:spPr>
          <a:xfrm flipH="1">
            <a:off x="9721440" y="210132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9" name="CustomShape 11"/>
          <p:cNvSpPr/>
          <p:nvPr/>
        </p:nvSpPr>
        <p:spPr>
          <a:xfrm>
            <a:off x="9670680" y="273636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00" name="Line 12"/>
          <p:cNvSpPr/>
          <p:nvPr/>
        </p:nvSpPr>
        <p:spPr>
          <a:xfrm>
            <a:off x="9670680" y="325692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1" name="Line 13"/>
          <p:cNvSpPr/>
          <p:nvPr/>
        </p:nvSpPr>
        <p:spPr>
          <a:xfrm flipH="1">
            <a:off x="6216120" y="4538880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2" name="Line 14"/>
          <p:cNvSpPr/>
          <p:nvPr/>
        </p:nvSpPr>
        <p:spPr>
          <a:xfrm>
            <a:off x="6217200" y="4537800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3" name="Line 15"/>
          <p:cNvSpPr/>
          <p:nvPr/>
        </p:nvSpPr>
        <p:spPr>
          <a:xfrm>
            <a:off x="6217200" y="629064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4" name="Line 16"/>
          <p:cNvSpPr/>
          <p:nvPr/>
        </p:nvSpPr>
        <p:spPr>
          <a:xfrm>
            <a:off x="7512480" y="453780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5" name="Line 17"/>
          <p:cNvSpPr/>
          <p:nvPr/>
        </p:nvSpPr>
        <p:spPr>
          <a:xfrm flipH="1">
            <a:off x="7512480" y="5452200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6" name="Line 18"/>
          <p:cNvSpPr/>
          <p:nvPr/>
        </p:nvSpPr>
        <p:spPr>
          <a:xfrm>
            <a:off x="9874800" y="4537800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7" name="Line 19"/>
          <p:cNvSpPr/>
          <p:nvPr/>
        </p:nvSpPr>
        <p:spPr>
          <a:xfrm>
            <a:off x="10941480" y="4537800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8" name="Line 20"/>
          <p:cNvSpPr/>
          <p:nvPr/>
        </p:nvSpPr>
        <p:spPr>
          <a:xfrm flipH="1" flipV="1">
            <a:off x="9798480" y="629064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9" name="Line 21"/>
          <p:cNvSpPr/>
          <p:nvPr/>
        </p:nvSpPr>
        <p:spPr>
          <a:xfrm flipH="1">
            <a:off x="9798480" y="453780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0" name="CustomShape 22"/>
          <p:cNvSpPr/>
          <p:nvPr/>
        </p:nvSpPr>
        <p:spPr>
          <a:xfrm>
            <a:off x="9747720" y="517320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11" name="Line 23"/>
          <p:cNvSpPr/>
          <p:nvPr/>
        </p:nvSpPr>
        <p:spPr>
          <a:xfrm>
            <a:off x="9747720" y="569376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2" name="Line 24"/>
          <p:cNvSpPr/>
          <p:nvPr/>
        </p:nvSpPr>
        <p:spPr>
          <a:xfrm>
            <a:off x="8349840" y="4539600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3" name="Line 25"/>
          <p:cNvSpPr/>
          <p:nvPr/>
        </p:nvSpPr>
        <p:spPr>
          <a:xfrm flipH="1">
            <a:off x="8349840" y="5454000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4" name="Line 26"/>
          <p:cNvSpPr/>
          <p:nvPr/>
        </p:nvSpPr>
        <p:spPr>
          <a:xfrm flipH="1">
            <a:off x="9086400" y="4615920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5" name="CustomShape 27"/>
          <p:cNvSpPr/>
          <p:nvPr/>
        </p:nvSpPr>
        <p:spPr>
          <a:xfrm>
            <a:off x="9036000" y="5250960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216" name="Line 28"/>
          <p:cNvSpPr/>
          <p:nvPr/>
        </p:nvSpPr>
        <p:spPr>
          <a:xfrm>
            <a:off x="9035640" y="5771520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7" name="Line 29"/>
          <p:cNvSpPr/>
          <p:nvPr/>
        </p:nvSpPr>
        <p:spPr>
          <a:xfrm>
            <a:off x="8349840" y="4539600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8" name="Line 30"/>
          <p:cNvSpPr/>
          <p:nvPr/>
        </p:nvSpPr>
        <p:spPr>
          <a:xfrm>
            <a:off x="8349840" y="6292080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9" name="CustomShape 31"/>
          <p:cNvSpPr/>
          <p:nvPr/>
        </p:nvSpPr>
        <p:spPr>
          <a:xfrm>
            <a:off x="6216480" y="2558520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0" name="CustomShape 32"/>
          <p:cNvSpPr/>
          <p:nvPr/>
        </p:nvSpPr>
        <p:spPr>
          <a:xfrm>
            <a:off x="9797760" y="301572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1" name="CustomShape 33"/>
          <p:cNvSpPr/>
          <p:nvPr/>
        </p:nvSpPr>
        <p:spPr>
          <a:xfrm>
            <a:off x="9950400" y="537804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2" name="CustomShape 34"/>
          <p:cNvSpPr/>
          <p:nvPr/>
        </p:nvSpPr>
        <p:spPr>
          <a:xfrm>
            <a:off x="6292800" y="4996800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3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224" name="CustomShape 36"/>
          <p:cNvSpPr/>
          <p:nvPr/>
        </p:nvSpPr>
        <p:spPr>
          <a:xfrm>
            <a:off x="1033920" y="2646360"/>
            <a:ext cx="3047760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Corbel"/>
              </a:rPr>
              <a:t>Adapter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The Adapter configuration</a:t>
            </a:r>
            <a:endParaRPr/>
          </a:p>
        </p:txBody>
      </p:sp>
      <p:pic>
        <p:nvPicPr>
          <p:cNvPr id="22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4861920" y="1828800"/>
            <a:ext cx="2971440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FF"/>
                </a:solidFill>
                <a:latin typeface="Corbel"/>
              </a:rPr>
              <a:t>1. The original </a:t>
            </a:r>
            <a:r>
              <a:rPr lang="en-US" b="1" dirty="0" err="1">
                <a:solidFill>
                  <a:srgbClr val="FF00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00FF"/>
                </a:solidFill>
                <a:latin typeface="Corbel"/>
              </a:rPr>
              <a:t> class is obsolete and discarded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8321040" y="1933200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4. An </a:t>
            </a:r>
            <a:r>
              <a:rPr lang="en-US" b="1">
                <a:solidFill>
                  <a:srgbClr val="FFFFFF"/>
                </a:solidFill>
                <a:latin typeface="Corbel"/>
              </a:rPr>
              <a:t>adapter</a:t>
            </a:r>
            <a:r>
              <a:rPr lang="en-US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/>
          </a:p>
        </p:txBody>
      </p:sp>
      <p:sp>
        <p:nvSpPr>
          <p:cNvPr id="229" name="CustomShape 4"/>
          <p:cNvSpPr/>
          <p:nvPr/>
        </p:nvSpPr>
        <p:spPr>
          <a:xfrm>
            <a:off x="7920360" y="3519000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2. An </a:t>
            </a:r>
            <a:r>
              <a:rPr lang="en-US" b="1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>
                <a:solidFill>
                  <a:srgbClr val="FFFFFF"/>
                </a:solidFill>
                <a:latin typeface="Corbel"/>
              </a:rPr>
              <a:t> declaring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the same methods as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the original 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orbel"/>
              </a:rPr>
              <a:t>ServiceProvider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is created.</a:t>
            </a:r>
            <a:endParaRPr/>
          </a:p>
        </p:txBody>
      </p:sp>
      <p:sp>
        <p:nvSpPr>
          <p:cNvPr id="230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ServiceProvider is found that provides
similar functionality but with a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Different set of methods:
the </a:t>
            </a:r>
            <a:r>
              <a:rPr lang="en-US" b="1">
                <a:solidFill>
                  <a:srgbClr val="FFFFFF"/>
                </a:solidFill>
                <a:latin typeface="Corbel"/>
              </a:rPr>
              <a:t>adaptee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5466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01511" y="531900"/>
            <a:ext cx="9027809" cy="715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The Adapter Pattern features</a:t>
            </a:r>
            <a:endParaRPr dirty="0"/>
          </a:p>
        </p:txBody>
      </p:sp>
      <p:sp>
        <p:nvSpPr>
          <p:cNvPr id="232" name="TextShape 2"/>
          <p:cNvSpPr txBox="1"/>
          <p:nvPr/>
        </p:nvSpPr>
        <p:spPr>
          <a:xfrm>
            <a:off x="180622" y="2159821"/>
            <a:ext cx="11662551" cy="3902311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The client makes a request to the </a:t>
            </a:r>
            <a:r>
              <a:rPr lang="en-US" sz="2000" b="1" dirty="0">
                <a:latin typeface="Corbel"/>
              </a:rPr>
              <a:t>adapter</a:t>
            </a:r>
            <a:r>
              <a:rPr lang="en-US" sz="2000" dirty="0">
                <a:latin typeface="Corbel"/>
              </a:rPr>
              <a:t> by calling a method on it</a:t>
            </a: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programming to the </a:t>
            </a:r>
            <a:r>
              <a:rPr lang="en-US" sz="2000" b="1" dirty="0">
                <a:latin typeface="Corbel"/>
              </a:rPr>
              <a:t>interface</a:t>
            </a:r>
            <a:r>
              <a:rPr lang="en-US" sz="2000" dirty="0">
                <a:latin typeface="Corbel"/>
              </a:rPr>
              <a:t> that mimics the methods of the original class</a:t>
            </a:r>
            <a:endParaRPr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The </a:t>
            </a:r>
            <a:r>
              <a:rPr lang="en-US" sz="2000" b="1" dirty="0">
                <a:latin typeface="Corbel"/>
              </a:rPr>
              <a:t>adapter</a:t>
            </a:r>
            <a:r>
              <a:rPr lang="en-US" sz="2000" dirty="0">
                <a:latin typeface="Corbel"/>
              </a:rPr>
              <a:t> translates the request into one or more calls on the </a:t>
            </a:r>
            <a:r>
              <a:rPr lang="en-US" sz="2000" b="1" dirty="0" err="1">
                <a:latin typeface="Corbel"/>
              </a:rPr>
              <a:t>adaptee</a:t>
            </a:r>
            <a:endParaRPr dirty="0"/>
          </a:p>
          <a:p>
            <a:pPr marL="742950" lvl="1" indent="-285750">
              <a:buSzPct val="75000"/>
              <a:buFont typeface="Wingdings" panose="05000000000000000000" pitchFamily="2" charset="2"/>
              <a:buChar char="Ø"/>
            </a:pPr>
            <a:r>
              <a:rPr lang="en-US" dirty="0">
                <a:latin typeface="Corbel"/>
              </a:rPr>
              <a:t>The amount of code is usually small, but may be complex due to indirect mappings from the original methods to the new methods</a:t>
            </a:r>
            <a:endParaRPr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orbel"/>
              </a:rPr>
              <a:t>The </a:t>
            </a:r>
            <a:r>
              <a:rPr lang="en-US" sz="2000" b="1" dirty="0">
                <a:latin typeface="Corbel"/>
              </a:rPr>
              <a:t>adapter</a:t>
            </a:r>
            <a:r>
              <a:rPr lang="en-US" sz="2000" dirty="0">
                <a:latin typeface="Corbel"/>
              </a:rPr>
              <a:t> transforms data or results from the </a:t>
            </a:r>
            <a:r>
              <a:rPr lang="en-US" sz="2000" b="1" dirty="0" err="1">
                <a:latin typeface="Corbel"/>
              </a:rPr>
              <a:t>adaptee</a:t>
            </a:r>
            <a:r>
              <a:rPr lang="en-US" sz="2000" dirty="0">
                <a:latin typeface="Corbel"/>
              </a:rPr>
              <a:t> into the form expected by the client</a:t>
            </a:r>
            <a:endParaRPr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orbel"/>
              </a:rPr>
              <a:t>The client receives the results of the call and doesn’t care that there is an adapter doing the translation.</a:t>
            </a:r>
            <a:endParaRPr dirty="0"/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Corbel"/>
              </a:rPr>
              <a:t>The only change to the client is that it must create an instance of the adapter rather than the original vendor class.</a:t>
            </a:r>
            <a:endParaRPr dirty="0"/>
          </a:p>
        </p:txBody>
      </p:sp>
      <p:pic>
        <p:nvPicPr>
          <p:cNvPr id="23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766880" y="274320"/>
            <a:ext cx="1211760" cy="1230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01431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0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2">
                                            <p:txEl>
                                              <p:charRg st="0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freeze">
                      <p:stCondLst>
                        <p:cond delay="indefinite"/>
                      </p:stCondLst>
                      <p:childTnLst>
                        <p:par>
                          <p:cTn id="9" fill="freeze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freeze">
                      <p:stCondLst>
                        <p:cond delay="indefinite"/>
                      </p:stCondLst>
                      <p:childTnLst>
                        <p:par>
                          <p:cTn id="17" fill="freeze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32">
                                            <p:txEl>
                                              <p:charRg st="665" end="6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When to use Adapter</a:t>
            </a:r>
            <a:endParaRPr dirty="0"/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Legacy code exists that interfaces to a class library that has changed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Revision change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Vendor change
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New application is being developed that will have to interface to a class library that has yet to be defined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Define an interface and write the adapter later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48876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New class: </a:t>
            </a:r>
            <a:r>
              <a:rPr lang="en-US" sz="2800" dirty="0" err="1">
                <a:solidFill>
                  <a:srgbClr val="BFBFBF"/>
                </a:solidFill>
                <a:latin typeface="Courier New"/>
              </a:rPr>
              <a:t>TheaterFacade</a:t>
            </a:r>
            <a:r>
              <a:rPr lang="en-US" sz="2800" dirty="0">
                <a:solidFill>
                  <a:srgbClr val="BFBFBF"/>
                </a:solidFill>
                <a:latin typeface="Corbel"/>
              </a:rPr>
              <a:t> 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For instance: a media controller</a:t>
            </a:r>
            <a:endParaRPr dirty="0"/>
          </a:p>
          <a:p>
            <a:pPr marL="1257300" lvl="2" indent="-342900">
              <a:buSzPct val="4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Exposes a few methods such as </a:t>
            </a:r>
            <a:r>
              <a:rPr lang="en-US" sz="2400" dirty="0" err="1">
                <a:solidFill>
                  <a:srgbClr val="BFBFBF"/>
                </a:solidFill>
                <a:latin typeface="Courier 10 Pitch"/>
              </a:rPr>
              <a:t>watchMovie</a:t>
            </a:r>
            <a:r>
              <a:rPr lang="en-US" sz="2400" dirty="0">
                <a:solidFill>
                  <a:srgbClr val="BFBFBF"/>
                </a:solidFill>
                <a:latin typeface="Courier 10 Pitch"/>
              </a:rPr>
              <a:t>()</a:t>
            </a:r>
            <a:endParaRPr dirty="0"/>
          </a:p>
          <a:p>
            <a:pPr marL="1200150" lvl="2" indent="-285750">
              <a:buSzPct val="4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The façade treats the various components as a sub system and calls on them to implement the </a:t>
            </a:r>
            <a:r>
              <a:rPr lang="en-US" sz="2400" dirty="0" err="1">
                <a:solidFill>
                  <a:srgbClr val="BFBFBF"/>
                </a:solidFill>
                <a:latin typeface="Courier New"/>
              </a:rPr>
              <a:t>watchMovie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 method.</a:t>
            </a:r>
            <a:endParaRPr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To watch a movie, we just call one method, </a:t>
            </a:r>
            <a:r>
              <a:rPr lang="en-US" sz="2400" dirty="0" err="1">
                <a:solidFill>
                  <a:srgbClr val="BFBFBF"/>
                </a:solidFill>
                <a:latin typeface="Courier New"/>
              </a:rPr>
              <a:t>watchMovie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 and it communicates with the </a:t>
            </a:r>
            <a:r>
              <a:rPr lang="en-US" sz="2400" dirty="0">
                <a:solidFill>
                  <a:srgbClr val="BFBFBF"/>
                </a:solidFill>
                <a:latin typeface="Courier New"/>
              </a:rPr>
              <a:t>Monitor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, </a:t>
            </a:r>
            <a:r>
              <a:rPr lang="en-US" sz="2400" dirty="0">
                <a:solidFill>
                  <a:srgbClr val="BFBFBF"/>
                </a:solidFill>
                <a:latin typeface="Courier New"/>
              </a:rPr>
              <a:t>DVD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, </a:t>
            </a:r>
            <a:r>
              <a:rPr lang="en-US" sz="2400" dirty="0">
                <a:solidFill>
                  <a:srgbClr val="BFBFBF"/>
                </a:solidFill>
                <a:latin typeface="Courier New"/>
              </a:rPr>
              <a:t>and Receiver </a:t>
            </a:r>
            <a:r>
              <a:rPr lang="en-US" sz="2400" dirty="0">
                <a:solidFill>
                  <a:srgbClr val="BFBFBF"/>
                </a:solidFill>
                <a:latin typeface="Corbel"/>
              </a:rPr>
              <a:t>for us</a:t>
            </a:r>
            <a:endParaRPr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If you need the advanced functionality of the subsystem classes, they are available for use</a:t>
            </a:r>
            <a:endParaRPr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9847987" y="1876031"/>
            <a:ext cx="1904760" cy="19047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7223760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The Problem</a:t>
            </a:r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Difficult for clients (blue) to deal with</a:t>
            </a: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245" name="CustomShape 3"/>
          <p:cNvSpPr/>
          <p:nvPr/>
        </p:nvSpPr>
        <p:spPr>
          <a:xfrm>
            <a:off x="7661160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46" name="CustomShape 4"/>
          <p:cNvSpPr/>
          <p:nvPr/>
        </p:nvSpPr>
        <p:spPr>
          <a:xfrm>
            <a:off x="8244000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7" name="CustomShape 5"/>
          <p:cNvSpPr/>
          <p:nvPr/>
        </p:nvSpPr>
        <p:spPr>
          <a:xfrm>
            <a:off x="9628920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8" name="CustomShape 6"/>
          <p:cNvSpPr/>
          <p:nvPr/>
        </p:nvSpPr>
        <p:spPr>
          <a:xfrm>
            <a:off x="8025480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9" name="CustomShape 7"/>
          <p:cNvSpPr/>
          <p:nvPr/>
        </p:nvSpPr>
        <p:spPr>
          <a:xfrm>
            <a:off x="8754480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50" name="Line 8"/>
          <p:cNvSpPr/>
          <p:nvPr/>
        </p:nvSpPr>
        <p:spPr>
          <a:xfrm flipH="1">
            <a:off x="8171280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1" name="Line 9"/>
          <p:cNvSpPr/>
          <p:nvPr/>
        </p:nvSpPr>
        <p:spPr>
          <a:xfrm>
            <a:off x="8535600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H="1">
            <a:off x="9264240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3" name="Line 11"/>
          <p:cNvSpPr/>
          <p:nvPr/>
        </p:nvSpPr>
        <p:spPr>
          <a:xfrm>
            <a:off x="8462520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4" name="Line 12"/>
          <p:cNvSpPr/>
          <p:nvPr/>
        </p:nvSpPr>
        <p:spPr>
          <a:xfrm flipH="1">
            <a:off x="8389800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5" name="CustomShape 13"/>
          <p:cNvSpPr/>
          <p:nvPr/>
        </p:nvSpPr>
        <p:spPr>
          <a:xfrm>
            <a:off x="7641720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6" name="CustomShape 14"/>
          <p:cNvSpPr/>
          <p:nvPr/>
        </p:nvSpPr>
        <p:spPr>
          <a:xfrm>
            <a:off x="894960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7" name="CustomShape 15"/>
          <p:cNvSpPr/>
          <p:nvPr/>
        </p:nvSpPr>
        <p:spPr>
          <a:xfrm>
            <a:off x="1006632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8" name="Line 16"/>
          <p:cNvSpPr/>
          <p:nvPr/>
        </p:nvSpPr>
        <p:spPr>
          <a:xfrm>
            <a:off x="7806600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9" name="Line 17"/>
          <p:cNvSpPr/>
          <p:nvPr/>
        </p:nvSpPr>
        <p:spPr>
          <a:xfrm>
            <a:off x="9045720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0" name="Line 18"/>
          <p:cNvSpPr/>
          <p:nvPr/>
        </p:nvSpPr>
        <p:spPr>
          <a:xfrm flipH="1">
            <a:off x="8389800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1" name="Line 19"/>
          <p:cNvSpPr/>
          <p:nvPr/>
        </p:nvSpPr>
        <p:spPr>
          <a:xfrm>
            <a:off x="7733880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Facade Solution</a:t>
            </a:r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BFBFBF"/>
                </a:solidFill>
                <a:latin typeface="Corbel"/>
              </a:rPr>
              <a:t>Solution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Centralize subsystem interface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Simplify/reduce number of centralized methods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Façade presents new unified “face” to clients</a:t>
            </a:r>
            <a:endParaRPr/>
          </a:p>
          <a:p>
            <a:endParaRPr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64">
                                            <p:txEl>
                                              <p:charRg st="1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64">
                                            <p:txEl>
                                              <p:charRg st="135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solidFill>
                  <a:srgbClr val="BFBFBF"/>
                </a:solidFill>
                <a:latin typeface="Corbel"/>
              </a:rPr>
              <a:t>WinPlotter</a:t>
            </a:r>
            <a:r>
              <a:rPr lang="en-US" sz="2800" dirty="0">
                <a:solidFill>
                  <a:srgbClr val="BFBFBF"/>
                </a:solidFill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rgbClr val="BFBFBF"/>
                </a:solidFill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652463"/>
            <a:ext cx="7772400" cy="1470025"/>
          </a:xfrm>
        </p:spPr>
        <p:txBody>
          <a:bodyPr/>
          <a:lstStyle/>
          <a:p>
            <a:r>
              <a:rPr lang="en-US" dirty="0"/>
              <a:t>The Decorator Pattern</a:t>
            </a:r>
          </a:p>
        </p:txBody>
      </p:sp>
      <p:sp>
        <p:nvSpPr>
          <p:cNvPr id="14" name="Right Arrow 13"/>
          <p:cNvSpPr/>
          <p:nvPr/>
        </p:nvSpPr>
        <p:spPr bwMode="auto">
          <a:xfrm>
            <a:off x="5562600" y="4724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pic>
        <p:nvPicPr>
          <p:cNvPr id="3" name="Picture 2" descr="C:\Documents and Settings\hornick\Local Settings\Temporary Internet Files\Content.IE5\79P9BVPJ\MCj043629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86200"/>
            <a:ext cx="2228850" cy="22288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352800" y="3962400"/>
            <a:ext cx="1559536" cy="20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67001"/>
            <a:ext cx="3653712" cy="367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895601"/>
            <a:ext cx="3352800" cy="352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694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Facade Consequences</a:t>
            </a:r>
            <a:endParaRPr/>
          </a:p>
        </p:txBody>
      </p:sp>
      <p:sp>
        <p:nvSpPr>
          <p:cNvPr id="306" name="TextShape 2"/>
          <p:cNvSpPr txBox="1"/>
          <p:nvPr/>
        </p:nvSpPr>
        <p:spPr>
          <a:xfrm>
            <a:off x="2633952" y="2237232"/>
            <a:ext cx="9021600" cy="39319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BFBFBF"/>
                </a:solidFill>
                <a:latin typeface="Corbel"/>
              </a:rPr>
              <a:t>Make Facade an abstract class</a:t>
            </a:r>
            <a:endParaRPr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BFBFBF"/>
                </a:solidFill>
                <a:latin typeface="Corbel"/>
              </a:rPr>
              <a:t>Different concrete subclasses for different implementations of the subsystem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BFBFBF"/>
                </a:solidFill>
                <a:latin typeface="Corbel"/>
              </a:rPr>
              <a:t>Configure the façade object with different subsystem objects</a:t>
            </a:r>
            <a:endParaRPr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68720" y="4297680"/>
            <a:ext cx="1817280" cy="2039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0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6">
                                            <p:txEl>
                                              <p:charRg st="0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306">
                                            <p:txEl>
                                              <p:charRg st="403" end="4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Facade Applications</a:t>
            </a:r>
            <a:endParaRPr/>
          </a:p>
        </p:txBody>
      </p:sp>
      <p:sp>
        <p:nvSpPr>
          <p:cNvPr id="309" name="TextShape 2"/>
          <p:cNvSpPr txBox="1"/>
          <p:nvPr/>
        </p:nvSpPr>
        <p:spPr>
          <a:xfrm>
            <a:off x="2468880" y="2103120"/>
            <a:ext cx="76809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BFBFBF"/>
                </a:solidFill>
                <a:latin typeface="Corbel"/>
              </a:rPr>
              <a:t>To alternative implementations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0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9">
                                            <p:txEl>
                                              <p:charRg st="0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9" dur="500"/>
                                        <p:tgtEl>
                                          <p:spTgt spid="309">
                                            <p:txEl>
                                              <p:charRg st="215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Three patterns...</a:t>
            </a:r>
            <a:endParaRPr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Facade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BFBFBF"/>
                </a:solidFill>
                <a:latin typeface="Corbel"/>
              </a:rPr>
              <a:t>Proxy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rgbClr val="BFBFBF"/>
                </a:solidFill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Façade: clean interface to complex subsystems</a:t>
            </a:r>
          </a:p>
          <a:p>
            <a:r>
              <a:rPr lang="en-US" dirty="0"/>
              <a:t>Decorator: adding properties to objects without using inheritance</a:t>
            </a:r>
          </a:p>
          <a:p>
            <a:r>
              <a:rPr lang="en-US" dirty="0"/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sort of class would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be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</a:t>
            </a:r>
            <a:b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kind of a method is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6" y="2137030"/>
            <a:ext cx="7417694" cy="435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9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23" y="1901056"/>
            <a:ext cx="6038611" cy="35460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619730" y="536526"/>
            <a:ext cx="4875053" cy="230832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String description;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getDescription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description;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abstract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743161" y="3190473"/>
            <a:ext cx="4628190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Cone()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description =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CDEF5-7C88-4E8B-A753-8E74FD5176FE}"/>
              </a:ext>
            </a:extLst>
          </p:cNvPr>
          <p:cNvSpPr txBox="1"/>
          <p:nvPr/>
        </p:nvSpPr>
        <p:spPr>
          <a:xfrm>
            <a:off x="193803" y="235818"/>
            <a:ext cx="7656263" cy="5909310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public class Money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private static float LIMIT = 1e8F;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public static void main(String[]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float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LIMIT;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for(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(LIMIT + " + 1000: " +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for(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&lt; 1000; ++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1.0;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+= LIMIT;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System.out.println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("1000 + " + LIMIT + ": " +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// output: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1.0E8 + 1000: 1.0E8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1000 + 1.0E8: 1.00001E8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C833D-F119-46DF-A3FC-3C4BDB4E14EC}"/>
              </a:ext>
            </a:extLst>
          </p:cNvPr>
          <p:cNvSpPr txBox="1"/>
          <p:nvPr/>
        </p:nvSpPr>
        <p:spPr>
          <a:xfrm>
            <a:off x="3051764" y="4627757"/>
            <a:ext cx="415049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Doubles would only help a bit…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97FEA7-782C-41AE-A112-3FE0C349AED6}"/>
              </a:ext>
            </a:extLst>
          </p:cNvPr>
          <p:cNvSpPr txBox="1"/>
          <p:nvPr/>
        </p:nvSpPr>
        <p:spPr>
          <a:xfrm>
            <a:off x="6961169" y="6090641"/>
            <a:ext cx="419217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Why use cents and not a double?</a:t>
            </a:r>
          </a:p>
        </p:txBody>
      </p:sp>
    </p:spTree>
    <p:extLst>
      <p:ext uri="{BB962C8B-B14F-4D97-AF65-F5344CB8AC3E}">
        <p14:creationId xmlns:p14="http://schemas.microsoft.com/office/powerpoint/2010/main" val="26602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  <p:bldP spid="4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23" y="1901056"/>
            <a:ext cx="6038611" cy="35460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1D84F6-6FF5-4D17-8424-DDBDF3BEC9AD}"/>
              </a:ext>
            </a:extLst>
          </p:cNvPr>
          <p:cNvSpPr txBox="1"/>
          <p:nvPr/>
        </p:nvSpPr>
        <p:spPr>
          <a:xfrm>
            <a:off x="6619730" y="536526"/>
            <a:ext cx="4875053" cy="230832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String description;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getDescription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description;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abstract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7FEA7-782C-41AE-A112-3FE0C349AED6}"/>
              </a:ext>
            </a:extLst>
          </p:cNvPr>
          <p:cNvSpPr txBox="1"/>
          <p:nvPr/>
        </p:nvSpPr>
        <p:spPr>
          <a:xfrm>
            <a:off x="6961169" y="6090641"/>
            <a:ext cx="419217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Why use cents and not a double?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D0738C-567A-4A1D-9B5E-A328F5224A96}"/>
              </a:ext>
            </a:extLst>
          </p:cNvPr>
          <p:cNvSpPr txBox="1"/>
          <p:nvPr/>
        </p:nvSpPr>
        <p:spPr>
          <a:xfrm>
            <a:off x="6743161" y="3190473"/>
            <a:ext cx="4628190" cy="255454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public class Cone extends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Cone()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description = “Cone”;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return 124;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83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Ice Cream Store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60674" y="1968560"/>
            <a:ext cx="35840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sort of class would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IceCream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be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</a:t>
            </a:r>
            <a:b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kind of a method is </a:t>
            </a:r>
            <a:r>
              <a:rPr lang="en-US" sz="24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costInCents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?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Subclasses define their own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costInCents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But how to track sprinkles? fudge?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579A961-E509-4572-9DF8-B76FEEEB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6" y="2137030"/>
            <a:ext cx="7417694" cy="435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7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8063329" cy="3228156"/>
          </a:xfrm>
        </p:spPr>
        <p:txBody>
          <a:bodyPr>
            <a:normAutofit/>
          </a:bodyPr>
          <a:lstStyle/>
          <a:p>
            <a:r>
              <a:rPr lang="en-US" sz="3200" dirty="0"/>
              <a:t>Store sells many topics: fudge, M&amp;Ms, peanuts</a:t>
            </a:r>
          </a:p>
          <a:p>
            <a:pPr lvl="1"/>
            <a:r>
              <a:rPr lang="en-US" sz="2800" dirty="0"/>
              <a:t>Sorry, you’ll have to visit Skylight after class </a:t>
            </a:r>
          </a:p>
          <a:p>
            <a:r>
              <a:rPr lang="en-US" sz="3200" dirty="0"/>
              <a:t>Each topping: additional cost</a:t>
            </a:r>
          </a:p>
          <a:p>
            <a:pPr lvl="1"/>
            <a:r>
              <a:rPr lang="en-US" sz="2800" dirty="0"/>
              <a:t>These are college students!</a:t>
            </a:r>
          </a:p>
          <a:p>
            <a:r>
              <a:rPr lang="en-US" sz="3200" dirty="0"/>
              <a:t>How should we design the system?</a:t>
            </a:r>
          </a:p>
        </p:txBody>
      </p:sp>
    </p:spTree>
    <p:extLst>
      <p:ext uri="{BB962C8B-B14F-4D97-AF65-F5344CB8AC3E}">
        <p14:creationId xmlns:p14="http://schemas.microsoft.com/office/powerpoint/2010/main" val="35193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20495</TotalTime>
  <Words>2108</Words>
  <Application>Microsoft Office PowerPoint</Application>
  <PresentationFormat>Widescreen</PresentationFormat>
  <Paragraphs>397</Paragraphs>
  <Slides>43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Calibri</vt:lpstr>
      <vt:lpstr>Consolas</vt:lpstr>
      <vt:lpstr>Corbel</vt:lpstr>
      <vt:lpstr>Courier 10 Pitch</vt:lpstr>
      <vt:lpstr>Courier New</vt:lpstr>
      <vt:lpstr>StarSymbol</vt:lpstr>
      <vt:lpstr>Times New Roman</vt:lpstr>
      <vt:lpstr>Wingdings</vt:lpstr>
      <vt:lpstr>Depth</vt:lpstr>
      <vt:lpstr> 7. Decorator, Façade Patterns</vt:lpstr>
      <vt:lpstr>Access Modifiers (bullets)</vt:lpstr>
      <vt:lpstr>Access Modifiers (table)</vt:lpstr>
      <vt:lpstr>The Decorator Pattern</vt:lpstr>
      <vt:lpstr>Example: Ice Cream Store</vt:lpstr>
      <vt:lpstr>Implementation</vt:lpstr>
      <vt:lpstr>Implementation</vt:lpstr>
      <vt:lpstr>Example: Ice Cream Store</vt:lpstr>
      <vt:lpstr>Extending functionality</vt:lpstr>
      <vt:lpstr>IceCream Inheritance Model Design Review</vt:lpstr>
      <vt:lpstr>Time for Ice Cream 2.0</vt:lpstr>
      <vt:lpstr>Decorator Pattern: Goals</vt:lpstr>
      <vt:lpstr>Alternative 1: Create a new class for each combination.</vt:lpstr>
      <vt:lpstr>Alternative 2: Flags for the toppings</vt:lpstr>
      <vt:lpstr>Alternative 2, continued</vt:lpstr>
      <vt:lpstr>So what’s the problem?</vt:lpstr>
      <vt:lpstr>PowerPoint Presentation</vt:lpstr>
      <vt:lpstr>PowerPoint Presentation</vt:lpstr>
      <vt:lpstr>Using the Decorator Pattern</vt:lpstr>
      <vt:lpstr>What’s going on here?</vt:lpstr>
      <vt:lpstr>How Decorator prevents modifying existing code</vt:lpstr>
      <vt:lpstr>Why this is kind of messy</vt:lpstr>
      <vt:lpstr>Evaluation</vt:lpstr>
      <vt:lpstr>Summary</vt:lpstr>
      <vt:lpstr>java.io: many classes for I/O</vt:lpstr>
      <vt:lpstr>But note: simply applying Decorator</vt:lpstr>
      <vt:lpstr>Decorator pattern applied to input streams:</vt:lpstr>
      <vt:lpstr>Byte Input Streams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202</cp:revision>
  <cp:lastPrinted>2019-01-07T20:41:15Z</cp:lastPrinted>
  <dcterms:created xsi:type="dcterms:W3CDTF">2014-08-01T20:24:53Z</dcterms:created>
  <dcterms:modified xsi:type="dcterms:W3CDTF">2020-01-20T22:00:31Z</dcterms:modified>
</cp:coreProperties>
</file>