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20" r:id="rId2"/>
    <p:sldId id="397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84" r:id="rId13"/>
    <p:sldId id="388" r:id="rId14"/>
    <p:sldId id="389" r:id="rId15"/>
    <p:sldId id="390" r:id="rId16"/>
    <p:sldId id="391" r:id="rId17"/>
    <p:sldId id="377" r:id="rId18"/>
    <p:sldId id="378" r:id="rId19"/>
    <p:sldId id="392" r:id="rId20"/>
    <p:sldId id="379" r:id="rId21"/>
    <p:sldId id="380" r:id="rId22"/>
    <p:sldId id="381" r:id="rId23"/>
    <p:sldId id="382" r:id="rId24"/>
    <p:sldId id="383" r:id="rId25"/>
    <p:sldId id="354" r:id="rId2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2" autoAdjust="0"/>
    <p:restoredTop sz="86716" autoAdjust="0"/>
  </p:normalViewPr>
  <p:slideViewPr>
    <p:cSldViewPr>
      <p:cViewPr varScale="1">
        <p:scale>
          <a:sx n="46" d="100"/>
          <a:sy n="46" d="100"/>
        </p:scale>
        <p:origin x="81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January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72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63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[Circa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0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9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7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66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59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 (SE2811)
https://www.polleverywhere.com/free_text_polls/zIp2tH2IVWjXv4H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[Interpretation added]</a:t>
            </a:r>
          </a:p>
          <a:p>
            <a:endParaRPr lang="en-US" dirty="0"/>
          </a:p>
          <a:p>
            <a:r>
              <a:rPr lang="en-US"/>
              <a:t>18q2-7-1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6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3784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18q2-7-1: Updated to resolve several issues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48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be confused</a:t>
            </a:r>
            <a:r>
              <a:rPr lang="en-US" baseline="0" dirty="0"/>
              <a:t> with "pole" or </a:t>
            </a:r>
            <a:r>
              <a:rPr lang="en-US" baseline="0"/>
              <a:t>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2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12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be confused</a:t>
            </a:r>
            <a:r>
              <a:rPr lang="en-US" baseline="0" dirty="0"/>
              <a:t> with "pole" or 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04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8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8/01/16/magazine/beyond-the-bitcoin-bubbl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6, Class 2:</a:t>
            </a:r>
            <a:br>
              <a:rPr lang="en-US" dirty="0"/>
            </a:br>
            <a:r>
              <a:rPr lang="en-US" dirty="0"/>
              <a:t>Observer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  <a:p>
            <a:pPr lvl="1"/>
            <a:r>
              <a:rPr lang="en-US" dirty="0"/>
              <a:t>The Observer pattern</a:t>
            </a:r>
          </a:p>
          <a:p>
            <a:r>
              <a:rPr lang="en-US" dirty="0"/>
              <a:t>Half-Exam 2:</a:t>
            </a:r>
          </a:p>
          <a:p>
            <a:pPr lvl="1"/>
            <a:r>
              <a:rPr lang="en-US" dirty="0"/>
              <a:t>Week 7 Friday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class relationships</a:t>
            </a: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01772-EE56-46B8-B27E-2FE837F671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6" t="8545" r="2476" b="6962"/>
          <a:stretch/>
        </p:blipFill>
        <p:spPr>
          <a:xfrm>
            <a:off x="647700" y="1778538"/>
            <a:ext cx="7848600" cy="410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2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11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Collaborations between objects in the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05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0525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079227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should the arguments of the update method be? Should we send the Subject as the argument?</a:t>
            </a:r>
          </a:p>
          <a:p>
            <a:r>
              <a:rPr lang="en-US" dirty="0"/>
              <a:t>Should each instance of the Observer store the “concrete subject” as a data attribute, or just an Interface reference, or something else?</a:t>
            </a:r>
          </a:p>
          <a:p>
            <a:r>
              <a:rPr lang="en-US" dirty="0"/>
              <a:t>Can Subject be an interface instead of an abstract class?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422847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13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without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303735" y="2976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94335" y="297628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317415" y="2968349"/>
            <a:ext cx="16337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changeState</a:t>
            </a:r>
            <a:r>
              <a:rPr lang="en-US" dirty="0"/>
              <a:t>()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333500" y="4438931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295400" y="4056343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70397" y="3423961"/>
            <a:ext cx="109538" cy="2000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87065" y="4399797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H="1">
            <a:off x="1303735" y="3357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363265" y="5196132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325165" y="4813544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316830" y="5156998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363265" y="5953646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1325165" y="5571058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316830" y="591451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14800" y="3827743"/>
            <a:ext cx="92869" cy="2357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49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in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State </a:t>
            </a:r>
            <a:r>
              <a:rPr lang="en-US" dirty="0" err="1">
                <a:solidFill>
                  <a:srgbClr val="5600AC"/>
                </a:solidFill>
              </a:rPr>
              <a:t>coolStuff</a:t>
            </a:r>
            <a:r>
              <a:rPr lang="en-US" dirty="0"/>
              <a:t>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State </a:t>
            </a:r>
            <a:r>
              <a:rPr lang="en-US" dirty="0" err="1">
                <a:solidFill>
                  <a:srgbClr val="5600AC"/>
                </a:solidFill>
              </a:rPr>
              <a:t>coolStuff</a:t>
            </a:r>
            <a:r>
              <a:rPr lang="en-US" dirty="0"/>
              <a:t>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667000"/>
            <a:ext cx="76200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2667000"/>
            <a:ext cx="9525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04925" y="4114800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07031" y="4533900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53275" y="5607804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04925" y="2970211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95400" y="3430589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03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in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5183188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60960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98131" y="2667000"/>
            <a:ext cx="92869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04925" y="2975769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98131" y="4572000"/>
            <a:ext cx="92869" cy="9519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64557" y="5594071"/>
            <a:ext cx="109537" cy="871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363265" y="5144054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4762" y="608433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304925" y="3444083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6131" y="2666999"/>
            <a:ext cx="92869" cy="929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8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Push and Pull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teams of 2 or 3</a:t>
            </a:r>
          </a:p>
          <a:p>
            <a:r>
              <a:rPr lang="en-US" dirty="0"/>
              <a:t>Write two lists, one containing the advantages of push, the other, of pull.</a:t>
            </a:r>
          </a:p>
          <a:p>
            <a:r>
              <a:rPr lang="en-US" dirty="0"/>
              <a:t>Write as many advantages as you can in 2 minutes.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406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Observer Patterns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has multiple implementations of the Observable/Observer pattern</a:t>
            </a:r>
          </a:p>
          <a:p>
            <a:pPr lvl="1"/>
            <a:r>
              <a:rPr lang="en-US" dirty="0" err="1"/>
              <a:t>java.util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Observable</a:t>
            </a:r>
          </a:p>
          <a:p>
            <a:pPr lvl="2"/>
            <a:r>
              <a:rPr lang="en-US" dirty="0"/>
              <a:t>Observer</a:t>
            </a:r>
          </a:p>
          <a:p>
            <a:pPr lvl="1"/>
            <a:r>
              <a:rPr lang="en-US" dirty="0" err="1"/>
              <a:t>javafx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javafx.scene.control.ButtonBase</a:t>
            </a:r>
            <a:endParaRPr lang="en-US" b="1" dirty="0"/>
          </a:p>
          <a:p>
            <a:pPr lvl="2"/>
            <a:r>
              <a:rPr lang="en-US" dirty="0" err="1"/>
              <a:t>javafx.event.EventHandler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66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java.util.Observable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“Subject” is a class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Generic implementation (can’t implement in interface)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If you want to inherit from a different class… you can’t</a:t>
            </a:r>
          </a:p>
          <a:p>
            <a:pPr lvl="1"/>
            <a:r>
              <a:rPr lang="en-US" dirty="0"/>
              <a:t>Must cast parameter to specific type</a:t>
            </a:r>
          </a:p>
          <a:p>
            <a:pPr lvl="1"/>
            <a:r>
              <a:rPr lang="en-US" dirty="0"/>
              <a:t>Don’t get to code from scratch for the learning experience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643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LinearSubject</a:t>
            </a:r>
            <a:r>
              <a:rPr lang="en-US" dirty="0"/>
              <a:t>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[see code example]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05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E68B-7C53-450B-9D85-60C0A326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5AFC4-C028-4F14-9713-5163EA85E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think the internet is not working in its current incarnation, you can’t change the system through think-pieces and F.C.C. regulations alone. You need new code [... you need cryptocurrency!].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Stephen Johnson, "</a:t>
            </a:r>
            <a:r>
              <a:rPr lang="en-US" dirty="0">
                <a:hlinkClick r:id="rId3"/>
              </a:rPr>
              <a:t>Beyond the Bitcoin Bubble</a:t>
            </a:r>
            <a:r>
              <a:rPr lang="en-US" dirty="0"/>
              <a:t>,” </a:t>
            </a:r>
            <a:r>
              <a:rPr lang="en-US" i="1" dirty="0"/>
              <a:t>New York Times</a:t>
            </a:r>
            <a:r>
              <a:rPr lang="en-US" dirty="0"/>
              <a:t>, Jan 15th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138796-8919-42FB-BB00-946B902A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23F69-6BD9-4186-8217-DF59DD44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8492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diagram for the </a:t>
            </a:r>
            <a:r>
              <a:rPr lang="en-US" dirty="0" err="1"/>
              <a:t>LinearSubject</a:t>
            </a:r>
            <a:r>
              <a:rPr lang="en-US" dirty="0"/>
              <a:t> Observer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0773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731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should the arguments of the update method be? Should we send the Subject as the argument?</a:t>
            </a:r>
          </a:p>
          <a:p>
            <a:r>
              <a:rPr lang="en-US" dirty="0"/>
              <a:t>Should each instance of the Observer store the “concrete subject” as a data attribute, or just an Interface  reference?</a:t>
            </a:r>
          </a:p>
          <a:p>
            <a:r>
              <a:rPr lang="en-US" dirty="0"/>
              <a:t>Can Subject be an abstract class instead of an Interface?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673330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Subject and Observers:</a:t>
            </a:r>
          </a:p>
          <a:p>
            <a:pPr lvl="1"/>
            <a:r>
              <a:rPr lang="en-US" dirty="0"/>
              <a:t>Subject knows it has a list of Observers, </a:t>
            </a:r>
            <a:r>
              <a:rPr lang="en-US" i="1" dirty="0">
                <a:solidFill>
                  <a:srgbClr val="5600AC"/>
                </a:solidFill>
              </a:rPr>
              <a:t>but not specific classes</a:t>
            </a:r>
          </a:p>
          <a:p>
            <a:pPr lvl="1"/>
            <a:r>
              <a:rPr lang="en-US" dirty="0"/>
              <a:t>Each Observer conforms to the simple </a:t>
            </a:r>
            <a:r>
              <a:rPr lang="en-US" i="1" dirty="0"/>
              <a:t>interface</a:t>
            </a:r>
            <a:r>
              <a:rPr lang="en-US" dirty="0"/>
              <a:t> of the abstract Observer Interface.</a:t>
            </a:r>
          </a:p>
          <a:p>
            <a:pPr lvl="1"/>
            <a:r>
              <a:rPr lang="en-US" dirty="0"/>
              <a:t>Hence, coupling is</a:t>
            </a:r>
          </a:p>
          <a:p>
            <a:pPr lvl="2"/>
            <a:r>
              <a:rPr lang="en-US" dirty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399203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Cohesion is increased from single-class implementation</a:t>
            </a:r>
          </a:p>
          <a:p>
            <a:pPr lvl="1"/>
            <a:r>
              <a:rPr lang="en-US" dirty="0"/>
              <a:t>State management and display/response are separated</a:t>
            </a:r>
          </a:p>
          <a:p>
            <a:pPr lvl="1"/>
            <a:r>
              <a:rPr lang="en-US" dirty="0"/>
              <a:t>E.g. GUI innards separated from “your code”</a:t>
            </a:r>
          </a:p>
          <a:p>
            <a:pPr lvl="1"/>
            <a:r>
              <a:rPr lang="en-US" dirty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024537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notified.</a:t>
            </a:r>
          </a:p>
          <a:p>
            <a:r>
              <a:rPr lang="en-US" dirty="0"/>
              <a:t>Unexpected updates</a:t>
            </a:r>
          </a:p>
          <a:p>
            <a:pPr lvl="1"/>
            <a:r>
              <a:rPr lang="en-US" dirty="0"/>
              <a:t>Observers have no knowledge </a:t>
            </a:r>
          </a:p>
          <a:p>
            <a:pPr lvl="2"/>
            <a:r>
              <a:rPr lang="en-US" dirty="0"/>
              <a:t>Of each other’s presence.</a:t>
            </a:r>
          </a:p>
          <a:p>
            <a:pPr lvl="2"/>
            <a:r>
              <a:rPr lang="en-US" dirty="0"/>
              <a:t>About the cost of “state change of subject”</a:t>
            </a:r>
          </a:p>
          <a:p>
            <a:pPr lvl="1"/>
            <a:r>
              <a:rPr lang="en-US" dirty="0"/>
              <a:t>Cascade of updates.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3813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application:</a:t>
            </a:r>
            <a:br>
              <a:rPr lang="en-US" dirty="0"/>
            </a:br>
            <a:r>
              <a:rPr lang="en-US" dirty="0"/>
              <a:t>Microsoft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update toolbars every time user clicks somewhere different in the document?</a:t>
            </a:r>
          </a:p>
          <a:p>
            <a:pPr marL="0" indent="0">
              <a:buNone/>
            </a:pPr>
            <a:r>
              <a:rPr lang="en-US" dirty="0"/>
              <a:t>[Demo in the real MSWord]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3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(What kind of cohesion is this?)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ClickEvent</a:t>
            </a:r>
            <a:r>
              <a:rPr lang="en-US" dirty="0"/>
              <a:t> e) {</a:t>
            </a:r>
          </a:p>
          <a:p>
            <a:pPr marL="0" indent="0">
              <a:buNone/>
            </a:pPr>
            <a:r>
              <a:rPr lang="en-US" dirty="0"/>
              <a:t>  if(</a:t>
            </a:r>
            <a:r>
              <a:rPr lang="en-US" dirty="0" err="1"/>
              <a:t>cursorInBoldText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boldButton.setHighlight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styleDialog.setStyle</a:t>
            </a:r>
            <a:r>
              <a:rPr lang="en-US" dirty="0"/>
              <a:t>(</a:t>
            </a:r>
            <a:r>
              <a:rPr lang="en-US" dirty="0" err="1"/>
              <a:t>getCurrentCursorStyle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if(</a:t>
            </a:r>
            <a:r>
              <a:rPr lang="en-US" dirty="0" err="1"/>
              <a:t>selection.isActive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copyButton.setActive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 /*… etc. …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9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Context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>
              <a:buNone/>
            </a:pPr>
            <a:r>
              <a:rPr lang="en-US" dirty="0"/>
              <a:t>A system contains objects exhibiting: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 dependency between objects</a:t>
            </a:r>
          </a:p>
          <a:p>
            <a:pPr lvl="1"/>
            <a:r>
              <a:rPr lang="en-US" dirty="0">
                <a:solidFill>
                  <a:srgbClr val="5600AC"/>
                </a:solidFill>
              </a:rPr>
              <a:t>One object changes state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3087306" cy="2057400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83244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trying to achieve with the Observer Pattern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Separation of software subsystems</a:t>
            </a:r>
          </a:p>
          <a:p>
            <a:pPr lvl="1"/>
            <a:r>
              <a:rPr lang="en-US" dirty="0"/>
              <a:t>Separation between GUI &amp; Domain objects</a:t>
            </a:r>
          </a:p>
          <a:p>
            <a:r>
              <a:rPr lang="en-US" dirty="0"/>
              <a:t>Loosely-coupled classes to …</a:t>
            </a:r>
          </a:p>
          <a:p>
            <a:pPr lvl="1"/>
            <a:r>
              <a:rPr lang="en-US" dirty="0"/>
              <a:t>Avoid editing code in multiple places</a:t>
            </a:r>
          </a:p>
          <a:p>
            <a:pPr lvl="1"/>
            <a:r>
              <a:rPr lang="en-US" dirty="0"/>
              <a:t>Increase reusability</a:t>
            </a:r>
          </a:p>
          <a:p>
            <a:pPr lvl="1"/>
            <a:r>
              <a:rPr lang="en-US" dirty="0"/>
              <a:t>Increase understanding</a:t>
            </a:r>
          </a:p>
          <a:p>
            <a:r>
              <a:rPr lang="en-US" dirty="0"/>
              <a:t>Avoid polling</a:t>
            </a:r>
          </a:p>
          <a:p>
            <a:r>
              <a:rPr lang="en-US" dirty="0"/>
              <a:t>A generic/elegant way for the classes to communicate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65492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in the Observer Pattern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r>
              <a:rPr lang="en-US" dirty="0"/>
              <a:t>Subject</a:t>
            </a:r>
          </a:p>
          <a:p>
            <a:pPr lvl="1"/>
            <a:r>
              <a:rPr lang="en-US" dirty="0"/>
              <a:t>Subject has dependent observers.</a:t>
            </a:r>
          </a:p>
          <a:p>
            <a:pPr lvl="1"/>
            <a:endParaRPr lang="en-US" dirty="0"/>
          </a:p>
          <a:p>
            <a:r>
              <a:rPr lang="en-US" dirty="0"/>
              <a:t>Observer(s)</a:t>
            </a:r>
          </a:p>
          <a:p>
            <a:pPr lvl="1"/>
            <a:r>
              <a:rPr lang="en-US" dirty="0"/>
              <a:t>When 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468" y="51816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14478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068" y="4267200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68" y="53340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420290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467600" cy="33518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/>
              <a:t>SubjectClass</a:t>
            </a:r>
            <a:r>
              <a:rPr lang="en-US" sz="2800" dirty="0"/>
              <a:t> </a:t>
            </a:r>
            <a:r>
              <a:rPr lang="en-US" sz="2800" i="1" dirty="0"/>
              <a:t>implements</a:t>
            </a:r>
            <a:r>
              <a:rPr lang="en-US" sz="2800" dirty="0"/>
              <a:t> </a:t>
            </a:r>
            <a:r>
              <a:rPr lang="en-US" sz="2800" b="1" dirty="0"/>
              <a:t>Subject</a:t>
            </a:r>
            <a:r>
              <a:rPr lang="en-US" sz="2800" dirty="0"/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</a:t>
            </a:r>
            <a:r>
              <a:rPr lang="en-US" sz="2800" dirty="0" err="1"/>
              <a:t>SubjectClass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attach(Observer </a:t>
            </a:r>
            <a:r>
              <a:rPr lang="en-US" sz="2800" dirty="0" err="1"/>
              <a:t>obs</a:t>
            </a:r>
            <a:r>
              <a:rPr lang="en-US" sz="2800" dirty="0"/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detach(Observer </a:t>
            </a:r>
            <a:r>
              <a:rPr lang="en-US" sz="2800" dirty="0" err="1"/>
              <a:t>obs</a:t>
            </a:r>
            <a:r>
              <a:rPr lang="en-US" sz="2800" dirty="0"/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</a:t>
            </a:r>
            <a:r>
              <a:rPr lang="en-US" sz="2800" dirty="0" err="1"/>
              <a:t>notifyObservers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private </a:t>
            </a:r>
            <a:r>
              <a:rPr lang="en-US" sz="2800" dirty="0" err="1"/>
              <a:t>ArrayList</a:t>
            </a:r>
            <a:r>
              <a:rPr lang="en-US" sz="2800" dirty="0"/>
              <a:t> 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600AC"/>
                </a:solidFill>
              </a:rPr>
              <a:t>Note: </a:t>
            </a:r>
            <a:r>
              <a:rPr lang="en-US" dirty="0">
                <a:solidFill>
                  <a:srgbClr val="5600AC"/>
                </a:solidFill>
              </a:rPr>
              <a:t>Some texts define a </a:t>
            </a:r>
            <a:r>
              <a:rPr lang="en-US" i="1" dirty="0">
                <a:solidFill>
                  <a:srgbClr val="5600AC"/>
                </a:solidFill>
              </a:rPr>
              <a:t>notify</a:t>
            </a:r>
            <a:r>
              <a:rPr lang="en-US" dirty="0">
                <a:solidFill>
                  <a:srgbClr val="5600AC"/>
                </a:solidFill>
              </a:rPr>
              <a:t>() instead of </a:t>
            </a:r>
            <a:r>
              <a:rPr lang="en-US" dirty="0" err="1">
                <a:solidFill>
                  <a:srgbClr val="5600AC"/>
                </a:solidFill>
              </a:rPr>
              <a:t>notifyObservers</a:t>
            </a:r>
            <a:r>
              <a:rPr lang="en-US" dirty="0">
                <a:solidFill>
                  <a:srgbClr val="5600AC"/>
                </a:solidFill>
              </a:rPr>
              <a:t>() method. However, Java’s Object class already has a notify() method, which we don’t want to override.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84750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7467600" cy="1600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/>
              <a:t>ObserverClass</a:t>
            </a:r>
            <a:r>
              <a:rPr lang="en-US" sz="2800" dirty="0"/>
              <a:t> </a:t>
            </a:r>
            <a:r>
              <a:rPr lang="en-US" sz="2800" i="1" dirty="0"/>
              <a:t>implements</a:t>
            </a:r>
            <a:r>
              <a:rPr lang="en-US" sz="2800" dirty="0"/>
              <a:t> </a:t>
            </a:r>
            <a:r>
              <a:rPr lang="en-US" sz="2800" b="1" dirty="0"/>
              <a:t>Observer</a:t>
            </a:r>
            <a:r>
              <a:rPr lang="en-US" sz="2800" dirty="0"/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</a:t>
            </a:r>
            <a:r>
              <a:rPr lang="en-US" sz="2800" dirty="0" err="1"/>
              <a:t>ObserverClass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the appropriate argument for the update() method?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27446371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30355</TotalTime>
  <Words>1224</Words>
  <Application>Microsoft Office PowerPoint</Application>
  <PresentationFormat>On-screen Show (4:3)</PresentationFormat>
  <Paragraphs>301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Tahoma</vt:lpstr>
      <vt:lpstr>Times New Roman</vt:lpstr>
      <vt:lpstr>Wingdings</vt:lpstr>
      <vt:lpstr>2_Network</vt:lpstr>
      <vt:lpstr>Week 6, Class 2: Observer Pattern</vt:lpstr>
      <vt:lpstr>PowerPoint Presentation</vt:lpstr>
      <vt:lpstr>Motivating application: Microsoft Word</vt:lpstr>
      <vt:lpstr>Solution 1: (What kind of cohesion is this?)</vt:lpstr>
      <vt:lpstr>Observer Pattern Context</vt:lpstr>
      <vt:lpstr>What are we trying to achieve with the Observer Pattern ?</vt:lpstr>
      <vt:lpstr>Key components in the Observer Pattern</vt:lpstr>
      <vt:lpstr>Generic Subject class</vt:lpstr>
      <vt:lpstr>Generic Observer</vt:lpstr>
      <vt:lpstr>Basic class relationships</vt:lpstr>
      <vt:lpstr>Collaborations between objects in the Observer pattern</vt:lpstr>
      <vt:lpstr>Implementation Questions</vt:lpstr>
      <vt:lpstr>Polling without Observer pattern</vt:lpstr>
      <vt:lpstr>Push in Observer Pattern</vt:lpstr>
      <vt:lpstr>Pull in Observer Pattern</vt:lpstr>
      <vt:lpstr>Comparing Push and Pull</vt:lpstr>
      <vt:lpstr>Java’s Observer Patterns</vt:lpstr>
      <vt:lpstr>java.util.Observable</vt:lpstr>
      <vt:lpstr>LinearSubject example</vt:lpstr>
      <vt:lpstr>UML diagram for the LinearSubject Observer</vt:lpstr>
      <vt:lpstr>Implementation Questions</vt:lpstr>
      <vt:lpstr>Consequences (positive)</vt:lpstr>
      <vt:lpstr>Consequences (positive)</vt:lpstr>
      <vt:lpstr>Consequences (negative)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988</cp:revision>
  <cp:lastPrinted>2016-12-15T20:50:25Z</cp:lastPrinted>
  <dcterms:created xsi:type="dcterms:W3CDTF">1999-09-06T21:32:20Z</dcterms:created>
  <dcterms:modified xsi:type="dcterms:W3CDTF">2019-01-17T16:38:37Z</dcterms:modified>
</cp:coreProperties>
</file>