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14"/>
  </p:notesMasterIdLst>
  <p:sldIdLst>
    <p:sldId id="256" r:id="rId2"/>
    <p:sldId id="319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9" r:id="rId11"/>
    <p:sldId id="335" r:id="rId12"/>
    <p:sldId id="34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6" autoAdjust="0"/>
    <p:restoredTop sz="95934" autoAdjust="0"/>
  </p:normalViewPr>
  <p:slideViewPr>
    <p:cSldViewPr snapToGrid="0">
      <p:cViewPr varScale="1">
        <p:scale>
          <a:sx n="90" d="100"/>
          <a:sy n="90" d="100"/>
        </p:scale>
        <p:origin x="23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90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4028"/>
            <a:ext cx="11353800" cy="2393972"/>
          </a:xfrm>
        </p:spPr>
        <p:txBody>
          <a:bodyPr>
            <a:normAutofit/>
          </a:bodyPr>
          <a:lstStyle/>
          <a:p>
            <a:br>
              <a:rPr lang="en-US" sz="7200"/>
            </a:br>
            <a:r>
              <a:rPr lang="en-US" sz="7200"/>
              <a:t>9. Threads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SE2811 Software Component Design</a:t>
            </a:r>
          </a:p>
          <a:p>
            <a:r>
              <a:rPr lang="en-US" dirty="0"/>
              <a:t>Dr. Rob Hasker (based on slides by Dr. Mark Hornick)</a:t>
            </a:r>
          </a:p>
        </p:txBody>
      </p:sp>
      <p:pic>
        <p:nvPicPr>
          <p:cNvPr id="5" name="Picture 8" descr="C:\Documents and Settings\hornick\Local Settings\Temporary Internet Files\Content.IE5\PFYR14UO\MCj0290757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67824" y="636337"/>
            <a:ext cx="2085975" cy="185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Explicitly creating additional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9712" y="2000250"/>
            <a:ext cx="8229600" cy="4411662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Thread t = new Thread(r);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t.start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The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argument to the Thread constructor is a reference to a class that implements the </a:t>
            </a:r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Runnable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interface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r </a:t>
            </a: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Represents  code to run. Details of how that code will be run will be discussed later.</a:t>
            </a:r>
          </a:p>
        </p:txBody>
      </p:sp>
    </p:spTree>
    <p:extLst>
      <p:ext uri="{BB962C8B-B14F-4D97-AF65-F5344CB8AC3E}">
        <p14:creationId xmlns:p14="http://schemas.microsoft.com/office/powerpoint/2010/main" val="2705830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1752601"/>
            <a:ext cx="6096000" cy="4224337"/>
          </a:xfrm>
        </p:spPr>
        <p:txBody>
          <a:bodyPr/>
          <a:lstStyle/>
          <a:p>
            <a:endParaRPr lang="en-US" dirty="0"/>
          </a:p>
          <a:p>
            <a:pPr>
              <a:buNone/>
            </a:pPr>
            <a:r>
              <a:rPr lang="en-US" sz="3600" b="1" dirty="0"/>
              <a:t>   Is it a good idea to let two (or </a:t>
            </a:r>
            <a:r>
              <a:rPr lang="en-US" sz="3600" b="1" i="1" dirty="0"/>
              <a:t>more</a:t>
            </a:r>
            <a:r>
              <a:rPr lang="en-US" sz="3600" b="1" dirty="0"/>
              <a:t>) threads execute the same code at the same time?</a:t>
            </a:r>
          </a:p>
          <a:p>
            <a:pPr>
              <a:buNone/>
            </a:pPr>
            <a:endParaRPr lang="en-US" sz="3600" b="1" dirty="0"/>
          </a:p>
        </p:txBody>
      </p:sp>
      <p:pic>
        <p:nvPicPr>
          <p:cNvPr id="5123" name="Picture 3" descr="C:\Documents and Settings\hornick\Local Settings\Temporary Internet Files\Content.IE5\TQGCN20B\MCPE00125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057400"/>
            <a:ext cx="2850980" cy="278318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24749" y="4976465"/>
            <a:ext cx="5337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See example code for the Boss Singleton</a:t>
            </a:r>
          </a:p>
        </p:txBody>
      </p:sp>
    </p:spTree>
    <p:extLst>
      <p:ext uri="{BB962C8B-B14F-4D97-AF65-F5344CB8AC3E}">
        <p14:creationId xmlns:p14="http://schemas.microsoft.com/office/powerpoint/2010/main" val="1339232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741430"/>
          </a:xfrm>
        </p:spPr>
        <p:txBody>
          <a:bodyPr>
            <a:normAutofit/>
          </a:bodyPr>
          <a:lstStyle/>
          <a:p>
            <a:r>
              <a:rPr lang="en-US" dirty="0"/>
              <a:t>Process: running application</a:t>
            </a:r>
          </a:p>
          <a:p>
            <a:pPr lvl="1"/>
            <a:r>
              <a:rPr lang="en-US" dirty="0"/>
              <a:t>memory, priority, permissions, threads</a:t>
            </a:r>
          </a:p>
          <a:p>
            <a:r>
              <a:rPr lang="en-US" dirty="0"/>
              <a:t>Thread: execution stream</a:t>
            </a:r>
          </a:p>
          <a:p>
            <a:pPr lvl="1"/>
            <a:r>
              <a:rPr lang="en-US" dirty="0"/>
              <a:t>Essentially: a stream of instructions executed by CPU in a process context</a:t>
            </a:r>
          </a:p>
          <a:p>
            <a:r>
              <a:rPr lang="en-US" dirty="0"/>
              <a:t>Creating threads</a:t>
            </a:r>
          </a:p>
          <a:p>
            <a:pPr lvl="1"/>
            <a:r>
              <a:rPr lang="en-US" dirty="0"/>
              <a:t>Java Swing or </a:t>
            </a:r>
            <a:r>
              <a:rPr lang="en-US" dirty="0" err="1"/>
              <a:t>JavaFx</a:t>
            </a:r>
            <a:r>
              <a:rPr lang="en-US" dirty="0"/>
              <a:t>, Timer, new Thread()</a:t>
            </a:r>
          </a:p>
          <a:p>
            <a:r>
              <a:rPr lang="en-US" dirty="0"/>
              <a:t>A thread of a problem</a:t>
            </a:r>
          </a:p>
          <a:p>
            <a:pPr lvl="1"/>
            <a:r>
              <a:rPr lang="en-US" dirty="0"/>
              <a:t>What happens if two </a:t>
            </a:r>
            <a:r>
              <a:rPr lang="en-US" b="1" dirty="0"/>
              <a:t>threads access the same memory at the same time</a:t>
            </a:r>
          </a:p>
          <a:p>
            <a:pPr lvl="1"/>
            <a:r>
              <a:rPr lang="en-US" dirty="0"/>
              <a:t>Using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synchronized </a:t>
            </a:r>
            <a:r>
              <a:rPr lang="en-US" dirty="0"/>
              <a:t>to avoid the problem</a:t>
            </a:r>
          </a:p>
        </p:txBody>
      </p:sp>
    </p:spTree>
    <p:extLst>
      <p:ext uri="{BB962C8B-B14F-4D97-AF65-F5344CB8AC3E}">
        <p14:creationId xmlns:p14="http://schemas.microsoft.com/office/powerpoint/2010/main" val="1582792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/>
              <a:t>What SE1011 students are told…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91940"/>
            <a:ext cx="6728361" cy="3241962"/>
          </a:xfrm>
        </p:spPr>
        <p:txBody>
          <a:bodyPr/>
          <a:lstStyle/>
          <a:p>
            <a:r>
              <a:rPr lang="en-US" sz="2900" dirty="0"/>
              <a:t>When the </a:t>
            </a:r>
            <a:r>
              <a:rPr lang="en-US" sz="2900" b="1" i="1" dirty="0"/>
              <a:t>main</a:t>
            </a:r>
            <a:r>
              <a:rPr lang="en-US" sz="2900" i="1" dirty="0"/>
              <a:t>()</a:t>
            </a:r>
            <a:r>
              <a:rPr lang="en-US" sz="2900" dirty="0"/>
              <a:t> method is called, the instructions within the method begin to execute in sequence</a:t>
            </a:r>
          </a:p>
          <a:p>
            <a:r>
              <a:rPr lang="en-US" sz="2700" dirty="0">
                <a:solidFill>
                  <a:schemeClr val="tx1"/>
                </a:solidFill>
              </a:rPr>
              <a:t>The program terminates</a:t>
            </a:r>
            <a:r>
              <a:rPr lang="en-US" sz="2700" i="1" dirty="0">
                <a:solidFill>
                  <a:schemeClr val="tx1"/>
                </a:solidFill>
              </a:rPr>
              <a:t> </a:t>
            </a:r>
            <a:r>
              <a:rPr lang="en-US" sz="2700" dirty="0">
                <a:solidFill>
                  <a:schemeClr val="tx1"/>
                </a:solidFill>
              </a:rPr>
              <a:t>when the </a:t>
            </a:r>
            <a:r>
              <a:rPr lang="en-US" sz="2700" b="1" dirty="0">
                <a:solidFill>
                  <a:schemeClr val="tx1"/>
                </a:solidFill>
              </a:rPr>
              <a:t>main()</a:t>
            </a:r>
            <a:r>
              <a:rPr lang="en-US" sz="2700" dirty="0">
                <a:solidFill>
                  <a:schemeClr val="tx1"/>
                </a:solidFill>
              </a:rPr>
              <a:t> method finishes executing</a:t>
            </a:r>
          </a:p>
          <a:p>
            <a:r>
              <a:rPr lang="en-US" sz="2700" dirty="0">
                <a:solidFill>
                  <a:schemeClr val="tx1"/>
                </a:solidFill>
              </a:rPr>
              <a:t>But is this really true?</a:t>
            </a:r>
          </a:p>
          <a:p>
            <a:pPr marL="725488" lvl="1" indent="-381000"/>
            <a:endParaRPr lang="en-US" sz="2700" dirty="0"/>
          </a:p>
        </p:txBody>
      </p:sp>
      <p:pic>
        <p:nvPicPr>
          <p:cNvPr id="3079" name="Picture 3" descr="C:\Documents and Settings\hornick\Local Settings\Temporary Internet Files\Content.IE5\3EMX8BOC\MCj0428263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53450" y="2443163"/>
            <a:ext cx="2286000" cy="264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724D4E6-4CBB-4BA1-B2FA-177C51772A8A}"/>
              </a:ext>
            </a:extLst>
          </p:cNvPr>
          <p:cNvSpPr txBox="1"/>
          <p:nvPr/>
        </p:nvSpPr>
        <p:spPr>
          <a:xfrm>
            <a:off x="8370042" y="6308209"/>
            <a:ext cx="3737562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TBD: Rewrite examples using JavaFX</a:t>
            </a:r>
          </a:p>
        </p:txBody>
      </p:sp>
    </p:spTree>
    <p:extLst>
      <p:ext uri="{BB962C8B-B14F-4D97-AF65-F5344CB8AC3E}">
        <p14:creationId xmlns:p14="http://schemas.microsoft.com/office/powerpoint/2010/main" val="386977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/>
              <a:t>The ugly truth…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0311" y="1828801"/>
            <a:ext cx="8232364" cy="430212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A running program is a collection of “</a:t>
            </a:r>
            <a:r>
              <a:rPr lang="en-US" sz="3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threads</a:t>
            </a:r>
            <a:r>
              <a:rPr lang="en-US" sz="3200" dirty="0">
                <a:solidFill>
                  <a:schemeClr val="tx1"/>
                </a:solidFill>
              </a:rPr>
              <a:t>” – essentially independent execution streams</a:t>
            </a:r>
          </a:p>
          <a:p>
            <a:r>
              <a:rPr lang="en-US" sz="3200" dirty="0">
                <a:solidFill>
                  <a:schemeClr val="tx1"/>
                </a:solidFill>
              </a:rPr>
              <a:t>When the </a:t>
            </a:r>
            <a:r>
              <a:rPr lang="en-US" sz="3200" b="1" i="1" dirty="0">
                <a:solidFill>
                  <a:schemeClr val="tx1"/>
                </a:solidFill>
              </a:rPr>
              <a:t>main</a:t>
            </a:r>
            <a:r>
              <a:rPr lang="en-US" sz="3200" i="1" dirty="0">
                <a:solidFill>
                  <a:schemeClr val="tx1"/>
                </a:solidFill>
              </a:rPr>
              <a:t>()</a:t>
            </a:r>
            <a:r>
              <a:rPr lang="en-US" sz="3200" dirty="0">
                <a:solidFill>
                  <a:schemeClr val="tx1"/>
                </a:solidFill>
              </a:rPr>
              <a:t> method is called, the instructions within the method begin to execute in sequence on a </a:t>
            </a:r>
            <a:r>
              <a:rPr lang="en-US" sz="32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primary</a:t>
            </a:r>
            <a:r>
              <a:rPr lang="en-US" sz="3200" dirty="0">
                <a:solidFill>
                  <a:schemeClr val="tx1"/>
                </a:solidFill>
              </a:rPr>
              <a:t> thread</a:t>
            </a:r>
          </a:p>
          <a:p>
            <a:r>
              <a:rPr lang="en-US" sz="3200" dirty="0">
                <a:solidFill>
                  <a:schemeClr val="tx1"/>
                </a:solidFill>
              </a:rPr>
              <a:t>The program terminates when the </a:t>
            </a:r>
            <a:r>
              <a:rPr lang="en-US" sz="3200" b="1" i="1" dirty="0">
                <a:solidFill>
                  <a:schemeClr val="tx1"/>
                </a:solidFill>
              </a:rPr>
              <a:t>primary thread, and any additional threads</a:t>
            </a:r>
            <a:r>
              <a:rPr lang="en-US" sz="3200" b="1" dirty="0">
                <a:solidFill>
                  <a:schemeClr val="tx1"/>
                </a:solidFill>
              </a:rPr>
              <a:t>, </a:t>
            </a:r>
            <a:r>
              <a:rPr lang="en-US" sz="3200" dirty="0">
                <a:solidFill>
                  <a:schemeClr val="tx1"/>
                </a:solidFill>
              </a:rPr>
              <a:t>finish executing</a:t>
            </a:r>
          </a:p>
          <a:p>
            <a:pPr marL="725488" lvl="1" indent="-381000"/>
            <a:endParaRPr lang="en-US" sz="2800" dirty="0"/>
          </a:p>
        </p:txBody>
      </p:sp>
      <p:pic>
        <p:nvPicPr>
          <p:cNvPr id="4102" name="Picture 2" descr="C:\Documents and Settings\hornick\Local Settings\Temporary Internet Files\Content.IE5\79P9BVPJ\MCj0432127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9405" y="4946650"/>
            <a:ext cx="1704975" cy="19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459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850901" y="409575"/>
            <a:ext cx="7543800" cy="914400"/>
          </a:xfrm>
        </p:spPr>
        <p:txBody>
          <a:bodyPr/>
          <a:lstStyle/>
          <a:p>
            <a:r>
              <a:rPr lang="en-US" dirty="0"/>
              <a:t>What’s a </a:t>
            </a:r>
            <a:r>
              <a:rPr lang="en-US" i="1" dirty="0"/>
              <a:t>Thread</a:t>
            </a:r>
            <a:r>
              <a:rPr lang="en-US" dirty="0"/>
              <a:t>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1038" y="1817688"/>
            <a:ext cx="9048750" cy="4648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en-US" dirty="0"/>
              <a:t>Defining </a:t>
            </a:r>
            <a:r>
              <a:rPr lang="en-US" b="1" i="1" dirty="0"/>
              <a:t>Process</a:t>
            </a:r>
            <a:r>
              <a:rPr lang="en-US" dirty="0"/>
              <a:t>: </a:t>
            </a:r>
          </a:p>
          <a:p>
            <a:pPr marL="469900" lvl="1" indent="0">
              <a:buFont typeface="Wingdings" pitchFamily="2" charset="2"/>
              <a:buNone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A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process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is most easily understood as a program or application running on your PC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A process generally has a complete, private set of basic run-time resources, in particular:</a:t>
            </a:r>
          </a:p>
          <a:p>
            <a:pPr lvl="1"/>
            <a:r>
              <a:rPr lang="en-US" dirty="0"/>
              <a:t>Its own memory space</a:t>
            </a:r>
          </a:p>
          <a:p>
            <a:pPr lvl="1"/>
            <a:r>
              <a:rPr lang="en-US" dirty="0"/>
              <a:t>Execution priority</a:t>
            </a:r>
          </a:p>
          <a:p>
            <a:pPr lvl="1"/>
            <a:r>
              <a:rPr lang="en-US" dirty="0"/>
              <a:t>A list of </a:t>
            </a:r>
            <a:r>
              <a:rPr lang="en-US" b="1" i="1" dirty="0"/>
              <a:t>threads</a:t>
            </a:r>
            <a:r>
              <a:rPr lang="en-US" dirty="0"/>
              <a:t> that execute within it</a:t>
            </a:r>
          </a:p>
          <a:p>
            <a:pPr lvl="1"/>
            <a:r>
              <a:rPr lang="en-US" dirty="0"/>
              <a:t>A set of credentials with which to execute (usually yours)</a:t>
            </a:r>
          </a:p>
          <a:p>
            <a:pPr lvl="2"/>
            <a:r>
              <a:rPr lang="en-US" dirty="0"/>
              <a:t>These provide authorization to access various resources such as files</a:t>
            </a:r>
          </a:p>
        </p:txBody>
      </p:sp>
      <p:pic>
        <p:nvPicPr>
          <p:cNvPr id="5126" name="Picture 3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03656" y="4846638"/>
            <a:ext cx="1795463" cy="183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6" descr="C:\Documents and Settings\hornick\Local Settings\Temporary Internet Files\Content.IE5\PFYR14UO\MCj0433834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03656" y="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23948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By default, a Process creates and executes a single, primary Thread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514600" y="2019300"/>
            <a:ext cx="7915275" cy="441166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BUT:</a:t>
            </a:r>
            <a:br>
              <a:rPr lang="en-US" sz="32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A process can create and execute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more than one thread</a:t>
            </a:r>
            <a:br>
              <a:rPr lang="en-US" sz="3200" dirty="0">
                <a:solidFill>
                  <a:srgbClr val="FF0000"/>
                </a:solidFill>
              </a:rPr>
            </a:br>
            <a:endParaRPr lang="en-US" sz="32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3200" dirty="0"/>
              <a:t>The JVM works with the OS to create processes and threads</a:t>
            </a:r>
          </a:p>
          <a:p>
            <a:pPr lvl="1"/>
            <a:r>
              <a:rPr lang="en-US" sz="2800" dirty="0"/>
              <a:t>The underlying OS provides the essential multiprocessing support</a:t>
            </a:r>
          </a:p>
        </p:txBody>
      </p:sp>
      <p:pic>
        <p:nvPicPr>
          <p:cNvPr id="7174" name="Picture 4" descr="C:\Documents and Settings\hornick\Local Settings\Temporary Internet Files\Content.IE5\79P9BVPJ\MCj0431557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291" y="2096907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75605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85775" y="314325"/>
            <a:ext cx="11229975" cy="1295400"/>
          </a:xfrm>
        </p:spPr>
        <p:txBody>
          <a:bodyPr>
            <a:normAutofit/>
          </a:bodyPr>
          <a:lstStyle/>
          <a:p>
            <a:r>
              <a:rPr lang="en-US" sz="3600" dirty="0"/>
              <a:t>Modern systems: multiple processes run simultaneously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766762" y="2073940"/>
            <a:ext cx="7239000" cy="4030663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(On single-CPU PC’s) each process runs individually for a discrete time period</a:t>
            </a:r>
          </a:p>
          <a:p>
            <a:pPr lvl="1">
              <a:buNone/>
            </a:pPr>
            <a:r>
              <a:rPr lang="en-US" dirty="0"/>
              <a:t>	while one process runs, other processes sleep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The process currently executing changes very rapidly - every few milliseconds</a:t>
            </a:r>
          </a:p>
          <a:p>
            <a:pPr lvl="1">
              <a:buNone/>
            </a:pPr>
            <a:r>
              <a:rPr lang="en-US" dirty="0"/>
              <a:t>	Operating systems use a </a:t>
            </a:r>
            <a:r>
              <a:rPr lang="en-US" b="1" i="1" dirty="0"/>
              <a:t>scheduler</a:t>
            </a:r>
            <a:r>
              <a:rPr lang="en-US" dirty="0"/>
              <a:t> to distribute CPU time among</a:t>
            </a:r>
            <a:r>
              <a:rPr lang="en-US" b="1" dirty="0"/>
              <a:t> </a:t>
            </a:r>
            <a:r>
              <a:rPr lang="en-US" dirty="0"/>
              <a:t>processes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The net effect is that you (the user) observe all processes running simultaneously and continuously</a:t>
            </a:r>
          </a:p>
        </p:txBody>
      </p:sp>
      <p:pic>
        <p:nvPicPr>
          <p:cNvPr id="6150" name="Picture 2" descr="C:\Documents and Settings\hornick\Local Settings\Temporary Internet Files\Content.IE5\8GV4S627\MCj0410925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87000" y="1923462"/>
            <a:ext cx="1295400" cy="1308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3" descr="C:\Documents and Settings\hornick\Local Settings\Temporary Internet Files\Content.IE5\79P9BVPJ\MCj021748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58250" y="3673861"/>
            <a:ext cx="1485900" cy="146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5" descr="C:\Documents and Settings\hornick\Local Settings\Temporary Internet Files\Content.IE5\8GV4S627\MMj03368620000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210800" y="5295901"/>
            <a:ext cx="1371600" cy="1159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63200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71488" y="300832"/>
            <a:ext cx="11463337" cy="1295400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Java application: the JVM creates a Process and a </a:t>
            </a:r>
            <a:r>
              <a:rPr lang="en-US" sz="3200" u="sng" dirty="0">
                <a:solidFill>
                  <a:schemeClr val="tx1"/>
                </a:solidFill>
              </a:rPr>
              <a:t>Primary Thread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995363" y="2033588"/>
            <a:ext cx="7162800" cy="4411662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primary thread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begins executing the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main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() method in the main class</a:t>
            </a:r>
            <a:br>
              <a:rPr lang="en-US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If no other threads are created, the process terminates when the primary thread terminates</a:t>
            </a:r>
          </a:p>
          <a:p>
            <a:pPr lvl="1">
              <a:buNone/>
            </a:pPr>
            <a:r>
              <a:rPr lang="en-US" dirty="0"/>
              <a:t>That is, when there are no more instructions to execute on that thread</a:t>
            </a:r>
          </a:p>
        </p:txBody>
      </p:sp>
      <p:pic>
        <p:nvPicPr>
          <p:cNvPr id="7174" name="Picture 4" descr="C:\Documents and Settings\hornick\Local Settings\Temporary Internet Files\Content.IE5\79P9BVPJ\MCj0431557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0" y="24384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6" descr="C:\Documents and Settings\hornick\Local Settings\Temporary Internet Files\Content.IE5\79P9BVPJ\MCj0434720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0" y="5046662"/>
            <a:ext cx="112553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76922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8782664" y="1206347"/>
            <a:ext cx="2747963" cy="3521074"/>
          </a:xfrm>
        </p:spPr>
        <p:txBody>
          <a:bodyPr>
            <a:normAutofit/>
          </a:bodyPr>
          <a:lstStyle/>
          <a:p>
            <a:r>
              <a:rPr lang="en-US" sz="2800" dirty="0"/>
              <a:t>Threads wind their way through the code until they run out of instructions to execute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11709" y="670717"/>
            <a:ext cx="5029200" cy="414813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App {</a:t>
            </a:r>
          </a:p>
          <a:p>
            <a:pPr>
              <a:buNone/>
            </a:pPr>
            <a:r>
              <a:rPr lang="en-US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public static void </a:t>
            </a:r>
            <a:r>
              <a:rPr lang="en-US" sz="12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(String[] </a:t>
            </a:r>
            <a:r>
              <a:rPr lang="en-US" sz="1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nn-NO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App me = new App();</a:t>
            </a:r>
          </a:p>
          <a:p>
            <a:pPr>
              <a:buNone/>
            </a:pPr>
            <a:r>
              <a:rPr lang="nn-NO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me.method_A();</a:t>
            </a:r>
            <a:endParaRPr lang="en-US" sz="12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 </a:t>
            </a:r>
          </a:p>
          <a:p>
            <a:pPr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void </a:t>
            </a:r>
            <a:r>
              <a:rPr lang="en-US" sz="1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method_A</a:t>
            </a:r>
            <a:r>
              <a:rPr lang="en-US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nn-NO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// more code here</a:t>
            </a:r>
          </a:p>
          <a:p>
            <a:pPr>
              <a:buNone/>
            </a:pPr>
            <a:r>
              <a:rPr lang="nn-NO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method_B();</a:t>
            </a:r>
          </a:p>
          <a:p>
            <a:pPr>
              <a:buNone/>
            </a:pPr>
            <a:r>
              <a:rPr lang="nn-NO" sz="1200" b="1" dirty="0">
                <a:latin typeface="Courier New" pitchFamily="49" charset="0"/>
                <a:cs typeface="Courier New" pitchFamily="49" charset="0"/>
              </a:rPr>
              <a:t>		return;</a:t>
            </a:r>
            <a:endParaRPr lang="en-US" sz="12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void </a:t>
            </a:r>
            <a:r>
              <a:rPr lang="en-US" sz="1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method_B</a:t>
            </a:r>
            <a:r>
              <a:rPr lang="en-US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nn-NO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return;</a:t>
            </a:r>
          </a:p>
          <a:p>
            <a:pPr>
              <a:buNone/>
            </a:pPr>
            <a:r>
              <a:rPr lang="en-US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private void </a:t>
            </a:r>
            <a:r>
              <a:rPr lang="en-US" sz="1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method_C</a:t>
            </a:r>
            <a:r>
              <a:rPr lang="en-US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nn-NO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// more code here</a:t>
            </a:r>
          </a:p>
          <a:p>
            <a:pPr>
              <a:buNone/>
            </a:pPr>
            <a:r>
              <a:rPr lang="en-US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1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914400" y="1366684"/>
            <a:ext cx="7620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1143000" y="1366684"/>
            <a:ext cx="1082777" cy="2667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49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914400" y="2357284"/>
            <a:ext cx="7620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1219200" y="2357284"/>
            <a:ext cx="908254" cy="42783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49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958645" y="3727296"/>
            <a:ext cx="762000" cy="158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1399867" y="3705469"/>
            <a:ext cx="727587" cy="25201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49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3200400" y="2966884"/>
            <a:ext cx="1295400" cy="990600"/>
          </a:xfrm>
          <a:prstGeom prst="bentConnector3">
            <a:avLst>
              <a:gd name="adj1" fmla="val 182620"/>
            </a:avLst>
          </a:prstGeom>
          <a:solidFill>
            <a:schemeClr val="accent1"/>
          </a:solidFill>
          <a:ln w="349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1" name="Straight Arrow Connector 14"/>
          <p:cNvCxnSpPr/>
          <p:nvPr/>
        </p:nvCxnSpPr>
        <p:spPr bwMode="auto">
          <a:xfrm flipV="1">
            <a:off x="3200400" y="1900084"/>
            <a:ext cx="1447800" cy="1295400"/>
          </a:xfrm>
          <a:prstGeom prst="bentConnector3">
            <a:avLst>
              <a:gd name="adj1" fmla="val 266268"/>
            </a:avLst>
          </a:prstGeom>
          <a:solidFill>
            <a:schemeClr val="accent1"/>
          </a:solidFill>
          <a:ln w="349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8" name="Straight Arrow Connector 14"/>
          <p:cNvCxnSpPr>
            <a:endCxn id="95" idx="1"/>
          </p:cNvCxnSpPr>
          <p:nvPr/>
        </p:nvCxnSpPr>
        <p:spPr bwMode="auto">
          <a:xfrm>
            <a:off x="1600200" y="1976285"/>
            <a:ext cx="5791200" cy="3458369"/>
          </a:xfrm>
          <a:prstGeom prst="bentConnector3">
            <a:avLst>
              <a:gd name="adj1" fmla="val -6037"/>
            </a:avLst>
          </a:prstGeom>
          <a:solidFill>
            <a:schemeClr val="accent1"/>
          </a:solidFill>
          <a:ln w="349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pic>
        <p:nvPicPr>
          <p:cNvPr id="95" name="Picture 6" descr="C:\Documents and Settings\hornick\Local Settings\Temporary Internet Files\Content.IE5\79P9BVPJ\MCj043472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4871884"/>
            <a:ext cx="1125538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298604" y="209052"/>
            <a:ext cx="3716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Single-threaded application</a:t>
            </a:r>
          </a:p>
        </p:txBody>
      </p:sp>
    </p:spTree>
    <p:extLst>
      <p:ext uri="{BB962C8B-B14F-4D97-AF65-F5344CB8AC3E}">
        <p14:creationId xmlns:p14="http://schemas.microsoft.com/office/powerpoint/2010/main" val="189649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 do other threads come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Additional threads are created by a Swing or FX-based application</a:t>
            </a:r>
          </a:p>
          <a:p>
            <a:pPr marL="858837" lvl="1" indent="-514350"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/>
              <a:t>Java applications that create and display windows cause the GUI framework to create additional threads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Additional threads are created by various Java utility classes</a:t>
            </a:r>
          </a:p>
          <a:p>
            <a:pPr marL="863600" lvl="1" indent="-514350"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err="1"/>
              <a:t>Eg</a:t>
            </a:r>
            <a:r>
              <a:rPr lang="en-US" dirty="0"/>
              <a:t>: the </a:t>
            </a:r>
            <a:r>
              <a:rPr lang="en-US" b="1" dirty="0"/>
              <a:t>Timer</a:t>
            </a:r>
            <a:r>
              <a:rPr lang="en-US" dirty="0"/>
              <a:t> class – Although GUI environments handle this within the same threading framework they use for everything else, making this the same as point 1.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Threads can be created, controlled explicitly</a:t>
            </a:r>
          </a:p>
        </p:txBody>
      </p:sp>
    </p:spTree>
    <p:extLst>
      <p:ext uri="{BB962C8B-B14F-4D97-AF65-F5344CB8AC3E}">
        <p14:creationId xmlns:p14="http://schemas.microsoft.com/office/powerpoint/2010/main" val="419552661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9143</TotalTime>
  <Words>709</Words>
  <Application>Microsoft Office PowerPoint</Application>
  <PresentationFormat>Widescreen</PresentationFormat>
  <Paragraphs>82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Corbel</vt:lpstr>
      <vt:lpstr>Courier New</vt:lpstr>
      <vt:lpstr>Wingdings</vt:lpstr>
      <vt:lpstr>Depth</vt:lpstr>
      <vt:lpstr> 9. Threads</vt:lpstr>
      <vt:lpstr>What SE1011 students are told…</vt:lpstr>
      <vt:lpstr>The ugly truth…</vt:lpstr>
      <vt:lpstr>What’s a Thread?</vt:lpstr>
      <vt:lpstr>By default, a Process creates and executes a single, primary Thread</vt:lpstr>
      <vt:lpstr>Modern systems: multiple processes run simultaneously</vt:lpstr>
      <vt:lpstr>Java application: the JVM creates a Process and a Primary Thread</vt:lpstr>
      <vt:lpstr>Threads wind their way through the code until they run out of instructions to execute</vt:lpstr>
      <vt:lpstr>Where do other threads come from?</vt:lpstr>
      <vt:lpstr>Explicitly creating additional threads</vt:lpstr>
      <vt:lpstr>Question: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Yoder, Dr. Josiah</cp:lastModifiedBy>
  <cp:revision>236</cp:revision>
  <dcterms:created xsi:type="dcterms:W3CDTF">2014-08-01T20:24:53Z</dcterms:created>
  <dcterms:modified xsi:type="dcterms:W3CDTF">2020-01-28T19:49:54Z</dcterms:modified>
</cp:coreProperties>
</file>