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7" autoAdjust="0"/>
    <p:restoredTop sz="95988" autoAdjust="0"/>
  </p:normalViewPr>
  <p:slideViewPr>
    <p:cSldViewPr snapToGrid="0">
      <p:cViewPr varScale="1">
        <p:scale>
          <a:sx n="77" d="100"/>
          <a:sy n="77" d="100"/>
        </p:scale>
        <p:origin x="1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15. Proxy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43824" y="58952"/>
            <a:ext cx="10515600" cy="1325563"/>
          </a:xfrm>
        </p:spPr>
        <p:txBody>
          <a:bodyPr/>
          <a:lstStyle/>
          <a:p>
            <a:r>
              <a:rPr lang="en-US" sz="3200" dirty="0"/>
              <a:t>The Virtual Proxy provides all functionality of the Real Subject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1217" y="5540286"/>
            <a:ext cx="100008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Virtual Proxy </a:t>
            </a:r>
            <a:r>
              <a:rPr lang="en-US" sz="2800" dirty="0"/>
              <a:t>controls access to the </a:t>
            </a:r>
            <a:r>
              <a:rPr lang="en-US" sz="2800" b="1" dirty="0"/>
              <a:t>Real Subject</a:t>
            </a:r>
            <a:r>
              <a:rPr lang="en-US" sz="2800" dirty="0"/>
              <a:t>, and is often</a:t>
            </a:r>
            <a:br>
              <a:rPr lang="en-US" sz="2800" dirty="0"/>
            </a:br>
            <a:r>
              <a:rPr lang="en-US" sz="2800" dirty="0"/>
              <a:t>responsible for creation of the </a:t>
            </a:r>
            <a:r>
              <a:rPr lang="en-US" sz="2800" b="1" dirty="0"/>
              <a:t>Real Subject</a:t>
            </a:r>
            <a:endParaRPr lang="en-US" b="1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3125" y="1384515"/>
            <a:ext cx="6477000" cy="3784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052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4848" y="707756"/>
            <a:ext cx="7543800" cy="1295400"/>
          </a:xfrm>
        </p:spPr>
        <p:txBody>
          <a:bodyPr/>
          <a:lstStyle/>
          <a:p>
            <a:r>
              <a:rPr lang="en-US" sz="3200" dirty="0"/>
              <a:t>The Remote Proxy provides local access to a remote resource (the Real Subject)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46874" y="2514600"/>
            <a:ext cx="6781800" cy="3503666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>The </a:t>
            </a:r>
            <a:r>
              <a:rPr lang="en-US" b="1" dirty="0"/>
              <a:t>Remote Proxy</a:t>
            </a:r>
            <a:r>
              <a:rPr lang="en-US" dirty="0"/>
              <a:t> handles the details of accessing a remote resource</a:t>
            </a:r>
          </a:p>
          <a:p>
            <a:pPr marL="801687" lvl="1" indent="-457200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Remote Access can be implemented in many different ways, using different communication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protocols</a:t>
            </a:r>
          </a:p>
          <a:p>
            <a:pPr marL="1096962" lvl="2" indent="-457200"/>
            <a:r>
              <a:rPr lang="en-US" sz="2100" dirty="0">
                <a:solidFill>
                  <a:schemeClr val="accent3"/>
                </a:solidFill>
              </a:rPr>
              <a:t>Simple sockets</a:t>
            </a:r>
          </a:p>
          <a:p>
            <a:pPr marL="1096962" lvl="2" indent="-457200"/>
            <a:r>
              <a:rPr lang="en-US" sz="2100" dirty="0">
                <a:solidFill>
                  <a:schemeClr val="accent3"/>
                </a:solidFill>
              </a:rPr>
              <a:t>Remote Method Invocation</a:t>
            </a:r>
          </a:p>
          <a:p>
            <a:pPr marL="1096962" lvl="2" indent="-457200"/>
            <a:r>
              <a:rPr lang="en-US" sz="2100" dirty="0">
                <a:solidFill>
                  <a:schemeClr val="accent3"/>
                </a:solidFill>
              </a:rPr>
              <a:t>HTTP-based (e.g. web-services)</a:t>
            </a:r>
          </a:p>
          <a:p>
            <a:pPr marL="1096962" lvl="2" indent="-457200"/>
            <a:r>
              <a:rPr lang="en-US" sz="2100" dirty="0">
                <a:solidFill>
                  <a:schemeClr val="accent3"/>
                </a:solidFill>
              </a:rPr>
              <a:t>…</a:t>
            </a:r>
          </a:p>
          <a:p>
            <a:pPr marL="1096962" lvl="2" indent="-457200"/>
            <a:endParaRPr lang="en-US" sz="2100" dirty="0">
              <a:solidFill>
                <a:srgbClr val="00B050"/>
              </a:solidFill>
            </a:endParaRPr>
          </a:p>
        </p:txBody>
      </p:sp>
      <p:pic>
        <p:nvPicPr>
          <p:cNvPr id="10242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0495" y="2486711"/>
            <a:ext cx="2037907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168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1444" y="383583"/>
            <a:ext cx="7543800" cy="1295400"/>
          </a:xfrm>
        </p:spPr>
        <p:txBody>
          <a:bodyPr/>
          <a:lstStyle/>
          <a:p>
            <a:r>
              <a:rPr lang="en-US" sz="3200" dirty="0"/>
              <a:t>The Remote Proxy allows the Client to act as if it is accessing a local resource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5763" y="2137474"/>
            <a:ext cx="6934200" cy="4064428"/>
          </a:xfrm>
          <a:prstGeom prst="rect">
            <a:avLst/>
          </a:prstGeom>
          <a:solidFill>
            <a:schemeClr val="accent5">
              <a:lumMod val="60000"/>
              <a:lumOff val="40000"/>
              <a:alpha val="84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1698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9865" y="274638"/>
            <a:ext cx="10515600" cy="1325563"/>
          </a:xfrm>
        </p:spPr>
        <p:txBody>
          <a:bodyPr/>
          <a:lstStyle/>
          <a:p>
            <a:r>
              <a:rPr lang="en-US" dirty="0"/>
              <a:t>Lab 9 Approach : </a:t>
            </a:r>
            <a:r>
              <a:rPr lang="en-US" dirty="0" err="1"/>
              <a:t>RemoteProxy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1"/>
            <a:ext cx="7772400" cy="4859405"/>
          </a:xfrm>
          <a:prstGeom prst="rect">
            <a:avLst/>
          </a:prstGeom>
          <a:solidFill>
            <a:schemeClr val="accent5">
              <a:lumMod val="60000"/>
              <a:lumOff val="40000"/>
              <a:alpha val="78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1311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42442" y="1495587"/>
            <a:ext cx="3735092" cy="3386380"/>
          </a:xfrm>
        </p:spPr>
        <p:txBody>
          <a:bodyPr>
            <a:normAutofit/>
          </a:bodyPr>
          <a:lstStyle/>
          <a:p>
            <a:r>
              <a:rPr lang="en-US" sz="2800" dirty="0"/>
              <a:t>Java Remote Method Invocation is a framework with tools that auto-generate the Remote Proxy and Skeleton Invocation Handler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4991" y="268924"/>
            <a:ext cx="7153385" cy="5591731"/>
          </a:xfrm>
          <a:prstGeom prst="rect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44099" y="6053435"/>
            <a:ext cx="9868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Java RMI requires several dedicated ports, which may be blocked by firewalls</a:t>
            </a:r>
          </a:p>
        </p:txBody>
      </p:sp>
    </p:spTree>
    <p:extLst>
      <p:ext uri="{BB962C8B-B14F-4D97-AF65-F5344CB8AC3E}">
        <p14:creationId xmlns:p14="http://schemas.microsoft.com/office/powerpoint/2010/main" val="3461852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6428" y="1273534"/>
            <a:ext cx="3022170" cy="302604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Web Services involve </a:t>
            </a:r>
            <a:r>
              <a:rPr lang="en-US" sz="3200" dirty="0" err="1"/>
              <a:t>plugins</a:t>
            </a:r>
            <a:r>
              <a:rPr lang="en-US" sz="3200" dirty="0"/>
              <a:t> and scripts running on a web server to invoke remote methods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179" y="474172"/>
            <a:ext cx="7675150" cy="4624770"/>
          </a:xfrm>
          <a:prstGeom prst="rect">
            <a:avLst/>
          </a:prstGeom>
          <a:solidFill>
            <a:schemeClr val="accent5">
              <a:lumMod val="60000"/>
              <a:lumOff val="40000"/>
              <a:alpha val="8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95796" y="5778286"/>
            <a:ext cx="9722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There are many different varieties of web service-based remote operations.</a:t>
            </a:r>
            <a:br>
              <a:rPr lang="en-US" sz="2400" dirty="0"/>
            </a:br>
            <a:r>
              <a:rPr lang="en-US" sz="2400" dirty="0"/>
              <a:t>A primary advantage is that port 80 (the HTTP port) can be used.</a:t>
            </a:r>
          </a:p>
        </p:txBody>
      </p:sp>
    </p:spTree>
    <p:extLst>
      <p:ext uri="{BB962C8B-B14F-4D97-AF65-F5344CB8AC3E}">
        <p14:creationId xmlns:p14="http://schemas.microsoft.com/office/powerpoint/2010/main" val="234532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Proxy Pattern</a:t>
            </a:r>
          </a:p>
        </p:txBody>
      </p:sp>
      <p:pic>
        <p:nvPicPr>
          <p:cNvPr id="1031" name="Picture 7" descr="C:\Documents and Settings\hornick\Local Settings\Temporary Internet Files\Content.IE5\YDNS56TQ\MCj021519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78" y="189089"/>
            <a:ext cx="2466892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605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Proxy Pattern has many variations, but in general: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267" y="2961042"/>
            <a:ext cx="6096000" cy="2395537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Proxy Pattern uses an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proxy object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as a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surrogate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(aka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stand-in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placeholder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) that acts like another object</a:t>
            </a:r>
          </a:p>
        </p:txBody>
      </p:sp>
      <p:pic>
        <p:nvPicPr>
          <p:cNvPr id="2072" name="Picture 24" descr="C:\Documents and Settings\hornick\Local Settings\Temporary Internet Files\Content.IE5\79P9BVPJ\MCj025112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1" y="1828800"/>
            <a:ext cx="1721667" cy="2782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33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Generic Proxy Pattern: A Client programs to a Subject, which may be a </a:t>
            </a:r>
            <a:r>
              <a:rPr lang="en-US" sz="3200" dirty="0" err="1"/>
              <a:t>RealSubject</a:t>
            </a:r>
            <a:r>
              <a:rPr lang="en-US" sz="3200" dirty="0"/>
              <a:t> or a Proxy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0" y="1902179"/>
            <a:ext cx="6934200" cy="460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641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Stub Proxy is a (temporary) placeholder for the Real Subject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719264"/>
            <a:ext cx="7315200" cy="4300537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Sometimes the Real Subject is not available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example: still under development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The </a:t>
            </a:r>
            <a:r>
              <a:rPr lang="en-US" b="1" dirty="0"/>
              <a:t>Stub Proxy </a:t>
            </a:r>
            <a:r>
              <a:rPr lang="en-US" dirty="0"/>
              <a:t>can provide implementation of the </a:t>
            </a:r>
            <a:r>
              <a:rPr lang="en-US" b="1" dirty="0"/>
              <a:t>Subject</a:t>
            </a:r>
            <a:r>
              <a:rPr lang="en-US" dirty="0"/>
              <a:t> interface to varying degrees: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Just enough to compile without error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To allow rudimentary Subject functionality</a:t>
            </a:r>
          </a:p>
          <a:p>
            <a:pPr marL="801687" lvl="1" indent="-457200">
              <a:buFont typeface="+mj-lt"/>
              <a:buAutoNum type="arabicPeriod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To provide a complete emulation of the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RealSubject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5" name="Picture 3" descr="C:\Documents and Settings\hornick\Local Settings\Temporary Internet Files\Content.IE5\ZZZZHQO6\MCj007870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9201" y="1752601"/>
            <a:ext cx="1672875" cy="3248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314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Stub Proxy – the Real Subject emulator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2127955"/>
            <a:ext cx="7239000" cy="421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1532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5378" y="423863"/>
            <a:ext cx="7543800" cy="1295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The Protection Proxy controls access to a resource (the Real Subject) that is restricted by access rights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0889" y="2105907"/>
            <a:ext cx="6781800" cy="3312759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>The Protection Proxy provides predefined access to certain functionality implemented by the Real Subject, but</a:t>
            </a:r>
          </a:p>
          <a:p>
            <a:pPr marL="801687" lvl="1" indent="-457200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Purposely limited by the access rights built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into the Protection Proxy</a:t>
            </a:r>
          </a:p>
          <a:p>
            <a:pPr marL="1096962" lvl="2" indent="-457200"/>
            <a:r>
              <a:rPr lang="en-US" sz="2100" dirty="0">
                <a:solidFill>
                  <a:schemeClr val="accent3">
                    <a:lumMod val="75000"/>
                  </a:schemeClr>
                </a:solidFill>
              </a:rPr>
              <a:t>For example, the ability to </a:t>
            </a:r>
            <a:r>
              <a:rPr lang="en-US" sz="2100" b="1" i="1" dirty="0">
                <a:solidFill>
                  <a:schemeClr val="accent6">
                    <a:lumMod val="75000"/>
                  </a:schemeClr>
                </a:solidFill>
              </a:rPr>
              <a:t>query</a:t>
            </a:r>
            <a:r>
              <a:rPr lang="en-US" sz="2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100" dirty="0">
                <a:solidFill>
                  <a:schemeClr val="accent3">
                    <a:lumMod val="75000"/>
                  </a:schemeClr>
                </a:solidFill>
              </a:rPr>
              <a:t>(but not </a:t>
            </a:r>
            <a:r>
              <a:rPr lang="en-US" sz="2100" b="1" i="1" dirty="0">
                <a:solidFill>
                  <a:schemeClr val="accent6">
                    <a:lumMod val="75000"/>
                  </a:schemeClr>
                </a:solidFill>
              </a:rPr>
              <a:t>modify</a:t>
            </a:r>
            <a:r>
              <a:rPr lang="en-US" sz="2100" dirty="0">
                <a:solidFill>
                  <a:schemeClr val="accent3">
                    <a:lumMod val="75000"/>
                  </a:schemeClr>
                </a:solidFill>
              </a:rPr>
              <a:t>) a protected database</a:t>
            </a:r>
          </a:p>
        </p:txBody>
      </p:sp>
      <p:pic>
        <p:nvPicPr>
          <p:cNvPr id="8195" name="Picture 3" descr="C:\Documents and Settings\hornick\Local Settings\Temporary Internet Files\Content.IE5\3EMX8BOC\MCj043960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9178" y="1580445"/>
            <a:ext cx="2880966" cy="2509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498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Protection Proxy limits access to the Real Subject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778" y="2147712"/>
            <a:ext cx="7086600" cy="4140485"/>
          </a:xfrm>
          <a:prstGeom prst="rect">
            <a:avLst/>
          </a:prstGeom>
          <a:solidFill>
            <a:schemeClr val="accent5">
              <a:lumMod val="60000"/>
              <a:lumOff val="40000"/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755486" y="4461513"/>
            <a:ext cx="1275670" cy="276999"/>
          </a:xfrm>
          <a:prstGeom prst="rect">
            <a:avLst/>
          </a:prstGeom>
          <a:solidFill>
            <a:srgbClr val="ECE8E0"/>
          </a:solidFill>
        </p:spPr>
        <p:txBody>
          <a:bodyPr wrap="none" rtlCol="0">
            <a:spAutoFit/>
          </a:bodyPr>
          <a:lstStyle/>
          <a:p>
            <a:r>
              <a:rPr lang="en-US" sz="1200" b="1" dirty="0" err="1">
                <a:solidFill>
                  <a:schemeClr val="accent1"/>
                </a:solidFill>
              </a:rPr>
              <a:t>ProtectionProxy</a:t>
            </a:r>
            <a:endParaRPr lang="en-US" sz="1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19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2373" y="771040"/>
            <a:ext cx="7543800" cy="1295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The Virtual Proxy controls access to a resource (the Real Subject) that is expensive to create or use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76392" y="2066440"/>
            <a:ext cx="6781800" cy="2873702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>The </a:t>
            </a:r>
            <a:r>
              <a:rPr lang="en-US" b="1" dirty="0"/>
              <a:t>Virtual Proxy</a:t>
            </a:r>
            <a:r>
              <a:rPr lang="en-US" dirty="0"/>
              <a:t> provides access to all of the functionality implemented by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/>
              <a:t>Real Subject</a:t>
            </a:r>
            <a:r>
              <a:rPr lang="en-US" dirty="0"/>
              <a:t>, but</a:t>
            </a:r>
          </a:p>
          <a:p>
            <a:pPr marL="801687" lvl="1" indent="-457200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More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quicky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/cheaply</a:t>
            </a:r>
          </a:p>
          <a:p>
            <a:pPr marL="801687" lvl="1" indent="-457200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Acts as a surrogate until the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Real Subject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becomes available</a:t>
            </a:r>
          </a:p>
        </p:txBody>
      </p:sp>
      <p:pic>
        <p:nvPicPr>
          <p:cNvPr id="6147" name="Picture 3" descr="C:\Documents and Settings\hornick\Local Settings\Temporary Internet Files\Content.IE5\79P9BVPJ\MCj021596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0162" y="2514601"/>
            <a:ext cx="2467838" cy="2387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632519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8473</TotalTime>
  <Words>237</Words>
  <Application>Microsoft Office PowerPoint</Application>
  <PresentationFormat>Widescreen</PresentationFormat>
  <Paragraphs>42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Depth</vt:lpstr>
      <vt:lpstr> 15. Proxy</vt:lpstr>
      <vt:lpstr>The Proxy Pattern</vt:lpstr>
      <vt:lpstr>The Proxy Pattern has many variations, but in general:</vt:lpstr>
      <vt:lpstr>Generic Proxy Pattern: A Client programs to a Subject, which may be a RealSubject or a Proxy</vt:lpstr>
      <vt:lpstr>The Stub Proxy is a (temporary) placeholder for the Real Subject</vt:lpstr>
      <vt:lpstr>Stub Proxy – the Real Subject emulator</vt:lpstr>
      <vt:lpstr>The Protection Proxy controls access to a resource (the Real Subject) that is restricted by access rights</vt:lpstr>
      <vt:lpstr>The Protection Proxy limits access to the Real Subject</vt:lpstr>
      <vt:lpstr>The Virtual Proxy controls access to a resource (the Real Subject) that is expensive to create or use</vt:lpstr>
      <vt:lpstr>The Virtual Proxy provides all functionality of the Real Subject</vt:lpstr>
      <vt:lpstr>The Remote Proxy provides local access to a remote resource (the Real Subject)</vt:lpstr>
      <vt:lpstr>The Remote Proxy allows the Client to act as if it is accessing a local resource </vt:lpstr>
      <vt:lpstr>Lab 9 Approach : RemoteProxy</vt:lpstr>
      <vt:lpstr>Java Remote Method Invocation is a framework with tools that auto-generate the Remote Proxy and Skeleton Invocation Handler</vt:lpstr>
      <vt:lpstr>Web Services involve plugins and scripts running on a web server to invoke remote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156</cp:revision>
  <dcterms:created xsi:type="dcterms:W3CDTF">2014-08-01T20:24:53Z</dcterms:created>
  <dcterms:modified xsi:type="dcterms:W3CDTF">2018-01-22T21:10:06Z</dcterms:modified>
</cp:coreProperties>
</file>