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notesMasterIdLst>
    <p:notesMasterId r:id="rId20"/>
  </p:notesMasterIdLst>
  <p:handoutMasterIdLst>
    <p:handoutMasterId r:id="rId21"/>
  </p:handoutMasterIdLst>
  <p:sldIdLst>
    <p:sldId id="381" r:id="rId2"/>
    <p:sldId id="414" r:id="rId3"/>
    <p:sldId id="462" r:id="rId4"/>
    <p:sldId id="463" r:id="rId5"/>
    <p:sldId id="464" r:id="rId6"/>
    <p:sldId id="465" r:id="rId7"/>
    <p:sldId id="466" r:id="rId8"/>
    <p:sldId id="467" r:id="rId9"/>
    <p:sldId id="468" r:id="rId10"/>
    <p:sldId id="470" r:id="rId11"/>
    <p:sldId id="469" r:id="rId12"/>
    <p:sldId id="471" r:id="rId13"/>
    <p:sldId id="472" r:id="rId14"/>
    <p:sldId id="475" r:id="rId15"/>
    <p:sldId id="473" r:id="rId16"/>
    <p:sldId id="474" r:id="rId17"/>
    <p:sldId id="446" r:id="rId18"/>
    <p:sldId id="447" r:id="rId19"/>
  </p:sldIdLst>
  <p:sldSz cx="9144000" cy="6858000" type="screen4x3"/>
  <p:notesSz cx="7132638" cy="9418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A0075"/>
    <a:srgbClr val="5600AC"/>
    <a:srgbClr val="340068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6" autoAdjust="0"/>
    <p:restoredTop sz="69361" autoAdjust="0"/>
  </p:normalViewPr>
  <p:slideViewPr>
    <p:cSldViewPr>
      <p:cViewPr varScale="1">
        <p:scale>
          <a:sx n="60" d="100"/>
          <a:sy n="60" d="100"/>
        </p:scale>
        <p:origin x="-209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118" y="-82"/>
      </p:cViewPr>
      <p:guideLst>
        <p:guide orient="horz" pos="2967"/>
        <p:guide pos="224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t" anchorCtr="0" compatLnSpc="1">
            <a:prstTxWarp prst="textNoShape">
              <a:avLst/>
            </a:prstTxWarp>
          </a:bodyPr>
          <a:lstStyle>
            <a:lvl1pPr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CS2852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43363" y="0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t" anchorCtr="0" compatLnSpc="1">
            <a:prstTxWarp prst="textNoShape">
              <a:avLst/>
            </a:prstTxWarp>
          </a:bodyPr>
          <a:lstStyle>
            <a:lvl1pPr algn="r"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32B32498-105D-4F90-A7F2-EF83F66561A3}" type="datetime3">
              <a:rPr lang="en-US"/>
              <a:pPr>
                <a:defRPr/>
              </a:pPr>
              <a:t>20 April 2015</a:t>
            </a:fld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8738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b" anchorCtr="0" compatLnSpc="1">
            <a:prstTxWarp prst="textNoShape">
              <a:avLst/>
            </a:prstTxWarp>
          </a:bodyPr>
          <a:lstStyle>
            <a:lvl1pPr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43363" y="8948738"/>
            <a:ext cx="30892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95" tIns="47247" rIns="94495" bIns="47247" numCol="1" anchor="b" anchorCtr="0" compatLnSpc="1">
            <a:prstTxWarp prst="textNoShape">
              <a:avLst/>
            </a:prstTxWarp>
          </a:bodyPr>
          <a:lstStyle>
            <a:lvl1pPr algn="r" defTabSz="945697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79D69365-2D4E-41F9-B13D-B46822EB8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3806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226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CS2852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13200" y="0"/>
            <a:ext cx="31194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326127B-826E-41C8-B050-DFB0870446A6}" type="datetime1">
              <a:rPr lang="en-US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770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5200" y="4484688"/>
            <a:ext cx="5202238" cy="426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0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69375"/>
            <a:ext cx="312261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Dr. Yoder</a:t>
            </a:r>
          </a:p>
        </p:txBody>
      </p:sp>
      <p:sp>
        <p:nvSpPr>
          <p:cNvPr id="770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13200" y="8969375"/>
            <a:ext cx="3119438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24" tIns="44712" rIns="89424" bIns="44712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1B5665A-F774-4E9B-AA53-657A55C3E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2535" name="Picture 8"/>
          <p:cNvPicPr>
            <a:picLocks noRot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673100"/>
            <a:ext cx="4903788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99232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smtClean="0"/>
              <a:t>SE3910</a:t>
            </a:r>
          </a:p>
          <a:p>
            <a:r>
              <a:rPr lang="en-US" altLang="en-US" dirty="0" smtClean="0"/>
              <a:t>Class 5-1</a:t>
            </a:r>
          </a:p>
          <a:p>
            <a:r>
              <a:rPr lang="en-US" altLang="en-US" dirty="0" smtClean="0"/>
              <a:t>Yoder</a:t>
            </a:r>
          </a:p>
          <a:p>
            <a:r>
              <a:rPr lang="en-US" altLang="en-US" dirty="0" smtClean="0"/>
              <a:t>PPT notes</a:t>
            </a:r>
          </a:p>
          <a:p>
            <a:r>
              <a:rPr lang="en-US" altLang="en-US" dirty="0" smtClean="0"/>
              <a:t>Spring 2014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Print slide 15 for all students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Instructor: Print notes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Tentative Class Objectives:</a:t>
            </a:r>
          </a:p>
          <a:p>
            <a:r>
              <a:rPr lang="en-US" altLang="en-US" dirty="0" smtClean="0"/>
              <a:t>Explain why writing a file causes a pin to “light”</a:t>
            </a:r>
          </a:p>
          <a:p>
            <a:r>
              <a:rPr lang="en-US" altLang="en-US" dirty="0" smtClean="0"/>
              <a:t>Explain why reading a file reads a 3.3/0V value from a pin</a:t>
            </a:r>
          </a:p>
          <a:p>
            <a:r>
              <a:rPr lang="en-US" altLang="en-US" dirty="0" smtClean="0"/>
              <a:t>Create programs using file I/O</a:t>
            </a:r>
          </a:p>
          <a:p>
            <a:r>
              <a:rPr lang="en-US" altLang="en-US" dirty="0" smtClean="0"/>
              <a:t>Create new capabilities for the GPIO library</a:t>
            </a:r>
          </a:p>
          <a:p>
            <a:r>
              <a:rPr lang="en-US" altLang="en-US" dirty="0" smtClean="0"/>
              <a:t>Create new kernel modules for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?</a:t>
            </a:r>
          </a:p>
          <a:p>
            <a:r>
              <a:rPr lang="en-US" altLang="en-US" dirty="0" smtClean="0"/>
              <a:t> - Because it’s cool</a:t>
            </a:r>
          </a:p>
          <a:p>
            <a:r>
              <a:rPr lang="en-US" altLang="en-US" dirty="0" smtClean="0"/>
              <a:t> - To give deeper hardware/software understanding</a:t>
            </a:r>
          </a:p>
          <a:p>
            <a:r>
              <a:rPr lang="en-US" altLang="en-US" dirty="0" smtClean="0"/>
              <a:t> - To give familiarity with the whole beagle-bone process</a:t>
            </a:r>
          </a:p>
          <a:p>
            <a:r>
              <a:rPr lang="en-US" altLang="en-US" dirty="0" smtClean="0"/>
              <a:t>Explore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OS source code</a:t>
            </a:r>
          </a:p>
          <a:p>
            <a:r>
              <a:rPr lang="en-US" altLang="en-US" dirty="0" smtClean="0"/>
              <a:t>Explain key design decisions made by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/ Linux OS writers</a:t>
            </a:r>
          </a:p>
          <a:p>
            <a:r>
              <a:rPr lang="en-US" altLang="en-US" dirty="0" smtClean="0"/>
              <a:t>Contrast these decisions with Classic Linux and Windows decisions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For HW:</a:t>
            </a:r>
          </a:p>
          <a:p>
            <a:r>
              <a:rPr lang="en-US" altLang="en-US" dirty="0" smtClean="0"/>
              <a:t>Explain the concept of rise time and fall time.</a:t>
            </a:r>
          </a:p>
          <a:p>
            <a:r>
              <a:rPr lang="en-US" altLang="en-US" dirty="0" smtClean="0"/>
              <a:t>Make sketch or figure: Using the oscilloscope, measure the time difference between two signals.</a:t>
            </a:r>
          </a:p>
          <a:p>
            <a:r>
              <a:rPr lang="en-US" altLang="en-US" dirty="0" smtClean="0"/>
              <a:t>Classify events as either being synchronous or asynchronous, periodic, aperiodic, or sporadic</a:t>
            </a:r>
          </a:p>
          <a:p>
            <a:r>
              <a:rPr lang="en-US" altLang="en-US" dirty="0" smtClean="0"/>
              <a:t>Explain the difference between an embedded and non-embedded system</a:t>
            </a:r>
          </a:p>
          <a:p>
            <a:r>
              <a:rPr lang="en-US" altLang="en-US" dirty="0" smtClean="0"/>
              <a:t>Explain the difference between a real-time system and a non-real-time system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Identify the key components of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platform</a:t>
            </a:r>
          </a:p>
          <a:p>
            <a:r>
              <a:rPr lang="en-US" altLang="en-US" dirty="0" smtClean="0"/>
              <a:t>Explain why the </a:t>
            </a:r>
            <a:r>
              <a:rPr lang="en-US" altLang="en-US" dirty="0" err="1" smtClean="0"/>
              <a:t>Beaglebone</a:t>
            </a:r>
            <a:r>
              <a:rPr lang="en-US" altLang="en-US" dirty="0" smtClean="0"/>
              <a:t> changes operating frequency under different power conditions</a:t>
            </a:r>
          </a:p>
          <a:p>
            <a:r>
              <a:rPr lang="en-US" altLang="en-US" dirty="0" smtClean="0"/>
              <a:t>Identify the key hardware interfaces of the </a:t>
            </a:r>
            <a:r>
              <a:rPr lang="en-US" altLang="en-US" dirty="0" err="1" smtClean="0"/>
              <a:t>beaglebone</a:t>
            </a:r>
            <a:endParaRPr lang="en-US" altLang="en-US" dirty="0" smtClean="0"/>
          </a:p>
          <a:p>
            <a:r>
              <a:rPr lang="en-US" altLang="en-US" dirty="0" smtClean="0"/>
              <a:t>Explain the concept of a cape (daughterboard)</a:t>
            </a:r>
          </a:p>
          <a:p>
            <a:r>
              <a:rPr lang="en-US" altLang="en-US" dirty="0" smtClean="0"/>
              <a:t>Calculate the software GPIO pin number from an expansion port header definition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Understand how to read a basic schematic</a:t>
            </a:r>
          </a:p>
          <a:p>
            <a:r>
              <a:rPr lang="en-US" altLang="en-US" dirty="0" smtClean="0"/>
              <a:t>Explain the concept of a dropping resistor</a:t>
            </a:r>
          </a:p>
          <a:p>
            <a:r>
              <a:rPr lang="en-US" altLang="en-US" dirty="0" smtClean="0"/>
              <a:t>Explain the concept of a pull up and a pull down resistor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Short the </a:t>
            </a:r>
            <a:r>
              <a:rPr lang="en-US" altLang="en-US" dirty="0" err="1" smtClean="0"/>
              <a:t>beaglebone’s</a:t>
            </a:r>
            <a:r>
              <a:rPr lang="en-US" altLang="en-US" dirty="0" smtClean="0"/>
              <a:t> output to ground</a:t>
            </a:r>
          </a:p>
          <a:p>
            <a:r>
              <a:rPr lang="en-US" altLang="en-US" dirty="0" smtClean="0"/>
              <a:t>Connect the input directly to 5V </a:t>
            </a:r>
          </a:p>
          <a:p>
            <a:r>
              <a:rPr lang="en-US" altLang="en-US" dirty="0" smtClean="0"/>
              <a:t>Connect the input through a resistor to 5V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Discuss peak voltage again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Potential Topics</a:t>
            </a:r>
          </a:p>
          <a:p>
            <a:pPr>
              <a:buFontTx/>
              <a:buChar char="-"/>
            </a:pPr>
            <a:r>
              <a:rPr lang="en-US" altLang="en-US" dirty="0" smtClean="0"/>
              <a:t>Piazza</a:t>
            </a:r>
          </a:p>
          <a:p>
            <a:pPr>
              <a:buFontTx/>
              <a:buChar char="-"/>
            </a:pPr>
            <a:r>
              <a:rPr lang="en-US" altLang="en-US" dirty="0" smtClean="0"/>
              <a:t>Link to Schilling’s PDF Slides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Future Quick-quizzes:</a:t>
            </a:r>
          </a:p>
          <a:p>
            <a:r>
              <a:rPr lang="en-US" altLang="en-US" dirty="0" smtClean="0"/>
              <a:t>Labeling voltage, current etc.</a:t>
            </a:r>
          </a:p>
          <a:p>
            <a:r>
              <a:rPr lang="en-US" altLang="en-US" dirty="0" smtClean="0"/>
              <a:t>Why frequency scale?  What is the advantage of turning down frequency?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HW:</a:t>
            </a:r>
          </a:p>
          <a:p>
            <a:r>
              <a:rPr lang="en-US" altLang="en-US" dirty="0" smtClean="0"/>
              <a:t>How to set frequency to minimize power consumption given full-speed CPU load?</a:t>
            </a:r>
          </a:p>
          <a:p>
            <a:r>
              <a:rPr lang="en-US" altLang="en-US" dirty="0" smtClean="0"/>
              <a:t>(for after scheduling later)Suppose a program blocks X time, and runs Y time while waiting for data, per period.  What is the CPU load?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Future potential objectives:</a:t>
            </a:r>
          </a:p>
          <a:p>
            <a:r>
              <a:rPr lang="en-US" altLang="en-US" dirty="0" smtClean="0"/>
              <a:t>Discuss two kinds of interrupt systems:</a:t>
            </a:r>
          </a:p>
          <a:p>
            <a:r>
              <a:rPr lang="en-US" altLang="en-US" dirty="0" smtClean="0"/>
              <a:t>Idle main</a:t>
            </a:r>
          </a:p>
          <a:p>
            <a:r>
              <a:rPr lang="en-US" altLang="en-US" dirty="0" smtClean="0"/>
              <a:t>“background” main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etc.</a:t>
            </a:r>
          </a:p>
          <a:p>
            <a:r>
              <a:rPr lang="en-US" altLang="en-US" dirty="0" smtClean="0"/>
              <a:t>Identify</a:t>
            </a:r>
            <a:r>
              <a:rPr lang="en-US" altLang="en-US" baseline="0" dirty="0" smtClean="0"/>
              <a:t> possible values for </a:t>
            </a:r>
            <a:r>
              <a:rPr lang="en-US" altLang="en-US" baseline="0" dirty="0" err="1" smtClean="0"/>
              <a:t>hyperperiod</a:t>
            </a:r>
            <a:r>
              <a:rPr lang="en-US" altLang="en-US" baseline="0" dirty="0" smtClean="0"/>
              <a:t> and frames in cyclic scheduling</a:t>
            </a:r>
          </a:p>
          <a:p>
            <a:r>
              <a:rPr lang="en-US" altLang="en-US" baseline="0" dirty="0" smtClean="0"/>
              <a:t>Compare and </a:t>
            </a:r>
            <a:r>
              <a:rPr lang="en-US" altLang="en-US" baseline="0" dirty="0" err="1" smtClean="0"/>
              <a:t>constrast</a:t>
            </a:r>
            <a:r>
              <a:rPr lang="en-US" altLang="en-US" baseline="0" dirty="0" smtClean="0"/>
              <a:t> round-robin and cyclic scheduling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  <p:sp>
        <p:nvSpPr>
          <p:cNvPr id="19460" name="Header Placeholder 3"/>
          <p:cNvSpPr>
            <a:spLocks noGrp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kumimoji="0" lang="en-US" altLang="en-US" smtClean="0">
                <a:latin typeface="Times New Roman" pitchFamily="18" charset="0"/>
              </a:rPr>
              <a:t>CS2852</a:t>
            </a:r>
          </a:p>
        </p:txBody>
      </p:sp>
      <p:sp>
        <p:nvSpPr>
          <p:cNvPr id="19461" name="Date Placeholder 4"/>
          <p:cNvSpPr>
            <a:spLocks noGrp="1"/>
          </p:cNvSpPr>
          <p:nvPr>
            <p:ph type="dt" sz="quarter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10C29652-27BE-4150-B1D5-964C8EEEEE07}" type="datetime1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4/20/2015</a:t>
            </a:fld>
            <a:endParaRPr kumimoji="0" lang="en-US" altLang="en-US" smtClean="0">
              <a:latin typeface="Times New Roman" pitchFamily="18" charset="0"/>
            </a:endParaRPr>
          </a:p>
        </p:txBody>
      </p:sp>
      <p:sp>
        <p:nvSpPr>
          <p:cNvPr id="19462" name="Footer Placeholder 5"/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r>
              <a:rPr kumimoji="0" lang="en-US" altLang="en-US" smtClean="0">
                <a:latin typeface="Times New Roman" pitchFamily="18" charset="0"/>
              </a:rPr>
              <a:t>Dr. Yoder</a:t>
            </a:r>
          </a:p>
        </p:txBody>
      </p:sp>
      <p:sp>
        <p:nvSpPr>
          <p:cNvPr id="19463" name="Slide Number Placeholder 6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68350" indent="-29368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84275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58938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133600" indent="-2349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908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30480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5052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962400" indent="-2349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defRPr/>
            </a:pPr>
            <a:fld id="{01AB2E09-E90D-4F7C-899D-052E95FB2F4F}" type="slidenum">
              <a:rPr kumimoji="0" lang="en-US" altLang="en-US" smtClean="0">
                <a:latin typeface="Times New Roman" pitchFamily="18" charset="0"/>
              </a:rPr>
              <a:pPr eaLnBrk="1" hangingPunct="1">
                <a:spcBef>
                  <a:spcPct val="0"/>
                </a:spcBef>
                <a:defRPr/>
              </a:pPr>
              <a:t>1</a:t>
            </a:fld>
            <a:endParaRPr kumimoji="0" lang="en-US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example soln. </a:t>
            </a:r>
            <a:r>
              <a:rPr lang="en-US" smtClean="0"/>
              <a:t>in text.</a:t>
            </a:r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950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1"/>
            <a:endParaRPr lang="en-US" alt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AEFC68CF-6025-434A-AA13-6078DD63298F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F9424A7-971D-4063-A3D0-34446029BE9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5239FB9-13D0-4962-86CD-0DCEDAB6F44E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819996-8FDA-4714-96DE-16A658449B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5239FB9-13D0-4962-86CD-0DCEDAB6F44E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819996-8FDA-4714-96DE-16A658449B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394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Define </a:t>
            </a:r>
            <a:r>
              <a:rPr lang="en-US" dirty="0" err="1" smtClean="0"/>
              <a:t>d_i,j</a:t>
            </a:r>
            <a:r>
              <a:rPr lang="en-US" dirty="0" smtClean="0"/>
              <a:t> as well</a:t>
            </a:r>
          </a:p>
          <a:p>
            <a:endParaRPr lang="en-US" dirty="0" smtClean="0"/>
          </a:p>
          <a:p>
            <a:r>
              <a:rPr lang="en-US" dirty="0" smtClean="0"/>
              <a:t>Skip laxity if desired.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5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Perhaps illustrate the</a:t>
            </a:r>
            <a:r>
              <a:rPr lang="en-US" baseline="0" dirty="0" smtClean="0"/>
              <a:t> definitions rather than using words.</a:t>
            </a:r>
          </a:p>
          <a:p>
            <a:endParaRPr lang="en-US" dirty="0" smtClean="0"/>
          </a:p>
          <a:p>
            <a:r>
              <a:rPr lang="en-US" dirty="0" smtClean="0"/>
              <a:t>Third</a:t>
            </a:r>
            <a:r>
              <a:rPr lang="en-US" baseline="0" dirty="0" smtClean="0"/>
              <a:t> line: Assuming deadline = period (assumption made on next slide)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00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p.100-101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Illustrate these definitions.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2081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Write out by hand</a:t>
            </a:r>
          </a:p>
          <a:p>
            <a:r>
              <a:rPr lang="en-US" dirty="0" smtClean="0"/>
              <a:t> - use creative spacing to emphasize</a:t>
            </a:r>
            <a:r>
              <a:rPr lang="en-US" baseline="0" dirty="0" smtClean="0"/>
              <a:t> structure</a:t>
            </a:r>
          </a:p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759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11263" y="706438"/>
            <a:ext cx="4710112" cy="35321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Skip calculation if time short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CS2852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7326127B-826E-41C8-B050-DFB0870446A6}" type="datetime1">
              <a:rPr lang="en-US" smtClean="0"/>
              <a:pPr>
                <a:defRPr/>
              </a:pPr>
              <a:t>4/20/2015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Dr. Yoder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01B5665A-F774-4E9B-AA53-657A55C3E35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57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52596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648200" y="1600200"/>
            <a:ext cx="3886200" cy="452596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SE-3910  - Dr. Josiah Yoder</a:t>
            </a:r>
          </a:p>
          <a:p>
            <a:pPr>
              <a:defRPr/>
            </a:pPr>
            <a:r>
              <a:rPr lang="en-US" altLang="en-US"/>
              <a:t>Slide style: Dr. Hornick</a:t>
            </a:r>
          </a:p>
          <a:p>
            <a:pPr>
              <a:defRPr/>
            </a:pPr>
            <a:r>
              <a:rPr lang="en-US" altLang="en-US"/>
              <a:t>Much Material: Dr. Schilling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E3402-F9E7-4626-B62A-0477B6B21A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6190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SE-3910  - Dr. Josiah Yoder</a:t>
            </a:r>
          </a:p>
          <a:p>
            <a:pPr>
              <a:defRPr/>
            </a:pPr>
            <a:r>
              <a:rPr lang="en-US" altLang="en-US"/>
              <a:t>Slide style: Dr. Hornick</a:t>
            </a:r>
          </a:p>
          <a:p>
            <a:pPr>
              <a:defRPr/>
            </a:pPr>
            <a:r>
              <a:rPr lang="en-US" altLang="en-US"/>
              <a:t>Much Material: Dr. Schilling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10AE5-4506-4A6E-A299-67932167DEB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102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SE-3910  - Dr. Josiah Yoder</a:t>
            </a:r>
          </a:p>
          <a:p>
            <a:pPr>
              <a:defRPr/>
            </a:pPr>
            <a:r>
              <a:rPr lang="en-US" altLang="en-US"/>
              <a:t>Slide style: Dr. Hornick</a:t>
            </a:r>
          </a:p>
          <a:p>
            <a:pPr>
              <a:defRPr/>
            </a:pPr>
            <a:r>
              <a:rPr lang="en-US" altLang="en-US"/>
              <a:t>Much Material: Dr. Schilling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688357B-FB2F-4F34-B9EB-2628652D2C9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0" descr="MSOE 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0668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6" Type="http://schemas.openxmlformats.org/officeDocument/2006/relationships/image" Target="../media/image11.png"/><Relationship Id="rId5" Type="http://schemas.openxmlformats.org/officeDocument/2006/relationships/image" Target="../media/image10.emf"/><Relationship Id="rId4" Type="http://schemas.openxmlformats.org/officeDocument/2006/relationships/notesSlide" Target="../notesSlides/notesSlide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 smtClean="0"/>
              <a:t>SE-3910</a:t>
            </a:r>
            <a:br>
              <a:rPr lang="en-US" altLang="en-US" dirty="0" smtClean="0"/>
            </a:br>
            <a:r>
              <a:rPr lang="en-US" altLang="en-US" dirty="0" smtClean="0"/>
              <a:t>Real-time Systems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Week 5, Class 2</a:t>
            </a:r>
          </a:p>
          <a:p>
            <a:pPr lvl="1" eaLnBrk="1" hangingPunct="1"/>
            <a:r>
              <a:rPr lang="en-US" altLang="en-US" dirty="0" smtClean="0"/>
              <a:t>Lab turn-in page is up!</a:t>
            </a:r>
          </a:p>
          <a:p>
            <a:pPr lvl="1" eaLnBrk="1" hangingPunct="1"/>
            <a:r>
              <a:rPr lang="en-US" altLang="en-US" dirty="0" smtClean="0"/>
              <a:t>Use interrupts in a Linux/C environment</a:t>
            </a:r>
          </a:p>
          <a:p>
            <a:pPr lvl="1" eaLnBrk="1" hangingPunct="1"/>
            <a:r>
              <a:rPr lang="en-US" altLang="en-US" dirty="0" smtClean="0"/>
              <a:t>Scheduling</a:t>
            </a:r>
          </a:p>
          <a:p>
            <a:pPr lvl="2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Watchdog follow-up</a:t>
            </a:r>
          </a:p>
          <a:p>
            <a:pPr lvl="2" eaLnBrk="1" hangingPunct="1"/>
            <a:r>
              <a:rPr lang="en-US" altLang="en-US" dirty="0" smtClean="0"/>
              <a:t>Watchdog demo</a:t>
            </a:r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2052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743200" y="6096000"/>
            <a:ext cx="36576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smtClean="0">
                <a:latin typeface="Arial" charset="0"/>
              </a:rPr>
              <a:t>SE-3910  - Dr. Josiah Yoder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smtClean="0">
                <a:latin typeface="Arial" charset="0"/>
              </a:rPr>
              <a:t>Slide style: Dr. Hornick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200" smtClean="0">
                <a:latin typeface="Arial" charset="0"/>
              </a:rPr>
              <a:t>Much Material: Dr. Schilling, Some from Dr. Hornick, etc.</a:t>
            </a:r>
          </a:p>
        </p:txBody>
      </p:sp>
      <p:sp>
        <p:nvSpPr>
          <p:cNvPr id="2053" name="Slide Number Placeholder 4"/>
          <p:cNvSpPr>
            <a:spLocks noGrp="1"/>
          </p:cNvSpPr>
          <p:nvPr>
            <p:ph type="sldNum" sz="quarter" idx="12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fld id="{C1779351-E0FD-451D-A9B4-5ED4BD0888ED}" type="slidenum">
              <a:rPr lang="en-US" altLang="en-US" sz="1200" smtClean="0">
                <a:latin typeface="Arial" charset="0"/>
              </a:rPr>
              <a:pPr eaLnBrk="1" hangingPunct="1">
                <a:spcBef>
                  <a:spcPct val="0"/>
                </a:spcBef>
                <a:buFontTx/>
                <a:buNone/>
                <a:defRPr/>
              </a:pPr>
              <a:t>1</a:t>
            </a:fld>
            <a:endParaRPr lang="en-US" altLang="en-US" sz="12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round_robin_with_interrupts.jpg (1152×864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4800" y="685800"/>
            <a:ext cx="94488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Round-Robin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302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Round-Robin Scheduling with </a:t>
            </a:r>
            <a:br>
              <a:rPr lang="en-US" dirty="0" smtClean="0"/>
            </a:br>
            <a:r>
              <a:rPr lang="en-US" dirty="0" smtClean="0"/>
              <a:t>pre-emption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828800"/>
            <a:ext cx="8890000" cy="3765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37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Cyclic Code Scheduling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Scheduling decisions are made periodically rather than arbitrarily</a:t>
            </a:r>
          </a:p>
          <a:p>
            <a:pPr lvl="1"/>
            <a:r>
              <a:rPr lang="en-US" dirty="0" smtClean="0"/>
              <a:t>Major cycle (</a:t>
            </a:r>
            <a:r>
              <a:rPr lang="en-US" dirty="0" err="1" smtClean="0"/>
              <a:t>hyperperiod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 minimum time required to execute tasks allocated to the CPU</a:t>
            </a:r>
          </a:p>
          <a:p>
            <a:pPr lvl="2"/>
            <a:r>
              <a:rPr lang="en-US" dirty="0" smtClean="0"/>
              <a:t>Equal to the least common multiple of the task periods</a:t>
            </a:r>
          </a:p>
          <a:p>
            <a:pPr lvl="1"/>
            <a:r>
              <a:rPr lang="en-US" dirty="0" smtClean="0"/>
              <a:t>Frames</a:t>
            </a:r>
          </a:p>
          <a:p>
            <a:pPr lvl="2"/>
            <a:r>
              <a:rPr lang="en-US" dirty="0" smtClean="0"/>
              <a:t>The locations where scheduling decisions are made</a:t>
            </a:r>
          </a:p>
          <a:p>
            <a:pPr lvl="2"/>
            <a:r>
              <a:rPr lang="en-US" dirty="0" smtClean="0"/>
              <a:t>No </a:t>
            </a:r>
            <a:r>
              <a:rPr lang="en-US" dirty="0" err="1" smtClean="0"/>
              <a:t>premption</a:t>
            </a:r>
            <a:r>
              <a:rPr lang="en-US" dirty="0" smtClean="0"/>
              <a:t> within frames</a:t>
            </a:r>
          </a:p>
          <a:p>
            <a:pPr lvl="2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703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 Cyclic Code Scheduling </a:t>
            </a:r>
            <a:br>
              <a:rPr lang="en-US" dirty="0" smtClean="0"/>
            </a:br>
            <a:r>
              <a:rPr lang="en-US" dirty="0" smtClean="0"/>
              <a:t>– Rate Monotonic Scheduling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676400"/>
            <a:ext cx="8458201" cy="1563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068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Exercise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48526"/>
            <a:ext cx="8229600" cy="2877637"/>
          </a:xfrm>
        </p:spPr>
        <p:txBody>
          <a:bodyPr/>
          <a:lstStyle/>
          <a:p>
            <a:r>
              <a:rPr lang="en-US" dirty="0" smtClean="0"/>
              <a:t>Calculation: What is the processor utilization for this problem?</a:t>
            </a:r>
          </a:p>
          <a:p>
            <a:r>
              <a:rPr lang="en-US" dirty="0" smtClean="0"/>
              <a:t>Based on RMA, what order will they execute and how will they execute?</a:t>
            </a:r>
          </a:p>
          <a:p>
            <a:r>
              <a:rPr lang="en-US" dirty="0" smtClean="0"/>
              <a:t>Hints: Draw release times, break up processing into multiple frames if needed.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85800"/>
            <a:ext cx="7606563" cy="2562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40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Rate-Monotonic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32" y="4639468"/>
            <a:ext cx="8868768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178" y="1340267"/>
            <a:ext cx="7602537" cy="256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060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43800" cy="2239962"/>
          </a:xfrm>
        </p:spPr>
        <p:txBody>
          <a:bodyPr/>
          <a:lstStyle/>
          <a:p>
            <a:r>
              <a:rPr lang="en-US" dirty="0" smtClean="0"/>
              <a:t>RMA Guarantee – Upper </a:t>
            </a:r>
            <a:r>
              <a:rPr lang="en-US" dirty="0" smtClean="0"/>
              <a:t>Bound for lower </a:t>
            </a:r>
            <a:r>
              <a:rPr lang="en-US" dirty="0" smtClean="0"/>
              <a:t>bound for range that will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</a:t>
            </a:r>
            <a:r>
              <a:rPr lang="en-US" altLang="en-US" dirty="0" err="1" smtClean="0"/>
              <a:t>Hornick</a:t>
            </a: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609600" y="2743200"/>
                <a:ext cx="8382000" cy="22817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0" i="1" smtClean="0">
                          <a:latin typeface="Cambria Math"/>
                        </a:rPr>
                        <m:t>𝑈</m:t>
                      </m:r>
                      <m:r>
                        <a:rPr lang="en-US" sz="4400" b="0" i="1" smtClean="0">
                          <a:latin typeface="Cambria Math"/>
                        </a:rPr>
                        <m:t>≤</m:t>
                      </m:r>
                      <m:r>
                        <a:rPr lang="en-US" sz="4400" b="0" i="1" smtClean="0">
                          <a:latin typeface="Cambria Math"/>
                        </a:rPr>
                        <m:t>𝑛</m:t>
                      </m:r>
                      <m:r>
                        <a:rPr lang="en-US" sz="4400" b="0" i="1" smtClean="0">
                          <a:latin typeface="Cambria Math"/>
                        </a:rPr>
                        <m:t>∗</m:t>
                      </m:r>
                      <m:sSup>
                        <m:sSupPr>
                          <m:ctrlPr>
                            <a:rPr lang="en-US" sz="4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4400" b="0" i="1" smtClean="0">
                              <a:latin typeface="Cambria Math"/>
                            </a:rPr>
                            <m:t>(2</m:t>
                          </m:r>
                        </m:e>
                        <m:sup>
                          <m:f>
                            <m:fPr>
                              <m:ctrlPr>
                                <a:rPr lang="en-US" sz="44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4400" b="0" i="1" smtClean="0">
                                  <a:latin typeface="Cambria Math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  <m:r>
                        <a:rPr lang="en-US" sz="4400" b="0" i="1" smtClean="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US" sz="4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i="1" smtClean="0">
                              <a:latin typeface="Cambria Math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i="1" smtClean="0">
                                  <a:latin typeface="Cambria Math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4400" i="0" smtClean="0">
                                  <a:latin typeface="Cambria Math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44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4400" b="0" i="1" smtClean="0">
                                  <a:latin typeface="Cambria Math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r>
                            <a:rPr lang="en-US" sz="4400" i="1">
                              <a:latin typeface="Cambria Math"/>
                            </a:rPr>
                            <m:t>𝑛</m:t>
                          </m:r>
                          <m:r>
                            <a:rPr lang="en-US" sz="4400" i="1">
                              <a:latin typeface="Cambria Math"/>
                            </a:rPr>
                            <m:t>∗</m:t>
                          </m:r>
                          <m:sSup>
                            <m:sSupPr>
                              <m:ctrlPr>
                                <a:rPr lang="en-US" sz="44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4400" i="1">
                                  <a:latin typeface="Cambria Math"/>
                                </a:rPr>
                                <m:t>(2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4400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4400" i="1">
                                      <a:latin typeface="Cambria Math"/>
                                    </a:rPr>
                                    <m:t>𝑛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4400" i="1">
                              <a:latin typeface="Cambria Math"/>
                            </a:rPr>
                            <m:t>−1)</m:t>
                          </m:r>
                          <m:r>
                            <a:rPr lang="en-US" sz="44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sz="4400" b="0" i="1" smtClean="0">
                              <a:latin typeface="Cambria Math"/>
                            </a:rPr>
                            <m:t>𝑙𝑛</m:t>
                          </m:r>
                          <m:r>
                            <a:rPr lang="en-US" sz="4400" b="0" i="1" smtClean="0">
                              <a:latin typeface="Cambria Math"/>
                            </a:rPr>
                            <m:t>2≈0.69</m:t>
                          </m:r>
                          <m:r>
                            <m:rPr>
                              <m:nor/>
                            </m:rPr>
                            <a:rPr lang="en-US" sz="4400" dirty="0"/>
                            <m:t> 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2743200"/>
                <a:ext cx="8382000" cy="2281715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205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Demo – Connecting to Beaglebone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[TODO] – Perhaps another time!</a:t>
            </a:r>
          </a:p>
          <a:p>
            <a:pPr lvl="1"/>
            <a:r>
              <a:rPr lang="en-US" altLang="en-US" dirty="0" smtClean="0"/>
              <a:t>I may eventually put instructions for setting up a DHCP server on your laptop using “connection sharing” on website under “Objectives”</a:t>
            </a:r>
          </a:p>
          <a:p>
            <a:pPr lvl="1"/>
            <a:r>
              <a:rPr lang="en-US" altLang="en-US" dirty="0" smtClean="0"/>
              <a:t>Ask me if you don’t find it when you need it</a:t>
            </a:r>
          </a:p>
          <a:p>
            <a:pPr lvl="1"/>
            <a:r>
              <a:rPr lang="en-US" altLang="en-US" dirty="0" smtClean="0"/>
              <a:t>You know my number.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3BF86-9502-42AC-8E85-18B007190103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Demo – Watchdog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One prompt</a:t>
            </a:r>
          </a:p>
          <a:p>
            <a:pPr marL="457200" lvl="1" indent="0">
              <a:buNone/>
            </a:pPr>
            <a:r>
              <a:rPr lang="en-US" dirty="0" smtClean="0"/>
              <a:t>for </a:t>
            </a:r>
            <a:r>
              <a:rPr lang="en-US" dirty="0" err="1"/>
              <a:t>i</a:t>
            </a:r>
            <a:r>
              <a:rPr lang="en-US" dirty="0"/>
              <a:t> in `</a:t>
            </a:r>
            <a:r>
              <a:rPr lang="en-US" dirty="0" err="1"/>
              <a:t>seq</a:t>
            </a:r>
            <a:r>
              <a:rPr lang="en-US" dirty="0"/>
              <a:t> 0 1000`; do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 </a:t>
            </a:r>
            <a:r>
              <a:rPr lang="en-US" dirty="0" smtClean="0"/>
              <a:t>  echo </a:t>
            </a:r>
            <a:r>
              <a:rPr lang="en-US" dirty="0"/>
              <a:t>$(($</a:t>
            </a:r>
            <a:r>
              <a:rPr lang="en-US" dirty="0" err="1"/>
              <a:t>i</a:t>
            </a:r>
            <a:r>
              <a:rPr lang="en-US" dirty="0"/>
              <a:t>*10));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sleep </a:t>
            </a:r>
            <a:r>
              <a:rPr lang="en-US" dirty="0"/>
              <a:t>10; done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altLang="en-US" dirty="0" smtClean="0"/>
              <a:t>Another</a:t>
            </a:r>
          </a:p>
          <a:p>
            <a:pPr marL="457200" lvl="1" indent="0">
              <a:buNone/>
            </a:pPr>
            <a:r>
              <a:rPr lang="en-US" dirty="0"/>
              <a:t>cat &gt; /</a:t>
            </a:r>
            <a:r>
              <a:rPr lang="en-US" dirty="0" err="1"/>
              <a:t>dev</a:t>
            </a:r>
            <a:r>
              <a:rPr lang="en-US" dirty="0"/>
              <a:t>/watchdog</a:t>
            </a:r>
            <a:endParaRPr lang="en-US" alt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0C72AA-76F9-44F1-BBAF-18412D3E7BAF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Quick Quiz! (1)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dirty="0" smtClean="0"/>
              <a:t>What is an advantage of a Watchdog Timer?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dirty="0"/>
          </a:p>
          <a:p>
            <a:pPr marL="0" indent="0">
              <a:buFont typeface="Arial" charset="0"/>
              <a:buNone/>
              <a:defRPr/>
            </a:pPr>
            <a:endParaRPr lang="en-US" altLang="en-US" dirty="0"/>
          </a:p>
          <a:p>
            <a:pPr marL="0" indent="0">
              <a:buFont typeface="Arial" charset="0"/>
              <a:buNone/>
              <a:defRPr/>
            </a:pPr>
            <a:r>
              <a:rPr lang="en-US" altLang="en-US" dirty="0" smtClean="0"/>
              <a:t>What is a disadvantage?</a:t>
            </a:r>
          </a:p>
          <a:p>
            <a:pPr marL="0" indent="0">
              <a:buFont typeface="Arial" charset="0"/>
              <a:buNone/>
              <a:defRPr/>
            </a:pPr>
            <a:endParaRPr lang="en-US" altLang="en-US" dirty="0"/>
          </a:p>
          <a:p>
            <a:pPr marL="0" indent="0">
              <a:buFont typeface="Arial" charset="0"/>
              <a:buNone/>
              <a:defRPr/>
            </a:pPr>
            <a:endParaRPr lang="en-US" altLang="en-US" dirty="0" smtClean="0"/>
          </a:p>
          <a:p>
            <a:pPr marL="0" indent="0">
              <a:buFont typeface="Arial" charset="0"/>
              <a:buNone/>
              <a:defRPr/>
            </a:pPr>
            <a:r>
              <a:rPr lang="en-US" altLang="en-US" dirty="0" smtClean="0"/>
              <a:t>How can we avoid the disadvantages?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F12FB-B703-4476-A8EF-24A52759BD04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5562600" y="7467600"/>
            <a:ext cx="1714500" cy="442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Quick Quiz! (2)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en-US" altLang="en-US" dirty="0" smtClean="0"/>
              <a:t>Name two non-essential OS components and describe why each is non-essential.</a:t>
            </a:r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SE-3910  - Dr. Josiah Yoder</a:t>
            </a:r>
          </a:p>
          <a:p>
            <a:pPr>
              <a:defRPr/>
            </a:pPr>
            <a:r>
              <a:rPr lang="en-US" altLang="en-US" dirty="0" smtClean="0"/>
              <a:t>Slide style: Dr. Hornick</a:t>
            </a:r>
          </a:p>
          <a:p>
            <a:pPr>
              <a:defRPr/>
            </a:pPr>
            <a:r>
              <a:rPr lang="en-US" altLang="en-US" dirty="0" smtClean="0"/>
              <a:t>Much Material: Dr. Schilling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F12FB-B703-4476-A8EF-24A52759BD04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5562600" y="7467600"/>
            <a:ext cx="1714500" cy="4429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2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Quiz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does this shell script print?</a:t>
            </a:r>
          </a:p>
          <a:p>
            <a:pPr marL="0" indent="0">
              <a:buNone/>
            </a:pPr>
            <a:r>
              <a:rPr lang="en-US" dirty="0" smtClean="0"/>
              <a:t>-------- script ------</a:t>
            </a:r>
          </a:p>
          <a:p>
            <a:pPr marL="0" indent="0">
              <a:buNone/>
            </a:pPr>
            <a:r>
              <a:rPr lang="en-US" dirty="0" smtClean="0"/>
              <a:t>echo “var1: $1” </a:t>
            </a:r>
          </a:p>
          <a:p>
            <a:pPr marL="0" indent="0">
              <a:buNone/>
            </a:pPr>
            <a:r>
              <a:rPr lang="en-US" dirty="0" smtClean="0"/>
              <a:t>echo ‘var2: $2’ </a:t>
            </a:r>
          </a:p>
          <a:p>
            <a:pPr marL="0" indent="0">
              <a:buNone/>
            </a:pPr>
            <a:r>
              <a:rPr lang="en-US" dirty="0" smtClean="0"/>
              <a:t>echo “Number of Arguments: $#”</a:t>
            </a:r>
          </a:p>
          <a:p>
            <a:pPr marL="0" indent="0">
              <a:buNone/>
            </a:pPr>
            <a:r>
              <a:rPr lang="en-US" dirty="0" smtClean="0"/>
              <a:t>-----------------------</a:t>
            </a:r>
          </a:p>
          <a:p>
            <a:pPr marL="0" indent="0">
              <a:buNone/>
            </a:pPr>
            <a:r>
              <a:rPr lang="en-US" dirty="0" smtClean="0"/>
              <a:t>when run as</a:t>
            </a:r>
          </a:p>
          <a:p>
            <a:pPr marL="0" indent="0">
              <a:buNone/>
            </a:pPr>
            <a:r>
              <a:rPr lang="en-US" dirty="0" smtClean="0"/>
              <a:t>./script “John Doe” “Pete Stephens” “Nancy Drew”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7565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State Diagram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err="1" smtClean="0"/>
              <a:t>Laplante</a:t>
            </a:r>
            <a:r>
              <a:rPr lang="en-US" altLang="en-US" dirty="0" smtClean="0"/>
              <a:t> and </a:t>
            </a:r>
            <a:r>
              <a:rPr lang="en-US" altLang="en-US" dirty="0" err="1" smtClean="0"/>
              <a:t>Ovaske</a:t>
            </a:r>
            <a:r>
              <a:rPr lang="en-US" altLang="en-US" dirty="0" smtClean="0"/>
              <a:t> 4E p. 97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95400"/>
            <a:ext cx="7239000" cy="5177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95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Pre-runtime</a:t>
            </a:r>
          </a:p>
          <a:p>
            <a:pPr lvl="1"/>
            <a:r>
              <a:rPr lang="en-US" dirty="0" smtClean="0"/>
              <a:t>Create a feasible schedule offline prior to execution</a:t>
            </a:r>
          </a:p>
          <a:p>
            <a:pPr lvl="1"/>
            <a:r>
              <a:rPr lang="en-US" dirty="0" smtClean="0"/>
              <a:t>Requires prediction of the worst case performance for the system</a:t>
            </a:r>
          </a:p>
          <a:p>
            <a:pPr lvl="1"/>
            <a:r>
              <a:rPr lang="en-US" dirty="0" smtClean="0"/>
              <a:t>Takes into account context switch overhead</a:t>
            </a:r>
          </a:p>
          <a:p>
            <a:pPr lvl="1"/>
            <a:r>
              <a:rPr lang="en-US" dirty="0" smtClean="0"/>
              <a:t>Tries to avoid resource conflicts</a:t>
            </a:r>
          </a:p>
          <a:p>
            <a:r>
              <a:rPr lang="en-US" dirty="0" smtClean="0"/>
              <a:t>Runtime scheduling</a:t>
            </a:r>
          </a:p>
          <a:p>
            <a:pPr lvl="1"/>
            <a:r>
              <a:rPr lang="en-US" dirty="0" smtClean="0"/>
              <a:t>Priorities (fixed or dynamic) are assigned and resources are allocated</a:t>
            </a:r>
          </a:p>
          <a:p>
            <a:pPr lvl="1"/>
            <a:r>
              <a:rPr lang="en-US" dirty="0" smtClean="0"/>
              <a:t>Allows for tasks to be interrupted</a:t>
            </a:r>
          </a:p>
          <a:p>
            <a:pPr lvl="1"/>
            <a:r>
              <a:rPr lang="en-US" dirty="0" smtClean="0"/>
              <a:t>Allows for resources to be demanded periodically, </a:t>
            </a:r>
            <a:r>
              <a:rPr lang="en-US" dirty="0" err="1" smtClean="0"/>
              <a:t>aperiodically</a:t>
            </a:r>
            <a:r>
              <a:rPr lang="en-US" dirty="0" smtClean="0"/>
              <a:t>, or sporadically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079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err="1"/>
              <a:t>Laplante</a:t>
            </a:r>
            <a:r>
              <a:rPr lang="en-US" altLang="en-US" dirty="0"/>
              <a:t> and </a:t>
            </a:r>
            <a:r>
              <a:rPr lang="en-US" altLang="en-US" dirty="0" err="1"/>
              <a:t>Ovaske</a:t>
            </a:r>
            <a:r>
              <a:rPr lang="en-US" altLang="en-US" dirty="0"/>
              <a:t> 4E p. </a:t>
            </a:r>
            <a:r>
              <a:rPr lang="en-US" altLang="en-US" dirty="0" smtClean="0"/>
              <a:t>98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28800"/>
            <a:ext cx="8661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585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8371"/>
          <a:stretch/>
        </p:blipFill>
        <p:spPr bwMode="auto">
          <a:xfrm>
            <a:off x="457199" y="1846167"/>
            <a:ext cx="6445219" cy="102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844"/>
          <a:stretch/>
        </p:blipFill>
        <p:spPr bwMode="auto">
          <a:xfrm>
            <a:off x="-330200" y="3488623"/>
            <a:ext cx="6445220" cy="71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36938"/>
          <a:stretch/>
        </p:blipFill>
        <p:spPr bwMode="auto">
          <a:xfrm>
            <a:off x="-330200" y="2870200"/>
            <a:ext cx="6445217" cy="618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44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Simplifying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All tasks in the task set considered are strictly periodic.</a:t>
            </a:r>
          </a:p>
          <a:p>
            <a:r>
              <a:rPr lang="en-US" dirty="0" smtClean="0"/>
              <a:t>The relative deadline of a task is equal to its period.</a:t>
            </a:r>
          </a:p>
          <a:p>
            <a:r>
              <a:rPr lang="en-US" dirty="0" smtClean="0"/>
              <a:t>All tasks are independent; there are no precedence constraints.</a:t>
            </a:r>
          </a:p>
          <a:p>
            <a:r>
              <a:rPr lang="en-US" dirty="0" smtClean="0"/>
              <a:t>No task has any </a:t>
            </a:r>
            <a:r>
              <a:rPr lang="en-US" dirty="0" err="1" smtClean="0"/>
              <a:t>nonpreemptible</a:t>
            </a:r>
            <a:r>
              <a:rPr lang="en-US" dirty="0" smtClean="0"/>
              <a:t> section, and the cost of preemption is negligible.</a:t>
            </a:r>
          </a:p>
          <a:p>
            <a:r>
              <a:rPr lang="en-US" dirty="0" smtClean="0"/>
              <a:t>Only processing requirements are signiﬁcant; memory and I/O requirements are negligible.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SE-3910  - Dr. Josiah Yoder</a:t>
            </a:r>
          </a:p>
          <a:p>
            <a:pPr>
              <a:defRPr/>
            </a:pPr>
            <a:r>
              <a:rPr lang="en-US" altLang="en-US" smtClean="0"/>
              <a:t>Slide style: Dr. Hornick</a:t>
            </a:r>
          </a:p>
          <a:p>
            <a:pPr>
              <a:defRPr/>
            </a:pPr>
            <a:r>
              <a:rPr lang="en-US" altLang="en-US" smtClean="0"/>
              <a:t>Much Material: Dr. Schilling</a:t>
            </a: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C10AE5-4506-4A6E-A299-67932167DEB0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786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20840</TotalTime>
  <Words>1337</Words>
  <Application>Microsoft Office PowerPoint</Application>
  <PresentationFormat>On-screen Show (4:3)</PresentationFormat>
  <Paragraphs>268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SE-3910 Real-time Systems</vt:lpstr>
      <vt:lpstr>Quick Quiz! (1)</vt:lpstr>
      <vt:lpstr>Quick Quiz! (2)</vt:lpstr>
      <vt:lpstr>Quick Quiz (3)</vt:lpstr>
      <vt:lpstr>Task State Diagram</vt:lpstr>
      <vt:lpstr>Scheduling Approaches</vt:lpstr>
      <vt:lpstr>Scheduling Definitions</vt:lpstr>
      <vt:lpstr>(cont.)</vt:lpstr>
      <vt:lpstr>Simplifying Assumptions</vt:lpstr>
      <vt:lpstr>Round-Robin Scheduling</vt:lpstr>
      <vt:lpstr>Round-Robin Scheduling with  pre-emption</vt:lpstr>
      <vt:lpstr>Cyclic Code Scheduling</vt:lpstr>
      <vt:lpstr>Optimal Cyclic Code Scheduling  – Rate Monotonic Scheduling</vt:lpstr>
      <vt:lpstr>In-Class Exercise </vt:lpstr>
      <vt:lpstr>Rate-Monotonic Example</vt:lpstr>
      <vt:lpstr>RMA Guarantee – Upper Bound for lower bound for range that will work</vt:lpstr>
      <vt:lpstr>Demo – Connecting to Beaglebone</vt:lpstr>
      <vt:lpstr>Demo – Watchdog</vt:lpstr>
    </vt:vector>
  </TitlesOfParts>
  <Company>MSOE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CS-280 Lecture</dc:title>
  <dc:subject>Intro</dc:subject>
  <dc:creator>Dr. Mark Hornick</dc:creator>
  <cp:lastModifiedBy>Administrator</cp:lastModifiedBy>
  <cp:revision>1284</cp:revision>
  <cp:lastPrinted>2014-04-11T18:51:59Z</cp:lastPrinted>
  <dcterms:created xsi:type="dcterms:W3CDTF">1999-09-06T21:32:20Z</dcterms:created>
  <dcterms:modified xsi:type="dcterms:W3CDTF">2015-04-20T19:34:29Z</dcterms:modified>
</cp:coreProperties>
</file>