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25"/>
  </p:notesMasterIdLst>
  <p:handoutMasterIdLst>
    <p:handoutMasterId r:id="rId26"/>
  </p:handoutMasterIdLst>
  <p:sldIdLst>
    <p:sldId id="480" r:id="rId2"/>
    <p:sldId id="488" r:id="rId3"/>
    <p:sldId id="494" r:id="rId4"/>
    <p:sldId id="492" r:id="rId5"/>
    <p:sldId id="493" r:id="rId6"/>
    <p:sldId id="495" r:id="rId7"/>
    <p:sldId id="491" r:id="rId8"/>
    <p:sldId id="485" r:id="rId9"/>
    <p:sldId id="484" r:id="rId10"/>
    <p:sldId id="489" r:id="rId11"/>
    <p:sldId id="490" r:id="rId12"/>
    <p:sldId id="496" r:id="rId13"/>
    <p:sldId id="498" r:id="rId14"/>
    <p:sldId id="500" r:id="rId15"/>
    <p:sldId id="499" r:id="rId16"/>
    <p:sldId id="506" r:id="rId17"/>
    <p:sldId id="497" r:id="rId18"/>
    <p:sldId id="507" r:id="rId19"/>
    <p:sldId id="486" r:id="rId20"/>
    <p:sldId id="501" r:id="rId21"/>
    <p:sldId id="502" r:id="rId22"/>
    <p:sldId id="503" r:id="rId23"/>
    <p:sldId id="504" r:id="rId24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6" autoAdjust="0"/>
    <p:restoredTop sz="69361" autoAdjust="0"/>
  </p:normalViewPr>
  <p:slideViewPr>
    <p:cSldViewPr>
      <p:cViewPr varScale="1">
        <p:scale>
          <a:sx n="60" d="100"/>
          <a:sy n="60" d="100"/>
        </p:scale>
        <p:origin x="-207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118" y="-82"/>
      </p:cViewPr>
      <p:guideLst>
        <p:guide orient="horz" pos="2967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785287255759707E-2"/>
          <c:y val="1.7123869549972016E-2"/>
          <c:w val="0.9187640954602897"/>
          <c:h val="0.9376919342911110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Sheet2!$A$1:$A$37</c:f>
              <c:numCache>
                <c:formatCode>General</c:formatCode>
                <c:ptCount val="37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330</c:v>
                </c:pt>
                <c:pt idx="12">
                  <c:v>360</c:v>
                </c:pt>
                <c:pt idx="13">
                  <c:v>390</c:v>
                </c:pt>
                <c:pt idx="14">
                  <c:v>420</c:v>
                </c:pt>
                <c:pt idx="15">
                  <c:v>450</c:v>
                </c:pt>
                <c:pt idx="16">
                  <c:v>480</c:v>
                </c:pt>
                <c:pt idx="17">
                  <c:v>510</c:v>
                </c:pt>
                <c:pt idx="18">
                  <c:v>540</c:v>
                </c:pt>
                <c:pt idx="19">
                  <c:v>570</c:v>
                </c:pt>
                <c:pt idx="20">
                  <c:v>600</c:v>
                </c:pt>
                <c:pt idx="21">
                  <c:v>630</c:v>
                </c:pt>
                <c:pt idx="22">
                  <c:v>660</c:v>
                </c:pt>
                <c:pt idx="23">
                  <c:v>690</c:v>
                </c:pt>
                <c:pt idx="24">
                  <c:v>720</c:v>
                </c:pt>
                <c:pt idx="25">
                  <c:v>750</c:v>
                </c:pt>
                <c:pt idx="26">
                  <c:v>780</c:v>
                </c:pt>
                <c:pt idx="27">
                  <c:v>810</c:v>
                </c:pt>
                <c:pt idx="28">
                  <c:v>840</c:v>
                </c:pt>
                <c:pt idx="29">
                  <c:v>870</c:v>
                </c:pt>
                <c:pt idx="30">
                  <c:v>900</c:v>
                </c:pt>
                <c:pt idx="31">
                  <c:v>930</c:v>
                </c:pt>
                <c:pt idx="32">
                  <c:v>960</c:v>
                </c:pt>
                <c:pt idx="33">
                  <c:v>990</c:v>
                </c:pt>
                <c:pt idx="34">
                  <c:v>1020</c:v>
                </c:pt>
                <c:pt idx="35">
                  <c:v>1050</c:v>
                </c:pt>
                <c:pt idx="36">
                  <c:v>1080</c:v>
                </c:pt>
              </c:numCache>
            </c:numRef>
          </c:xVal>
          <c:yVal>
            <c:numRef>
              <c:f>Sheet2!$B$1:$B$37</c:f>
              <c:numCache>
                <c:formatCode>General</c:formatCode>
                <c:ptCount val="37"/>
                <c:pt idx="0">
                  <c:v>0</c:v>
                </c:pt>
                <c:pt idx="1">
                  <c:v>0.49999999999999994</c:v>
                </c:pt>
                <c:pt idx="2">
                  <c:v>0.8660254037844386</c:v>
                </c:pt>
                <c:pt idx="3">
                  <c:v>1</c:v>
                </c:pt>
                <c:pt idx="4">
                  <c:v>0.86602540378443871</c:v>
                </c:pt>
                <c:pt idx="5">
                  <c:v>0.49999999999999994</c:v>
                </c:pt>
                <c:pt idx="6">
                  <c:v>1.22514845490862E-16</c:v>
                </c:pt>
                <c:pt idx="7">
                  <c:v>-0.50000000000000011</c:v>
                </c:pt>
                <c:pt idx="8">
                  <c:v>-0.86602540378443837</c:v>
                </c:pt>
                <c:pt idx="9">
                  <c:v>-1</c:v>
                </c:pt>
                <c:pt idx="10">
                  <c:v>-0.8660254037844386</c:v>
                </c:pt>
                <c:pt idx="11">
                  <c:v>-0.50000000000000044</c:v>
                </c:pt>
                <c:pt idx="12">
                  <c:v>-2.45029690981724E-16</c:v>
                </c:pt>
                <c:pt idx="13">
                  <c:v>0.49999999999999928</c:v>
                </c:pt>
                <c:pt idx="14">
                  <c:v>0.86602540378443882</c:v>
                </c:pt>
                <c:pt idx="15">
                  <c:v>1</c:v>
                </c:pt>
                <c:pt idx="16">
                  <c:v>0.86602540378443915</c:v>
                </c:pt>
                <c:pt idx="17">
                  <c:v>0.49999999999999978</c:v>
                </c:pt>
                <c:pt idx="18">
                  <c:v>3.67544536472586E-16</c:v>
                </c:pt>
                <c:pt idx="19">
                  <c:v>-0.50000000000000067</c:v>
                </c:pt>
                <c:pt idx="20">
                  <c:v>-0.86602540378443871</c:v>
                </c:pt>
                <c:pt idx="21">
                  <c:v>-1</c:v>
                </c:pt>
                <c:pt idx="22">
                  <c:v>-0.86602540378443915</c:v>
                </c:pt>
                <c:pt idx="23">
                  <c:v>-0.49999999999999989</c:v>
                </c:pt>
                <c:pt idx="24">
                  <c:v>-4.90059381963448E-16</c:v>
                </c:pt>
                <c:pt idx="25">
                  <c:v>0.49999999999999906</c:v>
                </c:pt>
                <c:pt idx="26">
                  <c:v>0.86602540378443782</c:v>
                </c:pt>
                <c:pt idx="27">
                  <c:v>1</c:v>
                </c:pt>
                <c:pt idx="28">
                  <c:v>0.86602540378443837</c:v>
                </c:pt>
                <c:pt idx="29">
                  <c:v>0.5</c:v>
                </c:pt>
                <c:pt idx="30">
                  <c:v>6.1257422745431001E-16</c:v>
                </c:pt>
                <c:pt idx="31">
                  <c:v>-0.49999999999999895</c:v>
                </c:pt>
                <c:pt idx="32">
                  <c:v>-0.86602540378443771</c:v>
                </c:pt>
                <c:pt idx="33">
                  <c:v>-1</c:v>
                </c:pt>
                <c:pt idx="34">
                  <c:v>-0.86602540378443837</c:v>
                </c:pt>
                <c:pt idx="35">
                  <c:v>-0.50000000000000011</c:v>
                </c:pt>
                <c:pt idx="36">
                  <c:v>-7.3508907294517201E-16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21632"/>
        <c:axId val="220705536"/>
      </c:scatterChart>
      <c:valAx>
        <c:axId val="214021632"/>
        <c:scaling>
          <c:orientation val="minMax"/>
          <c:max val="1080"/>
          <c:min val="0"/>
        </c:scaling>
        <c:delete val="0"/>
        <c:axPos val="b"/>
        <c:majorGridlines/>
        <c:numFmt formatCode="General" sourceLinked="1"/>
        <c:majorTickMark val="out"/>
        <c:minorTickMark val="in"/>
        <c:tickLblPos val="nextTo"/>
        <c:crossAx val="220705536"/>
        <c:crosses val="autoZero"/>
        <c:crossBetween val="midCat"/>
        <c:majorUnit val="60"/>
        <c:minorUnit val="30"/>
      </c:valAx>
      <c:valAx>
        <c:axId val="220705536"/>
        <c:scaling>
          <c:orientation val="minMax"/>
          <c:max val="1"/>
          <c:min val="-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21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2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95" tIns="47247" rIns="94495" bIns="47247" numCol="1" anchor="t" anchorCtr="0" compatLnSpc="1">
            <a:prstTxWarp prst="textNoShape">
              <a:avLst/>
            </a:prstTxWarp>
          </a:bodyPr>
          <a:lstStyle>
            <a:lvl1pPr defTabSz="945697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CS2852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363" y="0"/>
            <a:ext cx="30892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95" tIns="47247" rIns="94495" bIns="47247" numCol="1" anchor="t" anchorCtr="0" compatLnSpc="1">
            <a:prstTxWarp prst="textNoShape">
              <a:avLst/>
            </a:prstTxWarp>
          </a:bodyPr>
          <a:lstStyle>
            <a:lvl1pPr algn="r" defTabSz="945697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25 April 2014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738"/>
            <a:ext cx="30892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95" tIns="47247" rIns="94495" bIns="47247" numCol="1" anchor="b" anchorCtr="0" compatLnSpc="1">
            <a:prstTxWarp prst="textNoShape">
              <a:avLst/>
            </a:prstTxWarp>
          </a:bodyPr>
          <a:lstStyle>
            <a:lvl1pPr defTabSz="945697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Yoder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363" y="8948738"/>
            <a:ext cx="30892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95" tIns="47247" rIns="94495" bIns="47247" numCol="1" anchor="b" anchorCtr="0" compatLnSpc="1">
            <a:prstTxWarp prst="textNoShape">
              <a:avLst/>
            </a:prstTxWarp>
          </a:bodyPr>
          <a:lstStyle>
            <a:lvl1pPr algn="r" defTabSz="945697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9D69365-2D4E-41F9-B13D-B46822EB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6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4" tIns="44712" rIns="89424" bIns="4471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CS2852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1194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4" tIns="44712" rIns="89424" bIns="4471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26127B-826E-41C8-B050-DFB0870446A6}" type="datetime1">
              <a:rPr lang="en-US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484688"/>
            <a:ext cx="5202238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4" tIns="44712" rIns="89424" bIns="44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9375"/>
            <a:ext cx="312261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4" tIns="44712" rIns="89424" bIns="4471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Yoder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69375"/>
            <a:ext cx="31194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24" tIns="44712" rIns="89424" bIns="4471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1B5665A-F774-4E9B-AA53-657A55C3E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5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673100"/>
            <a:ext cx="4903788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23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SE3910</a:t>
            </a:r>
          </a:p>
          <a:p>
            <a:r>
              <a:rPr lang="en-US" altLang="en-US" dirty="0" smtClean="0"/>
              <a:t>Class 5-1</a:t>
            </a:r>
          </a:p>
          <a:p>
            <a:r>
              <a:rPr lang="en-US" altLang="en-US" dirty="0" smtClean="0"/>
              <a:t>Yoder</a:t>
            </a:r>
          </a:p>
          <a:p>
            <a:r>
              <a:rPr lang="en-US" altLang="en-US" dirty="0" smtClean="0"/>
              <a:t>PPT notes</a:t>
            </a:r>
          </a:p>
          <a:p>
            <a:r>
              <a:rPr lang="en-US" altLang="en-US" dirty="0" smtClean="0"/>
              <a:t>Spring 2014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Print 1-5,11,13-21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Instructor: Print notes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Tentative Class Objectives:</a:t>
            </a:r>
          </a:p>
          <a:p>
            <a:r>
              <a:rPr lang="en-US" altLang="en-US" dirty="0" smtClean="0"/>
              <a:t>Explain why writing a file causes a pin to “light”</a:t>
            </a:r>
          </a:p>
          <a:p>
            <a:r>
              <a:rPr lang="en-US" altLang="en-US" dirty="0" smtClean="0"/>
              <a:t>Explain why reading a file reads a 3.3/0V value from a pin</a:t>
            </a:r>
          </a:p>
          <a:p>
            <a:r>
              <a:rPr lang="en-US" altLang="en-US" dirty="0" smtClean="0"/>
              <a:t>Create programs using file I/O</a:t>
            </a:r>
          </a:p>
          <a:p>
            <a:r>
              <a:rPr lang="en-US" altLang="en-US" dirty="0" smtClean="0"/>
              <a:t>Create new capabilities for the GPIO library</a:t>
            </a:r>
          </a:p>
          <a:p>
            <a:r>
              <a:rPr lang="en-US" altLang="en-US" dirty="0" smtClean="0"/>
              <a:t>Create new kernel modules for the </a:t>
            </a:r>
            <a:r>
              <a:rPr lang="en-US" altLang="en-US" dirty="0" err="1" smtClean="0"/>
              <a:t>BeagleBone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 - Because it’s cool</a:t>
            </a:r>
          </a:p>
          <a:p>
            <a:r>
              <a:rPr lang="en-US" altLang="en-US" dirty="0" smtClean="0"/>
              <a:t> - To give deeper hardware/software understanding</a:t>
            </a:r>
          </a:p>
          <a:p>
            <a:r>
              <a:rPr lang="en-US" altLang="en-US" dirty="0" smtClean="0"/>
              <a:t> - To give familiarity with the whole beagle-bone process</a:t>
            </a:r>
          </a:p>
          <a:p>
            <a:r>
              <a:rPr lang="en-US" altLang="en-US" dirty="0" smtClean="0"/>
              <a:t>Explore the </a:t>
            </a:r>
            <a:r>
              <a:rPr lang="en-US" altLang="en-US" dirty="0" err="1" smtClean="0"/>
              <a:t>Beaglebone</a:t>
            </a:r>
            <a:r>
              <a:rPr lang="en-US" altLang="en-US" dirty="0" smtClean="0"/>
              <a:t> OS source code</a:t>
            </a:r>
          </a:p>
          <a:p>
            <a:r>
              <a:rPr lang="en-US" altLang="en-US" dirty="0" smtClean="0"/>
              <a:t>Explain key design decisions made by </a:t>
            </a:r>
            <a:r>
              <a:rPr lang="en-US" altLang="en-US" dirty="0" err="1" smtClean="0"/>
              <a:t>Beaglebone</a:t>
            </a:r>
            <a:r>
              <a:rPr lang="en-US" altLang="en-US" dirty="0" smtClean="0"/>
              <a:t> / Linux OS writers</a:t>
            </a:r>
          </a:p>
          <a:p>
            <a:r>
              <a:rPr lang="en-US" altLang="en-US" dirty="0" smtClean="0"/>
              <a:t>Contrast these decisions with Classic Linux and Windows decisions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For HW:</a:t>
            </a:r>
          </a:p>
          <a:p>
            <a:r>
              <a:rPr lang="en-US" altLang="en-US" dirty="0" smtClean="0"/>
              <a:t>Explain the concept of rise time and fall time.</a:t>
            </a:r>
          </a:p>
          <a:p>
            <a:r>
              <a:rPr lang="en-US" altLang="en-US" dirty="0" smtClean="0"/>
              <a:t>Make sketch or figure: Using the oscilloscope, measure the time difference between two signals.</a:t>
            </a:r>
          </a:p>
          <a:p>
            <a:r>
              <a:rPr lang="en-US" altLang="en-US" dirty="0" smtClean="0"/>
              <a:t>Classify events as either being synchronous or asynchronous, periodic, aperiodic, or sporadic</a:t>
            </a:r>
          </a:p>
          <a:p>
            <a:r>
              <a:rPr lang="en-US" altLang="en-US" dirty="0" smtClean="0"/>
              <a:t>Explain the difference between an embedded and non-embedded system</a:t>
            </a:r>
          </a:p>
          <a:p>
            <a:r>
              <a:rPr lang="en-US" altLang="en-US" dirty="0" smtClean="0"/>
              <a:t>Explain the difference between a real-time system and a non-real-time system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Identify the key components of the </a:t>
            </a:r>
            <a:r>
              <a:rPr lang="en-US" altLang="en-US" dirty="0" err="1" smtClean="0"/>
              <a:t>Beaglebone</a:t>
            </a:r>
            <a:r>
              <a:rPr lang="en-US" altLang="en-US" dirty="0" smtClean="0"/>
              <a:t> platform</a:t>
            </a:r>
          </a:p>
          <a:p>
            <a:r>
              <a:rPr lang="en-US" altLang="en-US" dirty="0" smtClean="0"/>
              <a:t>Explain why the </a:t>
            </a:r>
            <a:r>
              <a:rPr lang="en-US" altLang="en-US" dirty="0" err="1" smtClean="0"/>
              <a:t>Beaglebone</a:t>
            </a:r>
            <a:r>
              <a:rPr lang="en-US" altLang="en-US" dirty="0" smtClean="0"/>
              <a:t> changes operating frequency under different power conditions</a:t>
            </a:r>
          </a:p>
          <a:p>
            <a:r>
              <a:rPr lang="en-US" altLang="en-US" dirty="0" smtClean="0"/>
              <a:t>Identify the key hardware interfaces of the </a:t>
            </a:r>
            <a:r>
              <a:rPr lang="en-US" altLang="en-US" dirty="0" err="1" smtClean="0"/>
              <a:t>beaglebone</a:t>
            </a:r>
            <a:endParaRPr lang="en-US" altLang="en-US" dirty="0" smtClean="0"/>
          </a:p>
          <a:p>
            <a:r>
              <a:rPr lang="en-US" altLang="en-US" dirty="0" smtClean="0"/>
              <a:t>Explain the concept of a cape (daughterboard)</a:t>
            </a:r>
          </a:p>
          <a:p>
            <a:r>
              <a:rPr lang="en-US" altLang="en-US" dirty="0" smtClean="0"/>
              <a:t>Calculate the software GPIO pin number from an expansion port header definition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Understand how to read a basic schematic</a:t>
            </a:r>
          </a:p>
          <a:p>
            <a:r>
              <a:rPr lang="en-US" altLang="en-US" dirty="0" smtClean="0"/>
              <a:t>Explain the concept of a dropping resistor</a:t>
            </a:r>
          </a:p>
          <a:p>
            <a:r>
              <a:rPr lang="en-US" altLang="en-US" dirty="0" smtClean="0"/>
              <a:t>Explain the concept of a pull up and a pull down resistor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Short the </a:t>
            </a:r>
            <a:r>
              <a:rPr lang="en-US" altLang="en-US" dirty="0" err="1" smtClean="0"/>
              <a:t>beaglebone’s</a:t>
            </a:r>
            <a:r>
              <a:rPr lang="en-US" altLang="en-US" dirty="0" smtClean="0"/>
              <a:t> output to ground</a:t>
            </a:r>
          </a:p>
          <a:p>
            <a:r>
              <a:rPr lang="en-US" altLang="en-US" dirty="0" smtClean="0"/>
              <a:t>Connect the input directly to 5V </a:t>
            </a:r>
          </a:p>
          <a:p>
            <a:r>
              <a:rPr lang="en-US" altLang="en-US" dirty="0" smtClean="0"/>
              <a:t>Connect the input through a resistor to 5V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Discuss peak voltage again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Potential Topics</a:t>
            </a:r>
          </a:p>
          <a:p>
            <a:pPr>
              <a:buFontTx/>
              <a:buChar char="-"/>
            </a:pPr>
            <a:r>
              <a:rPr lang="en-US" altLang="en-US" dirty="0" smtClean="0"/>
              <a:t>Piazza</a:t>
            </a:r>
          </a:p>
          <a:p>
            <a:pPr>
              <a:buFontTx/>
              <a:buChar char="-"/>
            </a:pPr>
            <a:r>
              <a:rPr lang="en-US" altLang="en-US" dirty="0" smtClean="0"/>
              <a:t>Link to Schilling’s PDF Slides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Future Quick-quizzes:</a:t>
            </a:r>
          </a:p>
          <a:p>
            <a:r>
              <a:rPr lang="en-US" altLang="en-US" dirty="0" smtClean="0"/>
              <a:t>Labeling voltage, current etc.</a:t>
            </a:r>
          </a:p>
          <a:p>
            <a:r>
              <a:rPr lang="en-US" altLang="en-US" dirty="0" smtClean="0"/>
              <a:t>Why frequency scale?  What is the advantage of turning down frequency?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HW:</a:t>
            </a:r>
          </a:p>
          <a:p>
            <a:r>
              <a:rPr lang="en-US" altLang="en-US" dirty="0" smtClean="0"/>
              <a:t>How to set frequency to minimize power consumption given full-speed CPU load?</a:t>
            </a:r>
          </a:p>
          <a:p>
            <a:r>
              <a:rPr lang="en-US" altLang="en-US" dirty="0" smtClean="0"/>
              <a:t>(for after scheduling later)Suppose a program blocks X time, and runs Y time while waiting for data, per period.  What is the CPU load?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Future potential objectives:</a:t>
            </a:r>
          </a:p>
          <a:p>
            <a:r>
              <a:rPr lang="en-US" altLang="en-US" dirty="0" smtClean="0"/>
              <a:t>Discuss two kinds of interrupt systems:</a:t>
            </a:r>
          </a:p>
          <a:p>
            <a:r>
              <a:rPr lang="en-US" altLang="en-US" dirty="0" smtClean="0"/>
              <a:t>Idle main</a:t>
            </a:r>
          </a:p>
          <a:p>
            <a:r>
              <a:rPr lang="en-US" altLang="en-US" dirty="0" smtClean="0"/>
              <a:t>“background” main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etc.</a:t>
            </a:r>
          </a:p>
          <a:p>
            <a:r>
              <a:rPr lang="en-US" altLang="en-US" dirty="0" smtClean="0"/>
              <a:t>Identify</a:t>
            </a:r>
            <a:r>
              <a:rPr lang="en-US" altLang="en-US" baseline="0" dirty="0" smtClean="0"/>
              <a:t> possible values for </a:t>
            </a:r>
            <a:r>
              <a:rPr lang="en-US" altLang="en-US" baseline="0" dirty="0" err="1" smtClean="0"/>
              <a:t>hyperperiod</a:t>
            </a:r>
            <a:r>
              <a:rPr lang="en-US" altLang="en-US" baseline="0" dirty="0" smtClean="0"/>
              <a:t> and frames in cyclic scheduling</a:t>
            </a:r>
          </a:p>
          <a:p>
            <a:r>
              <a:rPr lang="en-US" altLang="en-US" baseline="0" dirty="0" smtClean="0"/>
              <a:t>Compare and </a:t>
            </a:r>
            <a:r>
              <a:rPr lang="en-US" altLang="en-US" baseline="0" dirty="0" err="1" smtClean="0"/>
              <a:t>constrast</a:t>
            </a:r>
            <a:r>
              <a:rPr lang="en-US" altLang="en-US" baseline="0" dirty="0" smtClean="0"/>
              <a:t> round-robin and cyclic scheduling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68350" indent="-293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84275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58938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33600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908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480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5052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624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68350" indent="-293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84275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58938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33600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908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480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5052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624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0C29652-27BE-4150-B1D5-964C8EEEEE07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4/25/2014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68350" indent="-293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84275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58938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33600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908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480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5052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624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68350" indent="-2936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84275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58938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133600" indent="-2349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908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30480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5052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62400" indent="-2349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1AB2E09-E90D-4F7C-899D-052E95FB2F4F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 example on board]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5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1080p means the image has</a:t>
            </a:r>
            <a:r>
              <a:rPr lang="en-US" baseline="0" dirty="0" smtClean="0"/>
              <a:t> a resolution of 1920 by 1080</a:t>
            </a:r>
          </a:p>
          <a:p>
            <a:r>
              <a:rPr lang="en-US" baseline="0" dirty="0" smtClean="0"/>
              <a:t>Image is sent at 60 frame per second</a:t>
            </a:r>
          </a:p>
          <a:p>
            <a:r>
              <a:rPr lang="en-US" dirty="0" smtClean="0"/>
              <a:t>Each pixel has at least 24 bit color associated with it</a:t>
            </a:r>
          </a:p>
          <a:p>
            <a:r>
              <a:rPr lang="en-US" baseline="0" dirty="0" err="1" smtClean="0"/>
              <a:t>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interaced</a:t>
            </a:r>
            <a:endParaRPr lang="en-US" baseline="0" dirty="0" smtClean="0"/>
          </a:p>
          <a:p>
            <a:r>
              <a:rPr lang="en-US" baseline="0" dirty="0" smtClean="0"/>
              <a:t>p – progressive</a:t>
            </a:r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do this not only with audio,</a:t>
            </a:r>
            <a:r>
              <a:rPr lang="en-US" baseline="0" dirty="0" smtClean="0"/>
              <a:t> but also with radio waves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Indeed, both </a:t>
            </a:r>
            <a:r>
              <a:rPr lang="en-US" baseline="0" smtClean="0"/>
              <a:t>are squared:</a:t>
            </a:r>
            <a:endParaRPr lang="en-US" baseline="0" dirty="0" smtClean="0"/>
          </a:p>
          <a:p>
            <a:r>
              <a:rPr lang="en-US" dirty="0" smtClean="0"/>
              <a:t>http://en.wikipedia.org/wiki/Parseval's_theorem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Digital TV:</a:t>
            </a:r>
          </a:p>
          <a:p>
            <a:r>
              <a:rPr lang="en-US" dirty="0" smtClean="0"/>
              <a:t>http://transition.fcc.gov/mb/engineering/dtvmaps/</a:t>
            </a:r>
          </a:p>
          <a:p>
            <a:endParaRPr lang="en-US" dirty="0" smtClean="0"/>
          </a:p>
          <a:p>
            <a:r>
              <a:rPr lang="en-US" dirty="0" smtClean="0"/>
              <a:t>Full US allocations:</a:t>
            </a:r>
          </a:p>
          <a:p>
            <a:r>
              <a:rPr lang="en-US" dirty="0" smtClean="0"/>
              <a:t>http://upload.wikimedia.org/wikipedia/commons/4/45/United_States_Frequency_Allocations_Chart_2003_-_The_Radio_Spectrum.jpg</a:t>
            </a:r>
          </a:p>
          <a:p>
            <a:endParaRPr lang="en-US" dirty="0" smtClean="0"/>
          </a:p>
          <a:p>
            <a:r>
              <a:rPr lang="en-US" dirty="0" smtClean="0"/>
              <a:t>VH</a:t>
            </a:r>
            <a:r>
              <a:rPr lang="en-US" baseline="0" dirty="0" smtClean="0"/>
              <a:t>F Usage (World wide)</a:t>
            </a:r>
          </a:p>
          <a:p>
            <a:r>
              <a:rPr lang="en-US" dirty="0" smtClean="0"/>
              <a:t>http://upload.wikimedia.org/wikipedia/en/c/cc/VHF_Usage.svg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Spring 2015 (15q3):</a:t>
            </a:r>
          </a:p>
          <a:p>
            <a:r>
              <a:rPr lang="en-US" dirty="0" smtClean="0"/>
              <a:t> Work through</a:t>
            </a:r>
            <a:r>
              <a:rPr lang="en-US" baseline="0" dirty="0" smtClean="0"/>
              <a:t> one, then give an in-class exercise for the following.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5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result with this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barely </a:t>
            </a:r>
            <a:r>
              <a:rPr lang="en-US" baseline="0" smtClean="0"/>
              <a:t>finished this.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not get to this.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326127B-826E-41C8-B050-DFB0870446A6}" type="datetime1">
              <a:rPr lang="en-US" smtClean="0"/>
              <a:pPr>
                <a:defRPr/>
              </a:pPr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1B5665A-F774-4E9B-AA53-657A55C3E3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48200" y="1600200"/>
            <a:ext cx="38862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SE-3910  - Dr. Josiah Yoder</a:t>
            </a:r>
          </a:p>
          <a:p>
            <a:pPr>
              <a:defRPr/>
            </a:pPr>
            <a:r>
              <a:rPr lang="en-US" altLang="en-US"/>
              <a:t>Slide style: Dr. Hornick</a:t>
            </a:r>
          </a:p>
          <a:p>
            <a:pPr>
              <a:defRPr/>
            </a:pPr>
            <a:r>
              <a:rPr lang="en-US" altLang="en-US"/>
              <a:t>Much Material: Dr. Schilling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3402-F9E7-4626-B62A-0477B6B21A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619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SE-3910  - Dr. Josiah Yoder</a:t>
            </a:r>
          </a:p>
          <a:p>
            <a:pPr>
              <a:defRPr/>
            </a:pPr>
            <a:r>
              <a:rPr lang="en-US" altLang="en-US"/>
              <a:t>Slide style: Dr. Hornick</a:t>
            </a:r>
          </a:p>
          <a:p>
            <a:pPr>
              <a:defRPr/>
            </a:pPr>
            <a:r>
              <a:rPr lang="en-US" altLang="en-US"/>
              <a:t>Much Material: Dr. Schilling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10AE5-4506-4A6E-A299-67932167DEB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102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SE-3910  - Dr. Josiah Yoder</a:t>
            </a:r>
          </a:p>
          <a:p>
            <a:pPr>
              <a:defRPr/>
            </a:pPr>
            <a:r>
              <a:rPr lang="en-US" altLang="en-US"/>
              <a:t>Slide style: Dr. Hornick</a:t>
            </a:r>
          </a:p>
          <a:p>
            <a:pPr>
              <a:defRPr/>
            </a:pPr>
            <a:r>
              <a:rPr lang="en-US" altLang="en-US"/>
              <a:t>Much Material: Dr. Schilling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88357B-FB2F-4F34-B9EB-2628652D2C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40" descr="MSO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8.xml"/><Relationship Id="rId10" Type="http://schemas.openxmlformats.org/officeDocument/2006/relationships/image" Target="../media/image15.png"/><Relationship Id="rId4" Type="http://schemas.openxmlformats.org/officeDocument/2006/relationships/tags" Target="../tags/tag7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The_wagon-wheel_effect.ogv" TargetMode="External"/><Relationship Id="rId2" Type="http://schemas.openxmlformats.org/officeDocument/2006/relationships/hyperlink" Target="http://upload.wikimedia.org/wikipedia/commons/7/77/Propeller_strobe.og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hyperlink" Target="http://www.seasshops.ucla.edu/services/student-faculty-shop/machine-shop-rules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SE-3910</a:t>
            </a:r>
            <a:br>
              <a:rPr lang="en-US" altLang="en-US" dirty="0" smtClean="0"/>
            </a:br>
            <a:r>
              <a:rPr lang="en-US" altLang="en-US" dirty="0" smtClean="0"/>
              <a:t>Real-time Systems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Week 7, Class 3</a:t>
            </a:r>
          </a:p>
          <a:p>
            <a:pPr lvl="1" eaLnBrk="1" hangingPunct="1"/>
            <a:r>
              <a:rPr lang="en-US" altLang="en-US" dirty="0" smtClean="0"/>
              <a:t>Announcement</a:t>
            </a:r>
          </a:p>
          <a:p>
            <a:pPr lvl="1" eaLnBrk="1" hangingPunct="1"/>
            <a:r>
              <a:rPr lang="en-US" altLang="en-US" dirty="0" smtClean="0"/>
              <a:t>Estimating rates</a:t>
            </a:r>
          </a:p>
          <a:p>
            <a:pPr lvl="2" eaLnBrk="1" hangingPunct="1"/>
            <a:r>
              <a:rPr lang="en-US" altLang="en-US" dirty="0" smtClean="0"/>
              <a:t>Uncompressed Video Size</a:t>
            </a:r>
          </a:p>
          <a:p>
            <a:pPr lvl="2" eaLnBrk="1" hangingPunct="1"/>
            <a:r>
              <a:rPr lang="en-US" altLang="en-US" dirty="0" smtClean="0"/>
              <a:t>Compression Ratio</a:t>
            </a:r>
          </a:p>
          <a:p>
            <a:pPr lvl="2" eaLnBrk="1" hangingPunct="1"/>
            <a:r>
              <a:rPr lang="en-US" altLang="en-US" dirty="0" smtClean="0"/>
              <a:t>Frame rate – the Stroboscope effect (Aliasing)</a:t>
            </a:r>
          </a:p>
          <a:p>
            <a:pPr lvl="2" eaLnBrk="1" hangingPunct="1"/>
            <a:r>
              <a:rPr lang="en-US" altLang="en-US" dirty="0" smtClean="0"/>
              <a:t>Channel capacity</a:t>
            </a:r>
          </a:p>
          <a:p>
            <a:pPr lvl="3" eaLnBrk="1" hangingPunct="1"/>
            <a:r>
              <a:rPr lang="en-US" altLang="en-US" dirty="0" smtClean="0"/>
              <a:t>Fourier Transform</a:t>
            </a:r>
          </a:p>
          <a:p>
            <a:pPr lvl="2" eaLnBrk="1" hangingPunct="1"/>
            <a:r>
              <a:rPr lang="en-US" altLang="en-US" dirty="0" smtClean="0"/>
              <a:t>Sampling error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743200" y="6096000"/>
            <a:ext cx="36576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latin typeface="Arial" charset="0"/>
              </a:rPr>
              <a:t>SE-3910  - Dr. Josiah Yoder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latin typeface="Arial" charset="0"/>
              </a:rPr>
              <a:t>Slide style: Dr. Hornick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smtClean="0">
                <a:latin typeface="Arial" charset="0"/>
              </a:rPr>
              <a:t>Much Material: Dr. Schilling, Some from Dr. Hornick, etc.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1779351-E0FD-451D-A9B4-5ED4BD0888ED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http://photo.stackexchange.com/questions/24512/what-is-aliasing-and-anti-aliasing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026" name="Picture 2" descr="aliasing and anti-alia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4020"/>
            <a:ext cx="5562600" cy="41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i="1" dirty="0"/>
              <a:t>Single-Sensor Imaging: Methods and Applications for Digital Cameras</a:t>
            </a:r>
            <a:r>
              <a:rPr lang="en-US" dirty="0"/>
              <a:t>, by </a:t>
            </a:r>
            <a:r>
              <a:rPr lang="en-US" dirty="0" err="1"/>
              <a:t>Rastislav</a:t>
            </a:r>
            <a:r>
              <a:rPr lang="en-US" dirty="0"/>
              <a:t> </a:t>
            </a:r>
            <a:r>
              <a:rPr lang="en-US" dirty="0" err="1"/>
              <a:t>Lukac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://www.openphotographyforums.com/forums/showthread.php?t=14988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074" name="Picture 2" descr="http://dougkerr.net/illustrations/Lukac_aliasing_01-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1" y="1371600"/>
            <a:ext cx="860795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You didn’t talk too much about this in Network Protocols</a:t>
            </a:r>
          </a:p>
          <a:p>
            <a:pPr lvl="1"/>
            <a:r>
              <a:rPr lang="en-US" dirty="0"/>
              <a:t>Can occur through many mediums</a:t>
            </a:r>
          </a:p>
          <a:p>
            <a:pPr lvl="2"/>
            <a:r>
              <a:rPr lang="en-US" dirty="0"/>
              <a:t>Twisted Pair</a:t>
            </a:r>
          </a:p>
          <a:p>
            <a:pPr lvl="2"/>
            <a:r>
              <a:rPr lang="en-US" dirty="0"/>
              <a:t>Coaxial Cable</a:t>
            </a:r>
          </a:p>
          <a:p>
            <a:pPr lvl="2"/>
            <a:r>
              <a:rPr lang="en-US" dirty="0"/>
              <a:t>Fiber Optics</a:t>
            </a:r>
          </a:p>
          <a:p>
            <a:pPr lvl="2"/>
            <a:r>
              <a:rPr lang="en-US" dirty="0"/>
              <a:t>Wireless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7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 – analog Bandwidth</a:t>
                </a:r>
              </a:p>
              <a:p>
                <a:pPr marL="0" indent="0">
                  <a:buNone/>
                </a:pPr>
                <a:r>
                  <a:rPr lang="en-US" dirty="0" smtClean="0"/>
                  <a:t>S – Signal power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N – Noise power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as sums of sine-waves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6600" y="637720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609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http://mathworld.wolfram.com/FourierSeriesSquareWave.html</a:t>
            </a:r>
          </a:p>
        </p:txBody>
      </p:sp>
      <p:pic>
        <p:nvPicPr>
          <p:cNvPr id="6146" name="Picture 2" descr="FourierSeriesSquare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457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1600" y="576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http://ccn.ucla.edu/BMCweb/SharedCode/slides/SlideFiles.html</a:t>
            </a:r>
          </a:p>
        </p:txBody>
      </p:sp>
      <p:pic>
        <p:nvPicPr>
          <p:cNvPr id="6148" name="Picture 4" descr="http://ccn.ucla.edu/BMCweb/SharedCode/slides/FourierSquareW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1" y="2362200"/>
            <a:ext cx="3448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analog bandwidth?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Freq.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33399" y="5961965"/>
            <a:ext cx="876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http://www.mathworks.com/matlabcentral/fileexchange/22214-voice-audio-processing</a:t>
            </a:r>
          </a:p>
        </p:txBody>
      </p:sp>
      <p:pic>
        <p:nvPicPr>
          <p:cNvPr id="5122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52927" r="-580" b="774"/>
          <a:stretch/>
        </p:blipFill>
        <p:spPr bwMode="auto">
          <a:xfrm>
            <a:off x="1538364" y="1567954"/>
            <a:ext cx="6248400" cy="216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riginal.jpg (561×42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00200" y="3733800"/>
            <a:ext cx="6248400" cy="233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021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𝑚𝑎𝑥𝑖𝑚𝑢𝑚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𝑛𝑢𝑚𝑏𝑒𝑟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𝑜𝑓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𝑏𝑖𝑡𝑠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𝑠𝑒𝑐𝑜𝑛𝑑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𝐻𝑙𝑜𝑔</m:t>
                      </m:r>
                      <m:r>
                        <a:rPr lang="en-US" i="1" baseline="-25000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 (1+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2679"/>
            <a:ext cx="4731050" cy="24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analog TV channels had a bandwidth of 6MHz</a:t>
            </a:r>
          </a:p>
          <a:p>
            <a:r>
              <a:rPr lang="en-US" dirty="0" smtClean="0"/>
              <a:t>Supposing a SNR of 50 dB, what is the maximum possible bit-rate?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9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113820"/>
              </p:ext>
            </p:extLst>
          </p:nvPr>
        </p:nvGraphicFramePr>
        <p:xfrm>
          <a:off x="609600" y="1752600"/>
          <a:ext cx="7467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Wiring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CAT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CAT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Coaxial Cable (50 Ohm)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Fiber Optic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r>
                        <a:rPr lang="en-US" baseline="0" dirty="0" smtClean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311783" y="2661209"/>
            <a:ext cx="927217" cy="3206191"/>
            <a:chOff x="6311782" y="1809750"/>
            <a:chExt cx="961895" cy="3311293"/>
          </a:xfrm>
        </p:grpSpPr>
        <p:pic>
          <p:nvPicPr>
            <p:cNvPr id="7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1809750"/>
              <a:ext cx="6955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http://www.germes-online.com/direct/dbimage/50244126/UTP___FTP___SFTP_Cat_5__Cat_5e__and_Cat_6_Cable__Solid___Stranded_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2724150"/>
              <a:ext cx="723901" cy="72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3" y="3562351"/>
              <a:ext cx="695586" cy="69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782" y="4400550"/>
              <a:ext cx="961895" cy="720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an image stored in </a:t>
            </a:r>
            <a:br>
              <a:rPr lang="en-US" dirty="0" smtClean="0"/>
            </a:br>
            <a:r>
              <a:rPr lang="en-US" dirty="0" smtClean="0"/>
              <a:t>memory?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dirty="0" smtClean="0"/>
              <a:t>In-Class Exercise: If this is 1 second,</a:t>
            </a:r>
            <a:br>
              <a:rPr lang="en-US" dirty="0" smtClean="0"/>
            </a:br>
            <a:r>
              <a:rPr lang="en-US" dirty="0" smtClean="0"/>
              <a:t>what is the output if we sample 3 times per second?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3787539"/>
              </p:ext>
            </p:extLst>
          </p:nvPr>
        </p:nvGraphicFramePr>
        <p:xfrm>
          <a:off x="4572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37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Theorem (again </a:t>
            </a:r>
            <a:r>
              <a:rPr lang="en-US" dirty="0" err="1" smtClean="0"/>
              <a:t>Nyquist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= 2B  (B is bandwidth of signal)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8" y="2197620"/>
            <a:ext cx="8522648" cy="38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Consider an analog signal that will vary between two values – say 0 and V</a:t>
            </a:r>
            <a:r>
              <a:rPr lang="en-US" baseline="-25000" dirty="0"/>
              <a:t>H</a:t>
            </a:r>
            <a:r>
              <a:rPr lang="en-US" dirty="0"/>
              <a:t> volts</a:t>
            </a:r>
          </a:p>
          <a:p>
            <a:pPr eaLnBrk="1" hangingPunct="1"/>
            <a:r>
              <a:rPr lang="en-US" dirty="0"/>
              <a:t>Discretization refers to the “levels” the ADC is able to resolve the analog signal to:  </a:t>
            </a:r>
          </a:p>
          <a:p>
            <a:pPr lvl="1" eaLnBrk="1" hangingPunct="1"/>
            <a:r>
              <a:rPr lang="en-US" dirty="0"/>
              <a:t>a 2-bit converter can resolve 4 different discrete levels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267200"/>
            <a:ext cx="4724400" cy="220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0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the actual analog value and quantized digital value due is called </a:t>
            </a:r>
            <a:r>
              <a:rPr lang="en-US" b="1" dirty="0"/>
              <a:t>quantization error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either to rounding or truncation.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4" descr="\mathrm{SQNR} = 20 \log_{10}(2^Q) \approx 6.02 \cdot Q\ \mathrm{dB} \,\!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26" y="4724400"/>
            <a:ext cx="600323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HD/1080p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4098" name="Picture 2" descr="http://upload.wikimedia.org/wikipedia/commons/f/fa/Definitions_of_TV_standarts_till_Full_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1467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is an uncompressed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1080p</a:t>
            </a:r>
          </a:p>
          <a:p>
            <a:pPr lvl="1"/>
            <a:r>
              <a:rPr lang="en-US" dirty="0" smtClean="0"/>
              <a:t>1920 x 1080</a:t>
            </a:r>
          </a:p>
          <a:p>
            <a:pPr lvl="1"/>
            <a:r>
              <a:rPr lang="en-US" dirty="0" smtClean="0"/>
              <a:t>3 channels (RGB), each 8 bits</a:t>
            </a:r>
          </a:p>
          <a:p>
            <a:r>
              <a:rPr lang="en-US" dirty="0" smtClean="0"/>
              <a:t>How many bytes for one image?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68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uncompressed </a:t>
            </a:r>
            <a:br>
              <a:rPr lang="en-US" dirty="0" smtClean="0"/>
            </a:br>
            <a:r>
              <a:rPr lang="en-US" dirty="0" smtClean="0"/>
              <a:t>data-rate?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1080p</a:t>
            </a:r>
          </a:p>
          <a:p>
            <a:pPr lvl="1"/>
            <a:r>
              <a:rPr lang="en-US" dirty="0"/>
              <a:t>1920 x 1080</a:t>
            </a:r>
          </a:p>
          <a:p>
            <a:pPr lvl="1"/>
            <a:r>
              <a:rPr lang="en-US" dirty="0"/>
              <a:t>3 channels (RGB), each 8 bits</a:t>
            </a:r>
          </a:p>
          <a:p>
            <a:pPr lvl="1"/>
            <a:r>
              <a:rPr lang="en-US" dirty="0" smtClean="0"/>
              <a:t>60 fps</a:t>
            </a:r>
          </a:p>
          <a:p>
            <a:r>
              <a:rPr lang="en-US" dirty="0" smtClean="0"/>
              <a:t>What is the data rate, in </a:t>
            </a:r>
            <a:r>
              <a:rPr lang="en-US" i="1" dirty="0" err="1" smtClean="0"/>
              <a:t>X</a:t>
            </a:r>
            <a:r>
              <a:rPr lang="en-US" dirty="0" err="1" smtClean="0"/>
              <a:t>bits</a:t>
            </a:r>
            <a:r>
              <a:rPr lang="en-US" dirty="0" smtClean="0"/>
              <a:t> per second?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H.262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H.262 compression has a target maximum data rate of 25 Mb/s. Supposing this means </a:t>
            </a:r>
            <a:r>
              <a:rPr lang="en-US" dirty="0" err="1" smtClean="0"/>
              <a:t>Mebibits</a:t>
            </a:r>
            <a:r>
              <a:rPr lang="en-US" dirty="0" smtClean="0"/>
              <a:t>/s (or Megabits/s), what is the desire compression ratio?</a:t>
            </a:r>
          </a:p>
          <a:p>
            <a:pPr marL="0" indent="0">
              <a:buNone/>
            </a:pPr>
            <a:r>
              <a:rPr lang="en-US" dirty="0" smtClean="0"/>
              <a:t>       compression ratio = compressed /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uncompressed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35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noticed something that is in motion seem to stop?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Stroboscopic Effect</a:t>
            </a:r>
            <a:br>
              <a:rPr lang="en-US" dirty="0" smtClean="0"/>
            </a:br>
            <a:r>
              <a:rPr lang="en-US" dirty="0" smtClean="0"/>
              <a:t>(Aliasing)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upload.wikimedia.org/wikipedia/commons/7/77/Propeller_strobe.ogv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upload.wikimedia.org/wikipedia/commons/e/ef/The_wagon-wheel_effect.ogv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1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www.cpsc.gov/PageFiles/74773/08089a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942">
            <a:off x="1396206" y="439990"/>
            <a:ext cx="5253279" cy="2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See, e.g.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www.seasshops.ucla.edu/services/student-faculty-shop/machine-shop-rules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SE-3910  - Dr. Josiah Yoder</a:t>
            </a:r>
          </a:p>
          <a:p>
            <a:pPr>
              <a:defRPr/>
            </a:pPr>
            <a:r>
              <a:rPr lang="en-US" altLang="en-US" dirty="0" smtClean="0"/>
              <a:t>Slide style: Dr. Hornick</a:t>
            </a:r>
          </a:p>
          <a:p>
            <a:pPr>
              <a:defRPr/>
            </a:pPr>
            <a:r>
              <a:rPr lang="en-US" altLang="en-US" dirty="0" smtClean="0"/>
              <a:t>Much Material: Dr. Schilling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0AE5-4506-4A6E-A299-67932167DEB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71" y="2819400"/>
            <a:ext cx="5238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21605</TotalTime>
  <Words>1438</Words>
  <Application>Microsoft Office PowerPoint</Application>
  <PresentationFormat>On-screen Show (4:3)</PresentationFormat>
  <Paragraphs>337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SE-3910 Real-time Systems</vt:lpstr>
      <vt:lpstr>How is an image stored in  memory?</vt:lpstr>
      <vt:lpstr>Full HD/1080p</vt:lpstr>
      <vt:lpstr>How large is an uncompressed image?</vt:lpstr>
      <vt:lpstr>What is the uncompressed  data-rate?</vt:lpstr>
      <vt:lpstr>H.262 Compression</vt:lpstr>
      <vt:lpstr>The Stroboscopic Effect</vt:lpstr>
      <vt:lpstr>The Stroboscopic Effect (Aliasing)</vt:lpstr>
      <vt:lpstr>Safety</vt:lpstr>
      <vt:lpstr>Aliasing</vt:lpstr>
      <vt:lpstr>More aliasing</vt:lpstr>
      <vt:lpstr>Transmitting data</vt:lpstr>
      <vt:lpstr>Claude Shannon</vt:lpstr>
      <vt:lpstr>Signals as sums of sine-waves</vt:lpstr>
      <vt:lpstr>What is analog bandwidth?</vt:lpstr>
      <vt:lpstr>PowerPoint Presentation</vt:lpstr>
      <vt:lpstr>Channel capacity</vt:lpstr>
      <vt:lpstr>In-class exercise</vt:lpstr>
      <vt:lpstr>Rates</vt:lpstr>
      <vt:lpstr>In-Class Exercise: If this is 1 second, what is the output if we sample 3 times per second?</vt:lpstr>
      <vt:lpstr>Sampling Theorem (again Nyquist)</vt:lpstr>
      <vt:lpstr>Discretization</vt:lpstr>
      <vt:lpstr>Discretization Error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Administrator</cp:lastModifiedBy>
  <cp:revision>1325</cp:revision>
  <cp:lastPrinted>2014-04-25T19:00:17Z</cp:lastPrinted>
  <dcterms:created xsi:type="dcterms:W3CDTF">1999-09-06T21:32:20Z</dcterms:created>
  <dcterms:modified xsi:type="dcterms:W3CDTF">2014-04-25T21:18:29Z</dcterms:modified>
</cp:coreProperties>
</file>