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17"/>
  </p:notesMasterIdLst>
  <p:handoutMasterIdLst>
    <p:handoutMasterId r:id="rId18"/>
  </p:handoutMasterIdLst>
  <p:sldIdLst>
    <p:sldId id="480" r:id="rId2"/>
    <p:sldId id="513" r:id="rId3"/>
    <p:sldId id="488" r:id="rId4"/>
    <p:sldId id="510" r:id="rId5"/>
    <p:sldId id="509" r:id="rId6"/>
    <p:sldId id="511" r:id="rId7"/>
    <p:sldId id="508" r:id="rId8"/>
    <p:sldId id="512" r:id="rId9"/>
    <p:sldId id="486" r:id="rId10"/>
    <p:sldId id="514" r:id="rId11"/>
    <p:sldId id="501" r:id="rId12"/>
    <p:sldId id="502" r:id="rId13"/>
    <p:sldId id="503" r:id="rId14"/>
    <p:sldId id="504" r:id="rId15"/>
    <p:sldId id="515" r:id="rId16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6" autoAdjust="0"/>
    <p:restoredTop sz="69361" autoAdjust="0"/>
  </p:normalViewPr>
  <p:slideViewPr>
    <p:cSldViewPr>
      <p:cViewPr varScale="1">
        <p:scale>
          <a:sx n="60" d="100"/>
          <a:sy n="60" d="100"/>
        </p:scale>
        <p:origin x="-207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118" y="-82"/>
      </p:cViewPr>
      <p:guideLst>
        <p:guide orient="horz" pos="2967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785287255759707E-2"/>
          <c:y val="1.7123869549972016E-2"/>
          <c:w val="0.9187640954602897"/>
          <c:h val="0.93769193429111108"/>
        </c:manualLayout>
      </c:layout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Sheet2!$A$1:$A$37</c:f>
              <c:numCache>
                <c:formatCode>General</c:formatCode>
                <c:ptCount val="37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150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270</c:v>
                </c:pt>
                <c:pt idx="10">
                  <c:v>300</c:v>
                </c:pt>
                <c:pt idx="11">
                  <c:v>330</c:v>
                </c:pt>
                <c:pt idx="12">
                  <c:v>360</c:v>
                </c:pt>
                <c:pt idx="13">
                  <c:v>390</c:v>
                </c:pt>
                <c:pt idx="14">
                  <c:v>420</c:v>
                </c:pt>
                <c:pt idx="15">
                  <c:v>450</c:v>
                </c:pt>
                <c:pt idx="16">
                  <c:v>480</c:v>
                </c:pt>
                <c:pt idx="17">
                  <c:v>510</c:v>
                </c:pt>
                <c:pt idx="18">
                  <c:v>540</c:v>
                </c:pt>
                <c:pt idx="19">
                  <c:v>570</c:v>
                </c:pt>
                <c:pt idx="20">
                  <c:v>600</c:v>
                </c:pt>
                <c:pt idx="21">
                  <c:v>630</c:v>
                </c:pt>
                <c:pt idx="22">
                  <c:v>660</c:v>
                </c:pt>
                <c:pt idx="23">
                  <c:v>690</c:v>
                </c:pt>
                <c:pt idx="24">
                  <c:v>720</c:v>
                </c:pt>
                <c:pt idx="25">
                  <c:v>750</c:v>
                </c:pt>
                <c:pt idx="26">
                  <c:v>780</c:v>
                </c:pt>
                <c:pt idx="27">
                  <c:v>810</c:v>
                </c:pt>
                <c:pt idx="28">
                  <c:v>840</c:v>
                </c:pt>
                <c:pt idx="29">
                  <c:v>870</c:v>
                </c:pt>
                <c:pt idx="30">
                  <c:v>900</c:v>
                </c:pt>
                <c:pt idx="31">
                  <c:v>930</c:v>
                </c:pt>
                <c:pt idx="32">
                  <c:v>960</c:v>
                </c:pt>
                <c:pt idx="33">
                  <c:v>990</c:v>
                </c:pt>
                <c:pt idx="34">
                  <c:v>1020</c:v>
                </c:pt>
                <c:pt idx="35">
                  <c:v>1050</c:v>
                </c:pt>
                <c:pt idx="36">
                  <c:v>1080</c:v>
                </c:pt>
              </c:numCache>
            </c:numRef>
          </c:xVal>
          <c:yVal>
            <c:numRef>
              <c:f>Sheet2!$B$1:$B$37</c:f>
              <c:numCache>
                <c:formatCode>General</c:formatCode>
                <c:ptCount val="37"/>
                <c:pt idx="0">
                  <c:v>0</c:v>
                </c:pt>
                <c:pt idx="1">
                  <c:v>0.49999999999999994</c:v>
                </c:pt>
                <c:pt idx="2">
                  <c:v>0.8660254037844386</c:v>
                </c:pt>
                <c:pt idx="3">
                  <c:v>1</c:v>
                </c:pt>
                <c:pt idx="4">
                  <c:v>0.86602540378443871</c:v>
                </c:pt>
                <c:pt idx="5">
                  <c:v>0.49999999999999994</c:v>
                </c:pt>
                <c:pt idx="6">
                  <c:v>1.22514845490862E-16</c:v>
                </c:pt>
                <c:pt idx="7">
                  <c:v>-0.50000000000000011</c:v>
                </c:pt>
                <c:pt idx="8">
                  <c:v>-0.86602540378443837</c:v>
                </c:pt>
                <c:pt idx="9">
                  <c:v>-1</c:v>
                </c:pt>
                <c:pt idx="10">
                  <c:v>-0.8660254037844386</c:v>
                </c:pt>
                <c:pt idx="11">
                  <c:v>-0.50000000000000044</c:v>
                </c:pt>
                <c:pt idx="12">
                  <c:v>-2.45029690981724E-16</c:v>
                </c:pt>
                <c:pt idx="13">
                  <c:v>0.49999999999999928</c:v>
                </c:pt>
                <c:pt idx="14">
                  <c:v>0.86602540378443882</c:v>
                </c:pt>
                <c:pt idx="15">
                  <c:v>1</c:v>
                </c:pt>
                <c:pt idx="16">
                  <c:v>0.86602540378443915</c:v>
                </c:pt>
                <c:pt idx="17">
                  <c:v>0.49999999999999978</c:v>
                </c:pt>
                <c:pt idx="18">
                  <c:v>3.67544536472586E-16</c:v>
                </c:pt>
                <c:pt idx="19">
                  <c:v>-0.50000000000000067</c:v>
                </c:pt>
                <c:pt idx="20">
                  <c:v>-0.86602540378443871</c:v>
                </c:pt>
                <c:pt idx="21">
                  <c:v>-1</c:v>
                </c:pt>
                <c:pt idx="22">
                  <c:v>-0.86602540378443915</c:v>
                </c:pt>
                <c:pt idx="23">
                  <c:v>-0.49999999999999989</c:v>
                </c:pt>
                <c:pt idx="24">
                  <c:v>-4.90059381963448E-16</c:v>
                </c:pt>
                <c:pt idx="25">
                  <c:v>0.49999999999999906</c:v>
                </c:pt>
                <c:pt idx="26">
                  <c:v>0.86602540378443782</c:v>
                </c:pt>
                <c:pt idx="27">
                  <c:v>1</c:v>
                </c:pt>
                <c:pt idx="28">
                  <c:v>0.86602540378443837</c:v>
                </c:pt>
                <c:pt idx="29">
                  <c:v>0.5</c:v>
                </c:pt>
                <c:pt idx="30">
                  <c:v>6.1257422745431001E-16</c:v>
                </c:pt>
                <c:pt idx="31">
                  <c:v>-0.49999999999999895</c:v>
                </c:pt>
                <c:pt idx="32">
                  <c:v>-0.86602540378443771</c:v>
                </c:pt>
                <c:pt idx="33">
                  <c:v>-1</c:v>
                </c:pt>
                <c:pt idx="34">
                  <c:v>-0.86602540378443837</c:v>
                </c:pt>
                <c:pt idx="35">
                  <c:v>-0.50000000000000011</c:v>
                </c:pt>
                <c:pt idx="36">
                  <c:v>-7.3508907294517201E-16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915904"/>
        <c:axId val="167917440"/>
      </c:scatterChart>
      <c:valAx>
        <c:axId val="167915904"/>
        <c:scaling>
          <c:orientation val="minMax"/>
          <c:max val="1080"/>
          <c:min val="0"/>
        </c:scaling>
        <c:delete val="0"/>
        <c:axPos val="b"/>
        <c:majorGridlines/>
        <c:numFmt formatCode="General" sourceLinked="1"/>
        <c:majorTickMark val="out"/>
        <c:minorTickMark val="in"/>
        <c:tickLblPos val="nextTo"/>
        <c:crossAx val="167917440"/>
        <c:crosses val="autoZero"/>
        <c:crossBetween val="midCat"/>
        <c:majorUnit val="60"/>
        <c:minorUnit val="30"/>
      </c:valAx>
      <c:valAx>
        <c:axId val="167917440"/>
        <c:scaling>
          <c:orientation val="minMax"/>
          <c:max val="1"/>
          <c:min val="-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9159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t" anchorCtr="0" compatLnSpc="1">
            <a:prstTxWarp prst="textNoShape">
              <a:avLst/>
            </a:prstTxWarp>
          </a:bodyPr>
          <a:lstStyle>
            <a:lvl1pPr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CS2852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363" y="0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t" anchorCtr="0" compatLnSpc="1">
            <a:prstTxWarp prst="textNoShape">
              <a:avLst/>
            </a:prstTxWarp>
          </a:bodyPr>
          <a:lstStyle>
            <a:lvl1pPr algn="r"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30 April 2014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738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b" anchorCtr="0" compatLnSpc="1">
            <a:prstTxWarp prst="textNoShape">
              <a:avLst/>
            </a:prstTxWarp>
          </a:bodyPr>
          <a:lstStyle>
            <a:lvl1pPr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363" y="8948738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b" anchorCtr="0" compatLnSpc="1">
            <a:prstTxWarp prst="textNoShape">
              <a:avLst/>
            </a:prstTxWarp>
          </a:bodyPr>
          <a:lstStyle>
            <a:lvl1pPr algn="r"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9D69365-2D4E-41F9-B13D-B46822EB8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806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6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CS2852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200" y="0"/>
            <a:ext cx="31194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326127B-826E-41C8-B050-DFB0870446A6}" type="datetime1">
              <a:rPr lang="en-US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200" y="4484688"/>
            <a:ext cx="5202238" cy="426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69375"/>
            <a:ext cx="31226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200" y="8969375"/>
            <a:ext cx="31194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1B5665A-F774-4E9B-AA53-657A55C3E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2535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673100"/>
            <a:ext cx="4903788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923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hannon%E2%80%93Hartley_theorem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Nyquist%E2%80%93Shannon_sampling_theorem" TargetMode="External"/><Relationship Id="rId5" Type="http://schemas.openxmlformats.org/officeDocument/2006/relationships/hyperlink" Target="http://videolectures.net/mackay_course_08/" TargetMode="External"/><Relationship Id="rId4" Type="http://schemas.openxmlformats.org/officeDocument/2006/relationships/hyperlink" Target="http://en.wikipedia.org/wiki/Noisy-channel_coding_theorem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SE3910</a:t>
            </a:r>
          </a:p>
          <a:p>
            <a:r>
              <a:rPr lang="en-US" altLang="en-US" dirty="0" smtClean="0"/>
              <a:t>Class 5-1</a:t>
            </a:r>
          </a:p>
          <a:p>
            <a:r>
              <a:rPr lang="en-US" altLang="en-US" dirty="0" smtClean="0"/>
              <a:t>Yoder</a:t>
            </a:r>
          </a:p>
          <a:p>
            <a:r>
              <a:rPr lang="en-US" altLang="en-US" dirty="0" smtClean="0"/>
              <a:t>PPT notes</a:t>
            </a:r>
          </a:p>
          <a:p>
            <a:r>
              <a:rPr lang="en-US" altLang="en-US" dirty="0" smtClean="0"/>
              <a:t>Spring 2014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Print 1-5,11,13-21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Instructor: Print notes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Tentative Class Objectives:</a:t>
            </a:r>
          </a:p>
          <a:p>
            <a:r>
              <a:rPr lang="en-US" altLang="en-US" dirty="0" smtClean="0"/>
              <a:t>Explain why writing a file causes a pin to “light”</a:t>
            </a:r>
          </a:p>
          <a:p>
            <a:r>
              <a:rPr lang="en-US" altLang="en-US" dirty="0" smtClean="0"/>
              <a:t>Explain why reading a file reads a 3.3/0V value from a pin</a:t>
            </a:r>
          </a:p>
          <a:p>
            <a:r>
              <a:rPr lang="en-US" altLang="en-US" dirty="0" smtClean="0"/>
              <a:t>Create programs using file I/O</a:t>
            </a:r>
          </a:p>
          <a:p>
            <a:r>
              <a:rPr lang="en-US" altLang="en-US" dirty="0" smtClean="0"/>
              <a:t>Create new capabilities for the GPIO library</a:t>
            </a:r>
          </a:p>
          <a:p>
            <a:r>
              <a:rPr lang="en-US" altLang="en-US" dirty="0" smtClean="0"/>
              <a:t>Create new kernel modules for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 - Because it’s cool</a:t>
            </a:r>
          </a:p>
          <a:p>
            <a:r>
              <a:rPr lang="en-US" altLang="en-US" dirty="0" smtClean="0"/>
              <a:t> - To give deeper hardware/software understanding</a:t>
            </a:r>
          </a:p>
          <a:p>
            <a:r>
              <a:rPr lang="en-US" altLang="en-US" dirty="0" smtClean="0"/>
              <a:t> - To give familiarity with the whole beagle-bone process</a:t>
            </a:r>
          </a:p>
          <a:p>
            <a:r>
              <a:rPr lang="en-US" altLang="en-US" dirty="0" smtClean="0"/>
              <a:t>Explore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OS source code</a:t>
            </a:r>
          </a:p>
          <a:p>
            <a:r>
              <a:rPr lang="en-US" altLang="en-US" dirty="0" smtClean="0"/>
              <a:t>Explain key design decisions made by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/ Linux OS writers</a:t>
            </a:r>
          </a:p>
          <a:p>
            <a:r>
              <a:rPr lang="en-US" altLang="en-US" dirty="0" smtClean="0"/>
              <a:t>Contrast these decisions with Classic Linux and Windows decisions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For HW:</a:t>
            </a:r>
          </a:p>
          <a:p>
            <a:r>
              <a:rPr lang="en-US" altLang="en-US" dirty="0" smtClean="0"/>
              <a:t>Explain the concept of rise time and fall time.</a:t>
            </a:r>
          </a:p>
          <a:p>
            <a:r>
              <a:rPr lang="en-US" altLang="en-US" dirty="0" smtClean="0"/>
              <a:t>Make sketch or figure: Using the oscilloscope, measure the time difference between two signals.</a:t>
            </a:r>
          </a:p>
          <a:p>
            <a:r>
              <a:rPr lang="en-US" altLang="en-US" dirty="0" smtClean="0"/>
              <a:t>Classify events as either being synchronous or asynchronous, periodic, aperiodic, or sporadic</a:t>
            </a:r>
          </a:p>
          <a:p>
            <a:r>
              <a:rPr lang="en-US" altLang="en-US" dirty="0" smtClean="0"/>
              <a:t>Explain the difference between an embedded and non-embedded system</a:t>
            </a:r>
          </a:p>
          <a:p>
            <a:r>
              <a:rPr lang="en-US" altLang="en-US" dirty="0" smtClean="0"/>
              <a:t>Explain the difference between a real-time system and a non-real-time system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Identify the key components of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platform</a:t>
            </a:r>
          </a:p>
          <a:p>
            <a:r>
              <a:rPr lang="en-US" altLang="en-US" dirty="0" smtClean="0"/>
              <a:t>Explain why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changes operating frequency under different power conditions</a:t>
            </a:r>
          </a:p>
          <a:p>
            <a:r>
              <a:rPr lang="en-US" altLang="en-US" dirty="0" smtClean="0"/>
              <a:t>Identify the key hardware interfaces of the </a:t>
            </a:r>
            <a:r>
              <a:rPr lang="en-US" altLang="en-US" dirty="0" err="1" smtClean="0"/>
              <a:t>beaglebone</a:t>
            </a:r>
            <a:endParaRPr lang="en-US" altLang="en-US" dirty="0" smtClean="0"/>
          </a:p>
          <a:p>
            <a:r>
              <a:rPr lang="en-US" altLang="en-US" dirty="0" smtClean="0"/>
              <a:t>Explain the concept of a cape (daughterboard)</a:t>
            </a:r>
          </a:p>
          <a:p>
            <a:r>
              <a:rPr lang="en-US" altLang="en-US" dirty="0" smtClean="0"/>
              <a:t>Calculate the software GPIO pin number from an expansion port header definition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Understand how to read a basic schematic</a:t>
            </a:r>
          </a:p>
          <a:p>
            <a:r>
              <a:rPr lang="en-US" altLang="en-US" dirty="0" smtClean="0"/>
              <a:t>Explain the concept of a dropping resistor</a:t>
            </a:r>
          </a:p>
          <a:p>
            <a:r>
              <a:rPr lang="en-US" altLang="en-US" dirty="0" smtClean="0"/>
              <a:t>Explain the concept of a pull up and a pull down resistor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Short the </a:t>
            </a:r>
            <a:r>
              <a:rPr lang="en-US" altLang="en-US" dirty="0" err="1" smtClean="0"/>
              <a:t>beaglebone’s</a:t>
            </a:r>
            <a:r>
              <a:rPr lang="en-US" altLang="en-US" dirty="0" smtClean="0"/>
              <a:t> output to ground</a:t>
            </a:r>
          </a:p>
          <a:p>
            <a:r>
              <a:rPr lang="en-US" altLang="en-US" dirty="0" smtClean="0"/>
              <a:t>Connect the input directly to 5V </a:t>
            </a:r>
          </a:p>
          <a:p>
            <a:r>
              <a:rPr lang="en-US" altLang="en-US" dirty="0" smtClean="0"/>
              <a:t>Connect the input through a resistor to 5V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Discuss peak voltage again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Potential Topics</a:t>
            </a:r>
          </a:p>
          <a:p>
            <a:pPr>
              <a:buFontTx/>
              <a:buChar char="-"/>
            </a:pPr>
            <a:r>
              <a:rPr lang="en-US" altLang="en-US" dirty="0" smtClean="0"/>
              <a:t>Piazza</a:t>
            </a:r>
          </a:p>
          <a:p>
            <a:pPr>
              <a:buFontTx/>
              <a:buChar char="-"/>
            </a:pPr>
            <a:r>
              <a:rPr lang="en-US" altLang="en-US" dirty="0" smtClean="0"/>
              <a:t>Link to Schilling’s PDF Slides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Future Quick-quizzes:</a:t>
            </a:r>
          </a:p>
          <a:p>
            <a:r>
              <a:rPr lang="en-US" altLang="en-US" dirty="0" smtClean="0"/>
              <a:t>Labeling voltage, current etc.</a:t>
            </a:r>
          </a:p>
          <a:p>
            <a:r>
              <a:rPr lang="en-US" altLang="en-US" dirty="0" smtClean="0"/>
              <a:t>Why frequency scale?  What is the advantage of turning down frequency?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HW:</a:t>
            </a:r>
          </a:p>
          <a:p>
            <a:r>
              <a:rPr lang="en-US" altLang="en-US" dirty="0" smtClean="0"/>
              <a:t>How to set frequency to minimize power consumption given full-speed CPU load?</a:t>
            </a:r>
          </a:p>
          <a:p>
            <a:r>
              <a:rPr lang="en-US" altLang="en-US" dirty="0" smtClean="0"/>
              <a:t>(for after scheduling later)Suppose a program blocks X time, and runs Y time while waiting for data, per period.  What is the CPU load?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Future potential objectives:</a:t>
            </a:r>
          </a:p>
          <a:p>
            <a:r>
              <a:rPr lang="en-US" altLang="en-US" dirty="0" smtClean="0"/>
              <a:t>Discuss two kinds of interrupt systems:</a:t>
            </a:r>
          </a:p>
          <a:p>
            <a:r>
              <a:rPr lang="en-US" altLang="en-US" dirty="0" smtClean="0"/>
              <a:t>Idle main</a:t>
            </a:r>
          </a:p>
          <a:p>
            <a:r>
              <a:rPr lang="en-US" altLang="en-US" dirty="0" smtClean="0"/>
              <a:t>“background” main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etc.</a:t>
            </a:r>
          </a:p>
          <a:p>
            <a:r>
              <a:rPr lang="en-US" altLang="en-US" dirty="0" smtClean="0"/>
              <a:t>Identify</a:t>
            </a:r>
            <a:r>
              <a:rPr lang="en-US" altLang="en-US" baseline="0" dirty="0" smtClean="0"/>
              <a:t> possible values for </a:t>
            </a:r>
            <a:r>
              <a:rPr lang="en-US" altLang="en-US" baseline="0" dirty="0" err="1" smtClean="0"/>
              <a:t>hyperperiod</a:t>
            </a:r>
            <a:r>
              <a:rPr lang="en-US" altLang="en-US" baseline="0" dirty="0" smtClean="0"/>
              <a:t> and frames in cyclic scheduling</a:t>
            </a:r>
          </a:p>
          <a:p>
            <a:r>
              <a:rPr lang="en-US" altLang="en-US" baseline="0" dirty="0" smtClean="0"/>
              <a:t>Compare and </a:t>
            </a:r>
            <a:r>
              <a:rPr lang="en-US" altLang="en-US" baseline="0" dirty="0" err="1" smtClean="0"/>
              <a:t>constrast</a:t>
            </a:r>
            <a:r>
              <a:rPr lang="en-US" altLang="en-US" baseline="0" dirty="0" smtClean="0"/>
              <a:t> round-robin and cyclic scheduling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kumimoji="0" lang="en-US" altLang="en-US" smtClean="0">
                <a:latin typeface="Times New Roman" pitchFamily="18" charset="0"/>
              </a:rPr>
              <a:t>CS2852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0C29652-27BE-4150-B1D5-964C8EEEEE07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4/30/2014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1AB2E09-E90D-4F7C-899D-052E95FB2F4F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1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SQNR – Signal</a:t>
            </a:r>
            <a:r>
              <a:rPr lang="en-US" baseline="0" dirty="0" smtClean="0"/>
              <a:t> to Quantization Noise Ratio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53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http://www.stanford.edu/~yxchen/publications/SampledCapacity_ICASSP.pdf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0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6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[Draw out example on board]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75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http://www.arrl.org/files/file/Regulatory/Recommended_Practices_Version_6_5.pdf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Earlier draft:</a:t>
            </a:r>
          </a:p>
          <a:p>
            <a:pPr marL="0" indent="0">
              <a:buNone/>
            </a:pPr>
            <a:r>
              <a:rPr lang="en-US" dirty="0" smtClean="0"/>
              <a:t>Modern Digital TV uses the same channels as analog TV, but dynamically maps them.</a:t>
            </a:r>
          </a:p>
          <a:p>
            <a:pPr marL="0" indent="0">
              <a:buNone/>
            </a:pPr>
            <a:r>
              <a:rPr lang="en-US" dirty="0" smtClean="0"/>
              <a:t>But each channel is now re-used by allocating virtual “sub-channels” within the main channel that use less of the bandwidth.</a:t>
            </a:r>
          </a:p>
          <a:p>
            <a:pPr marL="0" indent="0">
              <a:buNone/>
            </a:pPr>
            <a:r>
              <a:rPr lang="en-US" dirty="0" smtClean="0"/>
              <a:t>This is done digitally</a:t>
            </a:r>
          </a:p>
          <a:p>
            <a:r>
              <a:rPr lang="en-US" dirty="0" smtClean="0"/>
              <a:t>[And</a:t>
            </a:r>
            <a:r>
              <a:rPr lang="en-US" baseline="0" dirty="0" smtClean="0"/>
              <a:t> as a result, the channel width is about the same]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4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http://www.eham.net/ehamforum/smf/index.php?topic=56160.0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01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result with this</a:t>
            </a:r>
          </a:p>
          <a:p>
            <a:endParaRPr lang="en-US" dirty="0" smtClean="0"/>
          </a:p>
          <a:p>
            <a:r>
              <a:rPr lang="en-US" dirty="0" smtClean="0"/>
              <a:t>We got</a:t>
            </a:r>
            <a:r>
              <a:rPr lang="en-US" baseline="0" dirty="0" smtClean="0"/>
              <a:t> this far – working examples either again or for the first time and discussing new material.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14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http://physics.stackexchange.com/questions/56240/maximum-theoretical-bandwidth-of-fibre-optics</a:t>
            </a:r>
          </a:p>
          <a:p>
            <a:pPr fontAlgn="base"/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So, let's begin by exploring the best way to use our power. If we devote it to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symbols per second, each of our measurements comprise the detection of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photons, thus our signal to noise ratio is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SNR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NN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√=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By the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/>
              </a:rPr>
              <a:t>Shannon-Hartley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form of the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/>
              </a:rPr>
              <a:t>Noisy channel coding theorem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(see also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/>
              </a:rPr>
              <a:t>here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), we can therefore code our channel to get 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log2(1+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0−−−−−√)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bits of information per symbol, i.e.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log2(1+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PMhν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0−−−−−√)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bits per second through our optical </a:t>
            </a:r>
            <a:r>
              <a:rPr kumimoji="1" lang="en-US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fibre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This is a monotonically rising function of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so a limit on 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by itself does not limit the capacity.</a:t>
            </a:r>
          </a:p>
          <a:p>
            <a:pPr fontAlgn="base"/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However, by a converse of the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/>
              </a:rPr>
              <a:t> </a:t>
            </a:r>
            <a:r>
              <a:rPr kumimoji="1" lang="en-US" sz="1200" b="0" i="0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/>
              </a:rPr>
              <a:t>Nyquist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/>
              </a:rPr>
              <a:t>-Shannon sampling theorem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we can send a maximum of </a:t>
            </a:r>
            <a:r>
              <a:rPr kumimoji="1" lang="en-US" sz="1200" b="0" i="1" u="none" strike="noStrike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</a:t>
            </a:r>
            <a:r>
              <a:rPr kumimoji="1" lang="en-US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symbols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down the channel per second. This then is our greatest possible symbol rate. Hence, our overall expression for the </a:t>
            </a:r>
            <a:r>
              <a:rPr kumimoji="1" lang="en-US" sz="1200" b="0" i="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fibre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capacity in bits is:</a:t>
            </a:r>
          </a:p>
          <a:p>
            <a:pPr fontAlgn="base"/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C=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log2(1+</a:t>
            </a:r>
            <a:r>
              <a:rPr kumimoji="1" lang="en-US" sz="1200" b="0" i="1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PBhν</a:t>
            </a:r>
            <a:r>
              <a:rPr kumimoji="1" lang="en-US" sz="1200" b="0" i="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0−−−−−√)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bits per second</a:t>
            </a:r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</a:t>
            </a:r>
            <a:r>
              <a:rPr lang="en-US" baseline="0" dirty="0" smtClean="0"/>
              <a:t> barely finished this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71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Did not get to this.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SE-3910  - Dr. Josiah Yoder</a:t>
            </a:r>
          </a:p>
          <a:p>
            <a:pPr>
              <a:defRPr/>
            </a:pPr>
            <a:r>
              <a:rPr lang="en-US" altLang="en-US"/>
              <a:t>Slide style: Dr. Hornick</a:t>
            </a:r>
          </a:p>
          <a:p>
            <a:pPr>
              <a:defRPr/>
            </a:pPr>
            <a:r>
              <a:rPr lang="en-US" altLang="en-US"/>
              <a:t>Much Material: Dr. Schilling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E3402-F9E7-4626-B62A-0477B6B21A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619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SE-3910  - Dr. Josiah Yoder</a:t>
            </a:r>
          </a:p>
          <a:p>
            <a:pPr>
              <a:defRPr/>
            </a:pPr>
            <a:r>
              <a:rPr lang="en-US" altLang="en-US"/>
              <a:t>Slide style: Dr. Hornick</a:t>
            </a:r>
          </a:p>
          <a:p>
            <a:pPr>
              <a:defRPr/>
            </a:pPr>
            <a:r>
              <a:rPr lang="en-US" altLang="en-US"/>
              <a:t>Much Material: Dr. Schilling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10AE5-4506-4A6E-A299-67932167DE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02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SE-3910  - Dr. Josiah Yoder</a:t>
            </a:r>
          </a:p>
          <a:p>
            <a:pPr>
              <a:defRPr/>
            </a:pPr>
            <a:r>
              <a:rPr lang="en-US" altLang="en-US"/>
              <a:t>Slide style: Dr. Hornick</a:t>
            </a:r>
          </a:p>
          <a:p>
            <a:pPr>
              <a:defRPr/>
            </a:pPr>
            <a:r>
              <a:rPr lang="en-US" altLang="en-US"/>
              <a:t>Much Material: Dr. Schilling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688357B-FB2F-4F34-B9EB-2628652D2C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0" descr="MSO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7.jpeg"/><Relationship Id="rId5" Type="http://schemas.openxmlformats.org/officeDocument/2006/relationships/tags" Target="../tags/tag5.xml"/><Relationship Id="rId10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SE-3910</a:t>
            </a:r>
            <a:br>
              <a:rPr lang="en-US" altLang="en-US" dirty="0" smtClean="0"/>
            </a:br>
            <a:r>
              <a:rPr lang="en-US" altLang="en-US" dirty="0" smtClean="0"/>
              <a:t>Real-time Systems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Week 7, Class 3</a:t>
            </a:r>
          </a:p>
          <a:p>
            <a:pPr lvl="1" eaLnBrk="1" hangingPunct="1"/>
            <a:r>
              <a:rPr lang="en-US" altLang="en-US" dirty="0" smtClean="0"/>
              <a:t>Announcement</a:t>
            </a:r>
          </a:p>
          <a:p>
            <a:pPr lvl="1" eaLnBrk="1" hangingPunct="1"/>
            <a:r>
              <a:rPr lang="en-US" altLang="en-US" dirty="0" smtClean="0"/>
              <a:t>Estimating rates</a:t>
            </a:r>
          </a:p>
          <a:p>
            <a:pPr lvl="2" eaLnBrk="1" hangingPunct="1"/>
            <a:r>
              <a:rPr lang="en-US" altLang="en-US" dirty="0" smtClean="0"/>
              <a:t>Uncompressed Video Size</a:t>
            </a:r>
          </a:p>
          <a:p>
            <a:pPr lvl="2" eaLnBrk="1" hangingPunct="1"/>
            <a:r>
              <a:rPr lang="en-US" altLang="en-US" dirty="0" smtClean="0"/>
              <a:t>Compression Ratio</a:t>
            </a:r>
          </a:p>
          <a:p>
            <a:pPr lvl="2" eaLnBrk="1" hangingPunct="1"/>
            <a:r>
              <a:rPr lang="en-US" altLang="en-US" dirty="0" smtClean="0"/>
              <a:t>Frame rate – the Stroboscope effect (Aliasing)</a:t>
            </a:r>
          </a:p>
          <a:p>
            <a:pPr lvl="2" eaLnBrk="1" hangingPunct="1"/>
            <a:r>
              <a:rPr lang="en-US" altLang="en-US" dirty="0" smtClean="0"/>
              <a:t>Channel capacity</a:t>
            </a:r>
          </a:p>
          <a:p>
            <a:pPr lvl="3" eaLnBrk="1" hangingPunct="1"/>
            <a:r>
              <a:rPr lang="en-US" altLang="en-US" dirty="0" smtClean="0"/>
              <a:t>Fourier Transform</a:t>
            </a:r>
          </a:p>
          <a:p>
            <a:pPr lvl="2" eaLnBrk="1" hangingPunct="1"/>
            <a:r>
              <a:rPr lang="en-US" altLang="en-US" dirty="0" smtClean="0"/>
              <a:t>Sampling error</a:t>
            </a:r>
          </a:p>
          <a:p>
            <a:pPr lvl="2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205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743200" y="6096000"/>
            <a:ext cx="36576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smtClean="0">
                <a:latin typeface="Arial" charset="0"/>
              </a:rPr>
              <a:t>SE-3910  - Dr. Josiah Yoder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smtClean="0">
                <a:latin typeface="Arial" charset="0"/>
              </a:rPr>
              <a:t>Slide style: Dr. Hornick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smtClean="0">
                <a:latin typeface="Arial" charset="0"/>
              </a:rPr>
              <a:t>Much Material: Dr. Schilling, Some from Dr. Hornick, etc.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1779351-E0FD-451D-A9B4-5ED4BD0888ED}" type="slidenum">
              <a:rPr lang="en-US" altLang="en-US" sz="1200" smtClean="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en-US" altLang="en-US" sz="12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1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Fiber-optic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fiber-optic transmission, signals are sent by transmitting various colors (or invisible) light down a fiber-optic channel</a:t>
            </a:r>
          </a:p>
          <a:p>
            <a:r>
              <a:rPr lang="en-US" dirty="0" smtClean="0"/>
              <a:t>The colors are separated at the other end</a:t>
            </a:r>
          </a:p>
          <a:p>
            <a:r>
              <a:rPr lang="en-US" dirty="0"/>
              <a:t>Multiple fibers can be </a:t>
            </a:r>
            <a:r>
              <a:rPr lang="en-US" dirty="0" smtClean="0"/>
              <a:t>used</a:t>
            </a:r>
          </a:p>
          <a:p>
            <a:r>
              <a:rPr lang="en-US" dirty="0" smtClean="0"/>
              <a:t>Supposing that the same bandwidth rule applies, what bandwidth can be carried by the visible spectrum? (700-400nm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SNR of 4000</a:t>
            </a:r>
            <a:endParaRPr lang="en-US" dirty="0" smtClean="0"/>
          </a:p>
          <a:p>
            <a:r>
              <a:rPr lang="en-US" dirty="0" smtClean="0"/>
              <a:t>Hint: Convert wavelength to period/frequency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030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en-US" dirty="0" smtClean="0"/>
              <a:t>In-Class Exercise: If this is 1 second,</a:t>
            </a:r>
            <a:br>
              <a:rPr lang="en-US" dirty="0" smtClean="0"/>
            </a:br>
            <a:r>
              <a:rPr lang="en-US" dirty="0" smtClean="0"/>
              <a:t>what is the output if we sample 3 times per second?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03787539"/>
              </p:ext>
            </p:extLst>
          </p:nvPr>
        </p:nvGraphicFramePr>
        <p:xfrm>
          <a:off x="457200" y="1981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337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Theorem (again </a:t>
            </a:r>
            <a:r>
              <a:rPr lang="en-US" dirty="0" err="1" smtClean="0"/>
              <a:t>Nyquist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baseline="-25000" dirty="0" smtClean="0"/>
              <a:t>s</a:t>
            </a:r>
            <a:r>
              <a:rPr lang="en-US" dirty="0" smtClean="0"/>
              <a:t> = 2B  (B is bandwidth of signal)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8" y="2197620"/>
            <a:ext cx="8522648" cy="3822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388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Consider an analog signal that will vary between two values – say 0 and V</a:t>
            </a:r>
            <a:r>
              <a:rPr lang="en-US" baseline="-25000" dirty="0"/>
              <a:t>H</a:t>
            </a:r>
            <a:r>
              <a:rPr lang="en-US" dirty="0"/>
              <a:t> volts</a:t>
            </a:r>
          </a:p>
          <a:p>
            <a:pPr eaLnBrk="1" hangingPunct="1"/>
            <a:r>
              <a:rPr lang="en-US" dirty="0"/>
              <a:t>Discretization refers to the “levels” the ADC is able to resolve the analog signal to:  </a:t>
            </a:r>
          </a:p>
          <a:p>
            <a:pPr lvl="1" eaLnBrk="1" hangingPunct="1"/>
            <a:r>
              <a:rPr lang="en-US" dirty="0"/>
              <a:t>a 2-bit converter can resolve 4 different discrete levels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267200"/>
            <a:ext cx="4724400" cy="220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6209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Discretization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Difference between the actual analog value and quantized digital value due is called </a:t>
            </a:r>
            <a:r>
              <a:rPr lang="en-US" b="1" dirty="0"/>
              <a:t>quantization error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Due either to rounding or truncation.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pic>
        <p:nvPicPr>
          <p:cNvPr id="6" name="Picture 4" descr="\mathrm{SQNR} = 20 \log_{10}(2^Q) \approx 6.02 \cdot Q\ \mathrm{dB} \,\!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26" y="4743718"/>
            <a:ext cx="600323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9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discretization error </a:t>
            </a:r>
            <a:br>
              <a:rPr lang="en-US" dirty="0" smtClean="0"/>
            </a:br>
            <a:r>
              <a:rPr lang="en-US" dirty="0" smtClean="0"/>
              <a:t>of 8-bit audio?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110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Useful for 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  = 1,000,0000,000,000,000</a:t>
            </a:r>
          </a:p>
          <a:p>
            <a:r>
              <a:rPr lang="en-US" dirty="0" smtClean="0"/>
              <a:t>T   = 1,000,000,000,000</a:t>
            </a:r>
          </a:p>
          <a:p>
            <a:r>
              <a:rPr lang="en-US" dirty="0" smtClean="0"/>
              <a:t>G   </a:t>
            </a:r>
            <a:r>
              <a:rPr lang="en-US" dirty="0" smtClean="0"/>
              <a:t>= 1,000,000,000</a:t>
            </a:r>
          </a:p>
          <a:p>
            <a:r>
              <a:rPr lang="en-US" dirty="0" smtClean="0"/>
              <a:t>M  = 1,000,000</a:t>
            </a:r>
          </a:p>
          <a:p>
            <a:r>
              <a:rPr lang="en-US" dirty="0" smtClean="0"/>
              <a:t>K   =  1,000</a:t>
            </a:r>
          </a:p>
          <a:p>
            <a:r>
              <a:rPr lang="en-US" dirty="0" smtClean="0"/>
              <a:t>()   =  1</a:t>
            </a:r>
          </a:p>
          <a:p>
            <a:r>
              <a:rPr lang="en-US" dirty="0" smtClean="0"/>
              <a:t>m = 1/1,000</a:t>
            </a:r>
          </a:p>
          <a:p>
            <a:r>
              <a:rPr lang="en-US" dirty="0" smtClean="0"/>
              <a:t>us = 1/1,000,000</a:t>
            </a:r>
          </a:p>
          <a:p>
            <a:r>
              <a:rPr lang="en-US" dirty="0" smtClean="0"/>
              <a:t>ns = 1/1,000,000,000  (us = </a:t>
            </a:r>
            <a:r>
              <a:rPr lang="el-GR" dirty="0" smtClean="0"/>
              <a:t>μ</a:t>
            </a:r>
            <a:r>
              <a:rPr lang="en-US" dirty="0" smtClean="0"/>
              <a:t>s)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03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Activity: What is the data </a:t>
            </a:r>
            <a:br>
              <a:rPr lang="en-US" dirty="0" smtClean="0"/>
            </a:br>
            <a:r>
              <a:rPr lang="en-US" dirty="0" smtClean="0"/>
              <a:t>rate of classic NTSC television?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color with special scheme so only two bytes required per pixel, on average</a:t>
            </a:r>
          </a:p>
          <a:p>
            <a:r>
              <a:rPr lang="en-US" dirty="0" smtClean="0"/>
              <a:t>720x480</a:t>
            </a:r>
          </a:p>
          <a:p>
            <a:r>
              <a:rPr lang="en-US" dirty="0" smtClean="0"/>
              <a:t>30/1.001 fps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Follow up:</a:t>
            </a:r>
          </a:p>
          <a:p>
            <a:pPr marL="0" indent="0">
              <a:buNone/>
            </a:pPr>
            <a:r>
              <a:rPr lang="en-US" dirty="0" smtClean="0"/>
              <a:t>If compressed to 25MiB/s (or 25MB/s) what is the compression ratio?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54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eye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</a:p>
          <a:p>
            <a:pPr lvl="1"/>
            <a:r>
              <a:rPr lang="en-US" dirty="0" smtClean="0"/>
              <a:t>As little as 13ms</a:t>
            </a:r>
          </a:p>
          <a:p>
            <a:r>
              <a:rPr lang="en-US" dirty="0" smtClean="0"/>
              <a:t>Notice interruption</a:t>
            </a:r>
          </a:p>
          <a:p>
            <a:pPr lvl="1"/>
            <a:r>
              <a:rPr lang="en-US" dirty="0" smtClean="0"/>
              <a:t>As short as 16ms</a:t>
            </a:r>
          </a:p>
          <a:p>
            <a:r>
              <a:rPr lang="en-US" dirty="0" smtClean="0"/>
              <a:t>Single-</a:t>
            </a:r>
            <a:r>
              <a:rPr lang="en-US" dirty="0" err="1" smtClean="0"/>
              <a:t>ms</a:t>
            </a:r>
            <a:r>
              <a:rPr lang="en-US" dirty="0" smtClean="0"/>
              <a:t> duration looks as long as</a:t>
            </a:r>
          </a:p>
          <a:p>
            <a:pPr lvl="1"/>
            <a:r>
              <a:rPr lang="en-US" dirty="0" smtClean="0"/>
              <a:t>100-400ms</a:t>
            </a:r>
          </a:p>
          <a:p>
            <a:r>
              <a:rPr lang="en-US" dirty="0" smtClean="0"/>
              <a:t>10ms green followed by 10ms red</a:t>
            </a:r>
          </a:p>
          <a:p>
            <a:pPr lvl="1"/>
            <a:r>
              <a:rPr lang="en-US" dirty="0" smtClean="0"/>
              <a:t>May appear as single yellow stimulus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069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Quiz: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might you want to sample at a higher frame-rate than the 30fps?</a:t>
            </a:r>
          </a:p>
          <a:p>
            <a:r>
              <a:rPr lang="en-US" dirty="0" smtClean="0"/>
              <a:t>Be as professional as possible</a:t>
            </a:r>
          </a:p>
          <a:p>
            <a:pPr lvl="1"/>
            <a:r>
              <a:rPr lang="en-US" dirty="0" smtClean="0"/>
              <a:t>Avoid flame wars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ave technical depth to back it</a:t>
            </a:r>
          </a:p>
          <a:p>
            <a:pPr lvl="1"/>
            <a:r>
              <a:rPr lang="en-US" dirty="0" smtClean="0"/>
              <a:t>Avoid sounding technical just to be cool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793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Quiz: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b="1" i="1" dirty="0" smtClean="0"/>
              <a:t>two</a:t>
            </a:r>
            <a:r>
              <a:rPr lang="en-US" dirty="0" smtClean="0"/>
              <a:t> ways we can avoid the stroboscopic effect in a video game simulation of a rotating wheel?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Activity: </a:t>
            </a:r>
            <a:br>
              <a:rPr lang="en-US" dirty="0" smtClean="0"/>
            </a:br>
            <a:r>
              <a:rPr lang="en-US" dirty="0" smtClean="0"/>
              <a:t>Analog to digital bandwidth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𝐻𝑙𝑜𝑔</m:t>
                    </m:r>
                    <m:r>
                      <a:rPr lang="en-US" i="1" baseline="-25000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 (1+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Suppose you would like to send video in a (relatively) low-frequency with a narrow bandwidth of 1 </a:t>
                </a:r>
                <a:r>
                  <a:rPr lang="en-US" dirty="0" err="1" smtClean="0"/>
                  <a:t>Mhz</a:t>
                </a:r>
                <a:endParaRPr lang="en-US" dirty="0" smtClean="0"/>
              </a:p>
              <a:p>
                <a:r>
                  <a:rPr lang="en-US" dirty="0" smtClean="0"/>
                  <a:t>The connection is fairly noisy and you can only get 20dB SNR</a:t>
                </a:r>
              </a:p>
              <a:p>
                <a:pPr marL="0" indent="0">
                  <a:buNone/>
                </a:pPr>
                <a:r>
                  <a:rPr lang="en-US" dirty="0" smtClean="0"/>
                  <a:t>What bit-rate can you achieve?</a:t>
                </a:r>
              </a:p>
              <a:p>
                <a:pPr marL="0" indent="0">
                  <a:buNone/>
                </a:pPr>
                <a:r>
                  <a:rPr lang="en-US" dirty="0" smtClean="0"/>
                  <a:t>Why have manufacturers re-defined MB, </a:t>
                </a:r>
                <a:r>
                  <a:rPr lang="en-US" dirty="0" err="1" smtClean="0"/>
                  <a:t>etc</a:t>
                </a:r>
                <a:r>
                  <a:rPr lang="en-US" dirty="0" smtClean="0"/>
                  <a:t>?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r="-2222" b="-5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00400" y="6675437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59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I have a band centered at 100 </a:t>
            </a:r>
            <a:r>
              <a:rPr lang="en-US" dirty="0" err="1" smtClean="0"/>
              <a:t>Mhz</a:t>
            </a:r>
            <a:r>
              <a:rPr lang="en-US" dirty="0" smtClean="0"/>
              <a:t> which is 1Mhz wide.</a:t>
            </a:r>
          </a:p>
          <a:p>
            <a:r>
              <a:rPr lang="en-US" dirty="0" smtClean="0"/>
              <a:t>What are the limits on this range?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is the wavelength of the center 1 </a:t>
            </a:r>
            <a:r>
              <a:rPr lang="en-US" dirty="0" err="1" smtClean="0"/>
              <a:t>Mhz</a:t>
            </a:r>
            <a:r>
              <a:rPr lang="en-US" dirty="0" smtClean="0"/>
              <a:t> signal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peed of light = 299</a:t>
            </a:r>
            <a:r>
              <a:rPr lang="en-US" dirty="0"/>
              <a:t> 792 458 m / </a:t>
            </a:r>
            <a:r>
              <a:rPr lang="en-US" dirty="0" smtClean="0"/>
              <a:t>s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peed in Cat-5 is 70% of this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avelength = time of period * velocity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67600" y="63246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45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Rates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2113820"/>
              </p:ext>
            </p:extLst>
          </p:nvPr>
        </p:nvGraphicFramePr>
        <p:xfrm>
          <a:off x="609600" y="1752600"/>
          <a:ext cx="74676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Wiring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CAT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CAT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Coaxial Cable (50 Ohm)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1-2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Fiber Optic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50000</a:t>
                      </a:r>
                      <a:r>
                        <a:rPr lang="en-US" baseline="0" dirty="0" smtClean="0"/>
                        <a:t>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6311783" y="2661209"/>
            <a:ext cx="927217" cy="3206191"/>
            <a:chOff x="6311782" y="1809750"/>
            <a:chExt cx="961895" cy="3311293"/>
          </a:xfrm>
        </p:grpSpPr>
        <p:pic>
          <p:nvPicPr>
            <p:cNvPr id="7" name="Picture 2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2" y="1809750"/>
              <a:ext cx="695587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4" descr="http://www.germes-online.com/direct/dbimage/50244126/UTP___FTP___SFTP_Cat_5__Cat_5e__and_Cat_6_Cable__Solid___Stranded_.jp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2" y="2724150"/>
              <a:ext cx="723901" cy="723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5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3" y="3562351"/>
              <a:ext cx="695586" cy="695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1782" y="4400550"/>
              <a:ext cx="961895" cy="720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831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21941</TotalTime>
  <Words>1359</Words>
  <Application>Microsoft Office PowerPoint</Application>
  <PresentationFormat>On-screen Show (4:3)</PresentationFormat>
  <Paragraphs>278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SE-3910 Real-time Systems</vt:lpstr>
      <vt:lpstr>Very Useful for Today’s Lecture</vt:lpstr>
      <vt:lpstr>In-class Activity: What is the data  rate of classic NTSC television?</vt:lpstr>
      <vt:lpstr>Human eye</vt:lpstr>
      <vt:lpstr>Quick Quiz:</vt:lpstr>
      <vt:lpstr>Quick Quiz:</vt:lpstr>
      <vt:lpstr>In-class Activity:  Analog to digital bandwidth</vt:lpstr>
      <vt:lpstr>In-class activity</vt:lpstr>
      <vt:lpstr>Rates (Review)</vt:lpstr>
      <vt:lpstr>Fiber-optic Transmission</vt:lpstr>
      <vt:lpstr>In-Class Exercise: If this is 1 second, what is the output if we sample 3 times per second?</vt:lpstr>
      <vt:lpstr>Sampling Theorem (again Nyquist)</vt:lpstr>
      <vt:lpstr>Discretization</vt:lpstr>
      <vt:lpstr>Discretization Error</vt:lpstr>
      <vt:lpstr>What is the discretization error  of 8-bit audio?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1340</cp:revision>
  <cp:lastPrinted>2014-04-28T18:57:54Z</cp:lastPrinted>
  <dcterms:created xsi:type="dcterms:W3CDTF">1999-09-06T21:32:20Z</dcterms:created>
  <dcterms:modified xsi:type="dcterms:W3CDTF">2014-04-30T18:58:21Z</dcterms:modified>
</cp:coreProperties>
</file>