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26"/>
  </p:notesMasterIdLst>
  <p:handoutMasterIdLst>
    <p:handoutMasterId r:id="rId27"/>
  </p:handoutMasterIdLst>
  <p:sldIdLst>
    <p:sldId id="480" r:id="rId2"/>
    <p:sldId id="488" r:id="rId3"/>
    <p:sldId id="516" r:id="rId4"/>
    <p:sldId id="517" r:id="rId5"/>
    <p:sldId id="518" r:id="rId6"/>
    <p:sldId id="537" r:id="rId7"/>
    <p:sldId id="519" r:id="rId8"/>
    <p:sldId id="520" r:id="rId9"/>
    <p:sldId id="521" r:id="rId10"/>
    <p:sldId id="522" r:id="rId11"/>
    <p:sldId id="523" r:id="rId12"/>
    <p:sldId id="524" r:id="rId13"/>
    <p:sldId id="525" r:id="rId14"/>
    <p:sldId id="530" r:id="rId15"/>
    <p:sldId id="526" r:id="rId16"/>
    <p:sldId id="528" r:id="rId17"/>
    <p:sldId id="529" r:id="rId18"/>
    <p:sldId id="527" r:id="rId19"/>
    <p:sldId id="531" r:id="rId20"/>
    <p:sldId id="532" r:id="rId21"/>
    <p:sldId id="533" r:id="rId22"/>
    <p:sldId id="534" r:id="rId23"/>
    <p:sldId id="535" r:id="rId24"/>
    <p:sldId id="536" r:id="rId25"/>
  </p:sldIdLst>
  <p:sldSz cx="9144000" cy="6858000" type="screen4x3"/>
  <p:notesSz cx="7132638" cy="9418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A0075"/>
    <a:srgbClr val="5600AC"/>
    <a:srgbClr val="34006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6" autoAdjust="0"/>
    <p:restoredTop sz="69361" autoAdjust="0"/>
  </p:normalViewPr>
  <p:slideViewPr>
    <p:cSldViewPr>
      <p:cViewPr varScale="1">
        <p:scale>
          <a:sx n="60" d="100"/>
          <a:sy n="60" d="100"/>
        </p:scale>
        <p:origin x="-2078"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118" y="-82"/>
      </p:cViewPr>
      <p:guideLst>
        <p:guide orient="horz" pos="2967"/>
        <p:guide pos="224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89275" cy="469900"/>
          </a:xfrm>
          <a:prstGeom prst="rect">
            <a:avLst/>
          </a:prstGeom>
          <a:noFill/>
          <a:ln w="9525">
            <a:noFill/>
            <a:miter lim="800000"/>
            <a:headEnd/>
            <a:tailEnd/>
          </a:ln>
          <a:effectLst/>
        </p:spPr>
        <p:txBody>
          <a:bodyPr vert="horz" wrap="square" lIns="94495" tIns="47247" rIns="94495" bIns="47247" numCol="1" anchor="t" anchorCtr="0" compatLnSpc="1">
            <a:prstTxWarp prst="textNoShape">
              <a:avLst/>
            </a:prstTxWarp>
          </a:bodyPr>
          <a:lstStyle>
            <a:lvl1pPr defTabSz="945697">
              <a:defRPr sz="1200">
                <a:latin typeface="Tahoma" pitchFamily="34" charset="0"/>
                <a:cs typeface="+mn-cs"/>
              </a:defRPr>
            </a:lvl1pPr>
          </a:lstStyle>
          <a:p>
            <a:pPr>
              <a:defRPr/>
            </a:pPr>
            <a:r>
              <a:rPr lang="en-US"/>
              <a:t>CS2852</a:t>
            </a:r>
          </a:p>
        </p:txBody>
      </p:sp>
      <p:sp>
        <p:nvSpPr>
          <p:cNvPr id="33795" name="Rectangle 3"/>
          <p:cNvSpPr>
            <a:spLocks noGrp="1" noChangeArrowheads="1"/>
          </p:cNvSpPr>
          <p:nvPr>
            <p:ph type="dt" sz="quarter" idx="1"/>
          </p:nvPr>
        </p:nvSpPr>
        <p:spPr bwMode="auto">
          <a:xfrm>
            <a:off x="4043363" y="0"/>
            <a:ext cx="3089275" cy="469900"/>
          </a:xfrm>
          <a:prstGeom prst="rect">
            <a:avLst/>
          </a:prstGeom>
          <a:noFill/>
          <a:ln w="9525">
            <a:noFill/>
            <a:miter lim="800000"/>
            <a:headEnd/>
            <a:tailEnd/>
          </a:ln>
          <a:effectLst/>
        </p:spPr>
        <p:txBody>
          <a:bodyPr vert="horz" wrap="square" lIns="94495" tIns="47247" rIns="94495" bIns="47247" numCol="1" anchor="t" anchorCtr="0" compatLnSpc="1">
            <a:prstTxWarp prst="textNoShape">
              <a:avLst/>
            </a:prstTxWarp>
          </a:bodyPr>
          <a:lstStyle>
            <a:lvl1pPr algn="r" defTabSz="945697">
              <a:defRPr sz="1200">
                <a:latin typeface="Tahoma" pitchFamily="34" charset="0"/>
                <a:cs typeface="+mn-cs"/>
              </a:defRPr>
            </a:lvl1pPr>
          </a:lstStyle>
          <a:p>
            <a:pPr>
              <a:defRPr/>
            </a:pPr>
            <a:fld id="{32B32498-105D-4F90-A7F2-EF83F66561A3}" type="datetime3">
              <a:rPr lang="en-US"/>
              <a:pPr>
                <a:defRPr/>
              </a:pPr>
              <a:t>2 May 2014</a:t>
            </a:fld>
            <a:endParaRPr lang="en-US"/>
          </a:p>
        </p:txBody>
      </p:sp>
      <p:sp>
        <p:nvSpPr>
          <p:cNvPr id="33796" name="Rectangle 4"/>
          <p:cNvSpPr>
            <a:spLocks noGrp="1" noChangeArrowheads="1"/>
          </p:cNvSpPr>
          <p:nvPr>
            <p:ph type="ftr" sz="quarter" idx="2"/>
          </p:nvPr>
        </p:nvSpPr>
        <p:spPr bwMode="auto">
          <a:xfrm>
            <a:off x="0" y="8948738"/>
            <a:ext cx="3089275" cy="469900"/>
          </a:xfrm>
          <a:prstGeom prst="rect">
            <a:avLst/>
          </a:prstGeom>
          <a:noFill/>
          <a:ln w="9525">
            <a:noFill/>
            <a:miter lim="800000"/>
            <a:headEnd/>
            <a:tailEnd/>
          </a:ln>
          <a:effectLst/>
        </p:spPr>
        <p:txBody>
          <a:bodyPr vert="horz" wrap="square" lIns="94495" tIns="47247" rIns="94495" bIns="47247" numCol="1" anchor="b" anchorCtr="0" compatLnSpc="1">
            <a:prstTxWarp prst="textNoShape">
              <a:avLst/>
            </a:prstTxWarp>
          </a:bodyPr>
          <a:lstStyle>
            <a:lvl1pPr defTabSz="945697">
              <a:defRPr sz="1200">
                <a:latin typeface="Tahoma" pitchFamily="34" charset="0"/>
                <a:cs typeface="+mn-cs"/>
              </a:defRPr>
            </a:lvl1pPr>
          </a:lstStyle>
          <a:p>
            <a:pPr>
              <a:defRPr/>
            </a:pPr>
            <a:r>
              <a:rPr lang="en-US"/>
              <a:t>Dr. Yoder</a:t>
            </a:r>
          </a:p>
        </p:txBody>
      </p:sp>
      <p:sp>
        <p:nvSpPr>
          <p:cNvPr id="33797" name="Rectangle 5"/>
          <p:cNvSpPr>
            <a:spLocks noGrp="1" noChangeArrowheads="1"/>
          </p:cNvSpPr>
          <p:nvPr>
            <p:ph type="sldNum" sz="quarter" idx="3"/>
          </p:nvPr>
        </p:nvSpPr>
        <p:spPr bwMode="auto">
          <a:xfrm>
            <a:off x="4043363" y="8948738"/>
            <a:ext cx="3089275" cy="469900"/>
          </a:xfrm>
          <a:prstGeom prst="rect">
            <a:avLst/>
          </a:prstGeom>
          <a:noFill/>
          <a:ln w="9525">
            <a:noFill/>
            <a:miter lim="800000"/>
            <a:headEnd/>
            <a:tailEnd/>
          </a:ln>
          <a:effectLst/>
        </p:spPr>
        <p:txBody>
          <a:bodyPr vert="horz" wrap="square" lIns="94495" tIns="47247" rIns="94495" bIns="47247" numCol="1" anchor="b" anchorCtr="0" compatLnSpc="1">
            <a:prstTxWarp prst="textNoShape">
              <a:avLst/>
            </a:prstTxWarp>
          </a:bodyPr>
          <a:lstStyle>
            <a:lvl1pPr algn="r" defTabSz="945697">
              <a:defRPr sz="1200">
                <a:latin typeface="Tahoma" pitchFamily="34" charset="0"/>
                <a:cs typeface="+mn-cs"/>
              </a:defRPr>
            </a:lvl1pPr>
          </a:lstStyle>
          <a:p>
            <a:pPr>
              <a:defRPr/>
            </a:pPr>
            <a:fld id="{79D69365-2D4E-41F9-B13D-B46822EB8AB2}" type="slidenum">
              <a:rPr lang="en-US"/>
              <a:pPr>
                <a:defRPr/>
              </a:pPr>
              <a:t>‹#›</a:t>
            </a:fld>
            <a:endParaRPr lang="en-US"/>
          </a:p>
        </p:txBody>
      </p:sp>
    </p:spTree>
    <p:extLst>
      <p:ext uri="{BB962C8B-B14F-4D97-AF65-F5344CB8AC3E}">
        <p14:creationId xmlns:p14="http://schemas.microsoft.com/office/powerpoint/2010/main" val="23813806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0050" name="Rectangle 2"/>
          <p:cNvSpPr>
            <a:spLocks noGrp="1" noChangeArrowheads="1"/>
          </p:cNvSpPr>
          <p:nvPr>
            <p:ph type="hdr" sz="quarter"/>
          </p:nvPr>
        </p:nvSpPr>
        <p:spPr bwMode="auto">
          <a:xfrm>
            <a:off x="0" y="0"/>
            <a:ext cx="3122613" cy="449263"/>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lvl1pPr>
              <a:defRPr sz="1200" b="1">
                <a:latin typeface="Times New Roman" pitchFamily="18" charset="0"/>
                <a:cs typeface="+mn-cs"/>
              </a:defRPr>
            </a:lvl1pPr>
          </a:lstStyle>
          <a:p>
            <a:pPr>
              <a:defRPr/>
            </a:pPr>
            <a:r>
              <a:rPr lang="en-US"/>
              <a:t>CS2852</a:t>
            </a:r>
          </a:p>
        </p:txBody>
      </p:sp>
      <p:sp>
        <p:nvSpPr>
          <p:cNvPr id="770051" name="Rectangle 3"/>
          <p:cNvSpPr>
            <a:spLocks noGrp="1" noChangeArrowheads="1"/>
          </p:cNvSpPr>
          <p:nvPr>
            <p:ph type="dt" idx="1"/>
          </p:nvPr>
        </p:nvSpPr>
        <p:spPr bwMode="auto">
          <a:xfrm>
            <a:off x="4013200" y="0"/>
            <a:ext cx="3119438" cy="449263"/>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lvl1pPr algn="r">
              <a:defRPr sz="1200" b="1">
                <a:latin typeface="Times New Roman" pitchFamily="18" charset="0"/>
                <a:cs typeface="+mn-cs"/>
              </a:defRPr>
            </a:lvl1pPr>
          </a:lstStyle>
          <a:p>
            <a:pPr>
              <a:defRPr/>
            </a:pPr>
            <a:fld id="{7326127B-826E-41C8-B050-DFB0870446A6}" type="datetime1">
              <a:rPr lang="en-US"/>
              <a:pPr>
                <a:defRPr/>
              </a:pPr>
              <a:t>5/2/2014</a:t>
            </a:fld>
            <a:endParaRPr lang="en-US"/>
          </a:p>
        </p:txBody>
      </p:sp>
      <p:sp>
        <p:nvSpPr>
          <p:cNvPr id="770053" name="Rectangle 5"/>
          <p:cNvSpPr>
            <a:spLocks noGrp="1" noChangeArrowheads="1"/>
          </p:cNvSpPr>
          <p:nvPr>
            <p:ph type="body" sz="quarter" idx="3"/>
          </p:nvPr>
        </p:nvSpPr>
        <p:spPr bwMode="auto">
          <a:xfrm>
            <a:off x="965200" y="4484688"/>
            <a:ext cx="5202238" cy="4260850"/>
          </a:xfrm>
          <a:prstGeom prst="rect">
            <a:avLst/>
          </a:prstGeom>
          <a:noFill/>
          <a:ln w="9525">
            <a:noFill/>
            <a:miter lim="800000"/>
            <a:headEnd/>
            <a:tailEnd/>
          </a:ln>
          <a:effectLst/>
        </p:spPr>
        <p:txBody>
          <a:bodyPr vert="horz" wrap="square" lIns="89424" tIns="44712" rIns="89424" bIns="4471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0054" name="Rectangle 6"/>
          <p:cNvSpPr>
            <a:spLocks noGrp="1" noChangeArrowheads="1"/>
          </p:cNvSpPr>
          <p:nvPr>
            <p:ph type="ftr" sz="quarter" idx="4"/>
          </p:nvPr>
        </p:nvSpPr>
        <p:spPr bwMode="auto">
          <a:xfrm>
            <a:off x="0" y="8969375"/>
            <a:ext cx="3122613" cy="449263"/>
          </a:xfrm>
          <a:prstGeom prst="rect">
            <a:avLst/>
          </a:prstGeom>
          <a:noFill/>
          <a:ln w="9525">
            <a:noFill/>
            <a:miter lim="800000"/>
            <a:headEnd/>
            <a:tailEnd/>
          </a:ln>
          <a:effectLst/>
        </p:spPr>
        <p:txBody>
          <a:bodyPr vert="horz" wrap="square" lIns="89424" tIns="44712" rIns="89424" bIns="44712" numCol="1" anchor="b" anchorCtr="0" compatLnSpc="1">
            <a:prstTxWarp prst="textNoShape">
              <a:avLst/>
            </a:prstTxWarp>
          </a:bodyPr>
          <a:lstStyle>
            <a:lvl1pPr>
              <a:defRPr sz="1200" b="1">
                <a:latin typeface="Times New Roman" pitchFamily="18" charset="0"/>
                <a:cs typeface="+mn-cs"/>
              </a:defRPr>
            </a:lvl1pPr>
          </a:lstStyle>
          <a:p>
            <a:pPr>
              <a:defRPr/>
            </a:pPr>
            <a:r>
              <a:rPr lang="en-US"/>
              <a:t>Dr. Yoder</a:t>
            </a:r>
          </a:p>
        </p:txBody>
      </p:sp>
      <p:sp>
        <p:nvSpPr>
          <p:cNvPr id="770055" name="Rectangle 7"/>
          <p:cNvSpPr>
            <a:spLocks noGrp="1" noChangeArrowheads="1"/>
          </p:cNvSpPr>
          <p:nvPr>
            <p:ph type="sldNum" sz="quarter" idx="5"/>
          </p:nvPr>
        </p:nvSpPr>
        <p:spPr bwMode="auto">
          <a:xfrm>
            <a:off x="4013200" y="8969375"/>
            <a:ext cx="3119438" cy="449263"/>
          </a:xfrm>
          <a:prstGeom prst="rect">
            <a:avLst/>
          </a:prstGeom>
          <a:noFill/>
          <a:ln w="9525">
            <a:noFill/>
            <a:miter lim="800000"/>
            <a:headEnd/>
            <a:tailEnd/>
          </a:ln>
          <a:effectLst/>
        </p:spPr>
        <p:txBody>
          <a:bodyPr vert="horz" wrap="square" lIns="89424" tIns="44712" rIns="89424" bIns="44712" numCol="1" anchor="b" anchorCtr="0" compatLnSpc="1">
            <a:prstTxWarp prst="textNoShape">
              <a:avLst/>
            </a:prstTxWarp>
          </a:bodyPr>
          <a:lstStyle>
            <a:lvl1pPr algn="r">
              <a:defRPr sz="1200" b="1">
                <a:latin typeface="Times New Roman" pitchFamily="18" charset="0"/>
                <a:cs typeface="+mn-cs"/>
              </a:defRPr>
            </a:lvl1pPr>
          </a:lstStyle>
          <a:p>
            <a:pPr>
              <a:defRPr/>
            </a:pPr>
            <a:fld id="{01B5665A-F774-4E9B-AA53-657A55C3E358}" type="slidenum">
              <a:rPr lang="en-US"/>
              <a:pPr>
                <a:defRPr/>
              </a:pPr>
              <a:t>‹#›</a:t>
            </a:fld>
            <a:endParaRPr lang="en-US"/>
          </a:p>
        </p:txBody>
      </p:sp>
      <p:pic>
        <p:nvPicPr>
          <p:cNvPr id="22535" name="Picture 8"/>
          <p:cNvPicPr>
            <a:picLocks noRot="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425" y="673100"/>
            <a:ext cx="4903788"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9232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1211263" y="706438"/>
            <a:ext cx="4710112" cy="353218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SE3910</a:t>
            </a:r>
          </a:p>
          <a:p>
            <a:r>
              <a:rPr lang="en-US" altLang="en-US" dirty="0" smtClean="0"/>
              <a:t>Class 5-1</a:t>
            </a:r>
          </a:p>
          <a:p>
            <a:r>
              <a:rPr lang="en-US" altLang="en-US" dirty="0" smtClean="0"/>
              <a:t>Yoder</a:t>
            </a:r>
          </a:p>
          <a:p>
            <a:r>
              <a:rPr lang="en-US" altLang="en-US" dirty="0" smtClean="0"/>
              <a:t>PPT notes</a:t>
            </a:r>
          </a:p>
          <a:p>
            <a:r>
              <a:rPr lang="en-US" altLang="en-US" dirty="0" smtClean="0"/>
              <a:t>Spring 2014</a:t>
            </a:r>
          </a:p>
          <a:p>
            <a:endParaRPr lang="en-US" altLang="en-US" dirty="0" smtClean="0"/>
          </a:p>
          <a:p>
            <a:r>
              <a:rPr lang="en-US" altLang="en-US" dirty="0" smtClean="0"/>
              <a:t>Print 1-5,11,13-21</a:t>
            </a:r>
          </a:p>
          <a:p>
            <a:endParaRPr lang="en-US" altLang="en-US" dirty="0" smtClean="0"/>
          </a:p>
          <a:p>
            <a:r>
              <a:rPr lang="en-US" altLang="en-US" dirty="0" smtClean="0"/>
              <a:t>Instructor: Print notes</a:t>
            </a:r>
          </a:p>
          <a:p>
            <a:endParaRPr lang="en-US" altLang="en-US" dirty="0" smtClean="0"/>
          </a:p>
          <a:p>
            <a:r>
              <a:rPr lang="en-US" altLang="en-US" dirty="0" smtClean="0"/>
              <a:t>Tentative Class Objectives:</a:t>
            </a:r>
          </a:p>
          <a:p>
            <a:r>
              <a:rPr lang="en-US" altLang="en-US" dirty="0" smtClean="0"/>
              <a:t>Explain why writing a file causes a pin to “light”</a:t>
            </a:r>
          </a:p>
          <a:p>
            <a:r>
              <a:rPr lang="en-US" altLang="en-US" dirty="0" smtClean="0"/>
              <a:t>Explain why reading a file reads a 3.3/0V value from a pin</a:t>
            </a:r>
          </a:p>
          <a:p>
            <a:r>
              <a:rPr lang="en-US" altLang="en-US" dirty="0" smtClean="0"/>
              <a:t>Create programs using file I/O</a:t>
            </a:r>
          </a:p>
          <a:p>
            <a:r>
              <a:rPr lang="en-US" altLang="en-US" dirty="0" smtClean="0"/>
              <a:t>Create new capabilities for the GPIO library</a:t>
            </a:r>
          </a:p>
          <a:p>
            <a:r>
              <a:rPr lang="en-US" altLang="en-US" dirty="0" smtClean="0"/>
              <a:t>Create new kernel modules for the </a:t>
            </a:r>
            <a:r>
              <a:rPr lang="en-US" altLang="en-US" dirty="0" err="1" smtClean="0"/>
              <a:t>BeagleBone</a:t>
            </a:r>
            <a:r>
              <a:rPr lang="en-US" altLang="en-US" dirty="0" smtClean="0"/>
              <a:t>?</a:t>
            </a:r>
          </a:p>
          <a:p>
            <a:r>
              <a:rPr lang="en-US" altLang="en-US" dirty="0" smtClean="0"/>
              <a:t> - Because it’s cool</a:t>
            </a:r>
          </a:p>
          <a:p>
            <a:r>
              <a:rPr lang="en-US" altLang="en-US" dirty="0" smtClean="0"/>
              <a:t> - To give deeper hardware/software understanding</a:t>
            </a:r>
          </a:p>
          <a:p>
            <a:r>
              <a:rPr lang="en-US" altLang="en-US" dirty="0" smtClean="0"/>
              <a:t> - To give familiarity with the whole beagle-bone process</a:t>
            </a:r>
          </a:p>
          <a:p>
            <a:r>
              <a:rPr lang="en-US" altLang="en-US" dirty="0" smtClean="0"/>
              <a:t>Explore the </a:t>
            </a:r>
            <a:r>
              <a:rPr lang="en-US" altLang="en-US" dirty="0" err="1" smtClean="0"/>
              <a:t>Beaglebone</a:t>
            </a:r>
            <a:r>
              <a:rPr lang="en-US" altLang="en-US" dirty="0" smtClean="0"/>
              <a:t> OS source code</a:t>
            </a:r>
          </a:p>
          <a:p>
            <a:r>
              <a:rPr lang="en-US" altLang="en-US" dirty="0" smtClean="0"/>
              <a:t>Explain key design decisions made by </a:t>
            </a:r>
            <a:r>
              <a:rPr lang="en-US" altLang="en-US" dirty="0" err="1" smtClean="0"/>
              <a:t>Beaglebone</a:t>
            </a:r>
            <a:r>
              <a:rPr lang="en-US" altLang="en-US" dirty="0" smtClean="0"/>
              <a:t> / Linux OS writers</a:t>
            </a:r>
          </a:p>
          <a:p>
            <a:r>
              <a:rPr lang="en-US" altLang="en-US" dirty="0" smtClean="0"/>
              <a:t>Contrast these decisions with Classic Linux and Windows decisions</a:t>
            </a:r>
          </a:p>
          <a:p>
            <a:endParaRPr lang="en-US" altLang="en-US" dirty="0" smtClean="0"/>
          </a:p>
          <a:p>
            <a:endParaRPr lang="en-US" altLang="en-US" dirty="0" smtClean="0"/>
          </a:p>
          <a:p>
            <a:r>
              <a:rPr lang="en-US" altLang="en-US" dirty="0" smtClean="0"/>
              <a:t>For HW:</a:t>
            </a:r>
          </a:p>
          <a:p>
            <a:r>
              <a:rPr lang="en-US" altLang="en-US" dirty="0" smtClean="0"/>
              <a:t>Explain the concept of rise time and fall time.</a:t>
            </a:r>
          </a:p>
          <a:p>
            <a:r>
              <a:rPr lang="en-US" altLang="en-US" dirty="0" smtClean="0"/>
              <a:t>Make sketch or figure: Using the oscilloscope, measure the time difference between two signals.</a:t>
            </a:r>
          </a:p>
          <a:p>
            <a:r>
              <a:rPr lang="en-US" altLang="en-US" dirty="0" smtClean="0"/>
              <a:t>Classify events as either being synchronous or asynchronous, periodic, aperiodic, or sporadic</a:t>
            </a:r>
          </a:p>
          <a:p>
            <a:r>
              <a:rPr lang="en-US" altLang="en-US" dirty="0" smtClean="0"/>
              <a:t>Explain the difference between an embedded and non-embedded system</a:t>
            </a:r>
          </a:p>
          <a:p>
            <a:r>
              <a:rPr lang="en-US" altLang="en-US" dirty="0" smtClean="0"/>
              <a:t>Explain the difference between a real-time system and a non-real-time system</a:t>
            </a:r>
          </a:p>
          <a:p>
            <a:endParaRPr lang="en-US" altLang="en-US" dirty="0" smtClean="0"/>
          </a:p>
          <a:p>
            <a:r>
              <a:rPr lang="en-US" altLang="en-US" dirty="0" smtClean="0"/>
              <a:t>Identify the key components of the </a:t>
            </a:r>
            <a:r>
              <a:rPr lang="en-US" altLang="en-US" dirty="0" err="1" smtClean="0"/>
              <a:t>Beaglebone</a:t>
            </a:r>
            <a:r>
              <a:rPr lang="en-US" altLang="en-US" dirty="0" smtClean="0"/>
              <a:t> platform</a:t>
            </a:r>
          </a:p>
          <a:p>
            <a:r>
              <a:rPr lang="en-US" altLang="en-US" dirty="0" smtClean="0"/>
              <a:t>Explain why the </a:t>
            </a:r>
            <a:r>
              <a:rPr lang="en-US" altLang="en-US" dirty="0" err="1" smtClean="0"/>
              <a:t>Beaglebone</a:t>
            </a:r>
            <a:r>
              <a:rPr lang="en-US" altLang="en-US" dirty="0" smtClean="0"/>
              <a:t> changes operating frequency under different power conditions</a:t>
            </a:r>
          </a:p>
          <a:p>
            <a:r>
              <a:rPr lang="en-US" altLang="en-US" dirty="0" smtClean="0"/>
              <a:t>Identify the key hardware interfaces of the </a:t>
            </a:r>
            <a:r>
              <a:rPr lang="en-US" altLang="en-US" dirty="0" err="1" smtClean="0"/>
              <a:t>beaglebone</a:t>
            </a:r>
            <a:endParaRPr lang="en-US" altLang="en-US" dirty="0" smtClean="0"/>
          </a:p>
          <a:p>
            <a:r>
              <a:rPr lang="en-US" altLang="en-US" dirty="0" smtClean="0"/>
              <a:t>Explain the concept of a cape (daughterboard)</a:t>
            </a:r>
          </a:p>
          <a:p>
            <a:r>
              <a:rPr lang="en-US" altLang="en-US" dirty="0" smtClean="0"/>
              <a:t>Calculate the software GPIO pin number from an expansion port header definition</a:t>
            </a:r>
          </a:p>
          <a:p>
            <a:endParaRPr lang="en-US" altLang="en-US" dirty="0" smtClean="0"/>
          </a:p>
          <a:p>
            <a:r>
              <a:rPr lang="en-US" altLang="en-US" dirty="0" smtClean="0"/>
              <a:t>Understand how to read a basic schematic</a:t>
            </a:r>
          </a:p>
          <a:p>
            <a:r>
              <a:rPr lang="en-US" altLang="en-US" dirty="0" smtClean="0"/>
              <a:t>Explain the concept of a dropping resistor</a:t>
            </a:r>
          </a:p>
          <a:p>
            <a:r>
              <a:rPr lang="en-US" altLang="en-US" dirty="0" smtClean="0"/>
              <a:t>Explain the concept of a pull up and a pull down resistor</a:t>
            </a:r>
          </a:p>
          <a:p>
            <a:endParaRPr lang="en-US" altLang="en-US" dirty="0" smtClean="0"/>
          </a:p>
          <a:p>
            <a:r>
              <a:rPr lang="en-US" altLang="en-US" dirty="0" smtClean="0"/>
              <a:t>Short the </a:t>
            </a:r>
            <a:r>
              <a:rPr lang="en-US" altLang="en-US" dirty="0" err="1" smtClean="0"/>
              <a:t>beaglebone’s</a:t>
            </a:r>
            <a:r>
              <a:rPr lang="en-US" altLang="en-US" dirty="0" smtClean="0"/>
              <a:t> output to ground</a:t>
            </a:r>
          </a:p>
          <a:p>
            <a:r>
              <a:rPr lang="en-US" altLang="en-US" dirty="0" smtClean="0"/>
              <a:t>Connect the input directly to 5V </a:t>
            </a:r>
          </a:p>
          <a:p>
            <a:r>
              <a:rPr lang="en-US" altLang="en-US" dirty="0" smtClean="0"/>
              <a:t>Connect the input through a resistor to 5V</a:t>
            </a:r>
          </a:p>
          <a:p>
            <a:endParaRPr lang="en-US" altLang="en-US" dirty="0" smtClean="0"/>
          </a:p>
          <a:p>
            <a:r>
              <a:rPr lang="en-US" altLang="en-US" dirty="0" smtClean="0"/>
              <a:t>Discuss peak voltage again</a:t>
            </a:r>
          </a:p>
          <a:p>
            <a:endParaRPr lang="en-US" altLang="en-US" dirty="0" smtClean="0"/>
          </a:p>
          <a:p>
            <a:r>
              <a:rPr lang="en-US" altLang="en-US" dirty="0" smtClean="0"/>
              <a:t>Potential Topics</a:t>
            </a:r>
          </a:p>
          <a:p>
            <a:pPr>
              <a:buFontTx/>
              <a:buChar char="-"/>
            </a:pPr>
            <a:r>
              <a:rPr lang="en-US" altLang="en-US" dirty="0" smtClean="0"/>
              <a:t>Piazza</a:t>
            </a:r>
          </a:p>
          <a:p>
            <a:pPr>
              <a:buFontTx/>
              <a:buChar char="-"/>
            </a:pPr>
            <a:r>
              <a:rPr lang="en-US" altLang="en-US" dirty="0" smtClean="0"/>
              <a:t>Link to Schilling’s PDF Slides</a:t>
            </a:r>
          </a:p>
          <a:p>
            <a:endParaRPr lang="en-US" altLang="en-US" dirty="0" smtClean="0"/>
          </a:p>
          <a:p>
            <a:r>
              <a:rPr lang="en-US" altLang="en-US" dirty="0" smtClean="0"/>
              <a:t>Future Quick-quizzes:</a:t>
            </a:r>
          </a:p>
          <a:p>
            <a:r>
              <a:rPr lang="en-US" altLang="en-US" dirty="0" smtClean="0"/>
              <a:t>Labeling voltage, current etc.</a:t>
            </a:r>
          </a:p>
          <a:p>
            <a:r>
              <a:rPr lang="en-US" altLang="en-US" dirty="0" smtClean="0"/>
              <a:t>Why frequency scale?  What is the advantage of turning down frequency?</a:t>
            </a:r>
          </a:p>
          <a:p>
            <a:endParaRPr lang="en-US" altLang="en-US" dirty="0" smtClean="0"/>
          </a:p>
          <a:p>
            <a:r>
              <a:rPr lang="en-US" altLang="en-US" dirty="0" smtClean="0"/>
              <a:t>HW:</a:t>
            </a:r>
          </a:p>
          <a:p>
            <a:r>
              <a:rPr lang="en-US" altLang="en-US" dirty="0" smtClean="0"/>
              <a:t>How to set frequency to minimize power consumption given full-speed CPU load?</a:t>
            </a:r>
          </a:p>
          <a:p>
            <a:r>
              <a:rPr lang="en-US" altLang="en-US" dirty="0" smtClean="0"/>
              <a:t>(for after scheduling later)Suppose a program blocks X time, and runs Y time while waiting for data, per period.  What is the CPU load?</a:t>
            </a:r>
          </a:p>
          <a:p>
            <a:endParaRPr lang="en-US" altLang="en-US" dirty="0" smtClean="0"/>
          </a:p>
          <a:p>
            <a:r>
              <a:rPr lang="en-US" altLang="en-US" dirty="0" smtClean="0"/>
              <a:t>Future potential objectives:</a:t>
            </a:r>
          </a:p>
          <a:p>
            <a:r>
              <a:rPr lang="en-US" altLang="en-US" dirty="0" smtClean="0"/>
              <a:t>Discuss two kinds of interrupt systems:</a:t>
            </a:r>
          </a:p>
          <a:p>
            <a:r>
              <a:rPr lang="en-US" altLang="en-US" dirty="0" smtClean="0"/>
              <a:t>Idle main</a:t>
            </a:r>
          </a:p>
          <a:p>
            <a:r>
              <a:rPr lang="en-US" altLang="en-US" dirty="0" smtClean="0"/>
              <a:t>“background” main</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etc.</a:t>
            </a:r>
          </a:p>
          <a:p>
            <a:r>
              <a:rPr lang="en-US" altLang="en-US" dirty="0" smtClean="0"/>
              <a:t>Identify</a:t>
            </a:r>
            <a:r>
              <a:rPr lang="en-US" altLang="en-US" baseline="0" dirty="0" smtClean="0"/>
              <a:t> possible values for </a:t>
            </a:r>
            <a:r>
              <a:rPr lang="en-US" altLang="en-US" baseline="0" dirty="0" err="1" smtClean="0"/>
              <a:t>hyperperiod</a:t>
            </a:r>
            <a:r>
              <a:rPr lang="en-US" altLang="en-US" baseline="0" dirty="0" smtClean="0"/>
              <a:t> and frames in cyclic scheduling</a:t>
            </a:r>
          </a:p>
          <a:p>
            <a:r>
              <a:rPr lang="en-US" altLang="en-US" baseline="0" dirty="0" smtClean="0"/>
              <a:t>Compare and </a:t>
            </a:r>
            <a:r>
              <a:rPr lang="en-US" altLang="en-US" baseline="0" dirty="0" err="1" smtClean="0"/>
              <a:t>constrast</a:t>
            </a:r>
            <a:r>
              <a:rPr lang="en-US" altLang="en-US" baseline="0" dirty="0" smtClean="0"/>
              <a:t> round-robin and cyclic scheduling</a:t>
            </a:r>
          </a:p>
          <a:p>
            <a:endParaRPr lang="en-US" altLang="en-US" dirty="0" smtClean="0"/>
          </a:p>
          <a:p>
            <a:endParaRPr lang="en-US" altLang="en-US" dirty="0" smtClean="0"/>
          </a:p>
        </p:txBody>
      </p:sp>
      <p:sp>
        <p:nvSpPr>
          <p:cNvPr id="19460" name="Header Placeholder 3"/>
          <p:cNvSpPr>
            <a:spLocks noGrp="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r>
              <a:rPr kumimoji="0" lang="en-US" altLang="en-US" smtClean="0">
                <a:latin typeface="Times New Roman" pitchFamily="18" charset="0"/>
              </a:rPr>
              <a:t>CS2852</a:t>
            </a:r>
          </a:p>
        </p:txBody>
      </p:sp>
      <p:sp>
        <p:nvSpPr>
          <p:cNvPr id="19461" name="Date Placeholder 4"/>
          <p:cNvSpPr>
            <a:spLocks noGrp="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fld id="{10C29652-27BE-4150-B1D5-964C8EEEEE07}" type="datetime1">
              <a:rPr kumimoji="0" lang="en-US" altLang="en-US" smtClean="0">
                <a:latin typeface="Times New Roman" pitchFamily="18" charset="0"/>
              </a:rPr>
              <a:pPr eaLnBrk="1" hangingPunct="1">
                <a:spcBef>
                  <a:spcPct val="0"/>
                </a:spcBef>
                <a:defRPr/>
              </a:pPr>
              <a:t>5/2/2014</a:t>
            </a:fld>
            <a:endParaRPr kumimoji="0" lang="en-US" altLang="en-US" smtClean="0">
              <a:latin typeface="Times New Roman" pitchFamily="18" charset="0"/>
            </a:endParaRPr>
          </a:p>
        </p:txBody>
      </p:sp>
      <p:sp>
        <p:nvSpPr>
          <p:cNvPr id="19462" name="Footer Placeholder 5"/>
          <p:cNvSpPr>
            <a:spLocks noGrp="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r>
              <a:rPr kumimoji="0" lang="en-US" altLang="en-US" smtClean="0">
                <a:latin typeface="Times New Roman" pitchFamily="18" charset="0"/>
              </a:rPr>
              <a:t>Dr. Yoder</a:t>
            </a:r>
          </a:p>
        </p:txBody>
      </p:sp>
      <p:sp>
        <p:nvSpPr>
          <p:cNvPr id="19463" name="Slide Number Placeholder 6"/>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defRPr>
            </a:lvl1pPr>
            <a:lvl2pPr marL="768350" indent="-293688" eaLnBrk="0" hangingPunct="0">
              <a:spcBef>
                <a:spcPct val="30000"/>
              </a:spcBef>
              <a:defRPr kumimoji="1" sz="1200">
                <a:solidFill>
                  <a:schemeClr val="tx1"/>
                </a:solidFill>
                <a:latin typeface="Arial" charset="0"/>
              </a:defRPr>
            </a:lvl2pPr>
            <a:lvl3pPr marL="1184275" indent="-234950" eaLnBrk="0" hangingPunct="0">
              <a:spcBef>
                <a:spcPct val="30000"/>
              </a:spcBef>
              <a:defRPr kumimoji="1" sz="1200">
                <a:solidFill>
                  <a:schemeClr val="tx1"/>
                </a:solidFill>
                <a:latin typeface="Arial" charset="0"/>
              </a:defRPr>
            </a:lvl3pPr>
            <a:lvl4pPr marL="1658938" indent="-234950" eaLnBrk="0" hangingPunct="0">
              <a:spcBef>
                <a:spcPct val="30000"/>
              </a:spcBef>
              <a:defRPr kumimoji="1" sz="1200">
                <a:solidFill>
                  <a:schemeClr val="tx1"/>
                </a:solidFill>
                <a:latin typeface="Arial" charset="0"/>
              </a:defRPr>
            </a:lvl4pPr>
            <a:lvl5pPr marL="2133600" indent="-234950" eaLnBrk="0" hangingPunct="0">
              <a:spcBef>
                <a:spcPct val="30000"/>
              </a:spcBef>
              <a:defRPr kumimoji="1" sz="1200">
                <a:solidFill>
                  <a:schemeClr val="tx1"/>
                </a:solidFill>
                <a:latin typeface="Arial" charset="0"/>
              </a:defRPr>
            </a:lvl5pPr>
            <a:lvl6pPr marL="2590800" indent="-234950" eaLnBrk="0" fontAlgn="base" hangingPunct="0">
              <a:spcBef>
                <a:spcPct val="30000"/>
              </a:spcBef>
              <a:spcAft>
                <a:spcPct val="0"/>
              </a:spcAft>
              <a:defRPr kumimoji="1" sz="1200">
                <a:solidFill>
                  <a:schemeClr val="tx1"/>
                </a:solidFill>
                <a:latin typeface="Arial" charset="0"/>
              </a:defRPr>
            </a:lvl6pPr>
            <a:lvl7pPr marL="3048000" indent="-234950" eaLnBrk="0" fontAlgn="base" hangingPunct="0">
              <a:spcBef>
                <a:spcPct val="30000"/>
              </a:spcBef>
              <a:spcAft>
                <a:spcPct val="0"/>
              </a:spcAft>
              <a:defRPr kumimoji="1" sz="1200">
                <a:solidFill>
                  <a:schemeClr val="tx1"/>
                </a:solidFill>
                <a:latin typeface="Arial" charset="0"/>
              </a:defRPr>
            </a:lvl7pPr>
            <a:lvl8pPr marL="3505200" indent="-234950" eaLnBrk="0" fontAlgn="base" hangingPunct="0">
              <a:spcBef>
                <a:spcPct val="30000"/>
              </a:spcBef>
              <a:spcAft>
                <a:spcPct val="0"/>
              </a:spcAft>
              <a:defRPr kumimoji="1" sz="1200">
                <a:solidFill>
                  <a:schemeClr val="tx1"/>
                </a:solidFill>
                <a:latin typeface="Arial" charset="0"/>
              </a:defRPr>
            </a:lvl8pPr>
            <a:lvl9pPr marL="3962400" indent="-23495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defRPr/>
            </a:pPr>
            <a:fld id="{01AB2E09-E90D-4F7C-899D-052E95FB2F4F}" type="slidenum">
              <a:rPr kumimoji="0" lang="en-US" altLang="en-US" smtClean="0">
                <a:latin typeface="Times New Roman" pitchFamily="18" charset="0"/>
              </a:rPr>
              <a:pPr eaLnBrk="1" hangingPunct="1">
                <a:spcBef>
                  <a:spcPct val="0"/>
                </a:spcBef>
                <a:defRPr/>
              </a:pPr>
              <a:t>1</a:t>
            </a:fld>
            <a:endParaRPr kumimoji="0"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6438"/>
            <a:ext cx="4710112" cy="35321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[Draw out example on board]</a:t>
            </a:r>
          </a:p>
          <a:p>
            <a:endParaRPr lang="en-US" dirty="0"/>
          </a:p>
        </p:txBody>
      </p:sp>
      <p:sp>
        <p:nvSpPr>
          <p:cNvPr id="4" name="Header Placeholder 3"/>
          <p:cNvSpPr>
            <a:spLocks noGrp="1"/>
          </p:cNvSpPr>
          <p:nvPr>
            <p:ph type="hdr" sz="quarter" idx="10"/>
          </p:nvPr>
        </p:nvSpPr>
        <p:spPr/>
        <p:txBody>
          <a:bodyPr/>
          <a:lstStyle/>
          <a:p>
            <a:pPr>
              <a:defRPr/>
            </a:pPr>
            <a:r>
              <a:rPr lang="en-US" smtClean="0"/>
              <a:t>CS2852</a:t>
            </a:r>
            <a:endParaRPr lang="en-US"/>
          </a:p>
        </p:txBody>
      </p:sp>
      <p:sp>
        <p:nvSpPr>
          <p:cNvPr id="5" name="Date Placeholder 4"/>
          <p:cNvSpPr>
            <a:spLocks noGrp="1"/>
          </p:cNvSpPr>
          <p:nvPr>
            <p:ph type="dt" idx="11"/>
          </p:nvPr>
        </p:nvSpPr>
        <p:spPr/>
        <p:txBody>
          <a:bodyPr/>
          <a:lstStyle/>
          <a:p>
            <a:pPr>
              <a:defRPr/>
            </a:pPr>
            <a:fld id="{7326127B-826E-41C8-B050-DFB0870446A6}" type="datetime1">
              <a:rPr lang="en-US" smtClean="0"/>
              <a:pPr>
                <a:defRPr/>
              </a:pPr>
              <a:t>5/2/2014</a:t>
            </a:fld>
            <a:endParaRPr lang="en-US"/>
          </a:p>
        </p:txBody>
      </p:sp>
      <p:sp>
        <p:nvSpPr>
          <p:cNvPr id="6" name="Footer Placeholder 5"/>
          <p:cNvSpPr>
            <a:spLocks noGrp="1"/>
          </p:cNvSpPr>
          <p:nvPr>
            <p:ph type="ftr" sz="quarter" idx="12"/>
          </p:nvPr>
        </p:nvSpPr>
        <p:spPr/>
        <p:txBody>
          <a:bodyPr/>
          <a:lstStyle/>
          <a:p>
            <a:pPr>
              <a:defRPr/>
            </a:pPr>
            <a:r>
              <a:rPr lang="en-US" smtClean="0"/>
              <a:t>Dr. Yoder</a:t>
            </a:r>
            <a:endParaRPr lang="en-US"/>
          </a:p>
        </p:txBody>
      </p:sp>
      <p:sp>
        <p:nvSpPr>
          <p:cNvPr id="7" name="Slide Number Placeholder 6"/>
          <p:cNvSpPr>
            <a:spLocks noGrp="1"/>
          </p:cNvSpPr>
          <p:nvPr>
            <p:ph type="sldNum" sz="quarter" idx="13"/>
          </p:nvPr>
        </p:nvSpPr>
        <p:spPr/>
        <p:txBody>
          <a:bodyPr/>
          <a:lstStyle/>
          <a:p>
            <a:pPr>
              <a:defRPr/>
            </a:pPr>
            <a:fld id="{01B5665A-F774-4E9B-AA53-657A55C3E358}" type="slidenum">
              <a:rPr lang="en-US" smtClean="0"/>
              <a:pPr>
                <a:defRPr/>
              </a:pPr>
              <a:t>2</a:t>
            </a:fld>
            <a:endParaRPr lang="en-US"/>
          </a:p>
        </p:txBody>
      </p:sp>
    </p:spTree>
    <p:extLst>
      <p:ext uri="{BB962C8B-B14F-4D97-AF65-F5344CB8AC3E}">
        <p14:creationId xmlns:p14="http://schemas.microsoft.com/office/powerpoint/2010/main" val="118477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6438"/>
            <a:ext cx="4710112" cy="35321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http://www.nxtbook.com/nxtbooks/cmp/ddj0806/index.php?startid=51</a:t>
            </a:r>
          </a:p>
          <a:p>
            <a:r>
              <a:rPr lang="en-US" dirty="0" smtClean="0"/>
              <a:t>AND/OR</a:t>
            </a:r>
          </a:p>
          <a:p>
            <a:r>
              <a:rPr lang="en-US" smtClean="0"/>
              <a:t>http://www.drdobbs.com/architecture-and-design/integrate-static-analysis-into-a-softwar/193500967</a:t>
            </a:r>
          </a:p>
          <a:p>
            <a:endParaRPr lang="en-US" dirty="0"/>
          </a:p>
        </p:txBody>
      </p:sp>
      <p:sp>
        <p:nvSpPr>
          <p:cNvPr id="4" name="Header Placeholder 3"/>
          <p:cNvSpPr>
            <a:spLocks noGrp="1"/>
          </p:cNvSpPr>
          <p:nvPr>
            <p:ph type="hdr" sz="quarter" idx="10"/>
          </p:nvPr>
        </p:nvSpPr>
        <p:spPr/>
        <p:txBody>
          <a:bodyPr/>
          <a:lstStyle/>
          <a:p>
            <a:pPr>
              <a:defRPr/>
            </a:pPr>
            <a:r>
              <a:rPr lang="en-US" smtClean="0"/>
              <a:t>CS2852</a:t>
            </a:r>
            <a:endParaRPr lang="en-US"/>
          </a:p>
        </p:txBody>
      </p:sp>
      <p:sp>
        <p:nvSpPr>
          <p:cNvPr id="5" name="Date Placeholder 4"/>
          <p:cNvSpPr>
            <a:spLocks noGrp="1"/>
          </p:cNvSpPr>
          <p:nvPr>
            <p:ph type="dt" idx="11"/>
          </p:nvPr>
        </p:nvSpPr>
        <p:spPr/>
        <p:txBody>
          <a:bodyPr/>
          <a:lstStyle/>
          <a:p>
            <a:pPr>
              <a:defRPr/>
            </a:pPr>
            <a:fld id="{7326127B-826E-41C8-B050-DFB0870446A6}" type="datetime1">
              <a:rPr lang="en-US" smtClean="0"/>
              <a:pPr>
                <a:defRPr/>
              </a:pPr>
              <a:t>5/2/2014</a:t>
            </a:fld>
            <a:endParaRPr lang="en-US"/>
          </a:p>
        </p:txBody>
      </p:sp>
      <p:sp>
        <p:nvSpPr>
          <p:cNvPr id="6" name="Footer Placeholder 5"/>
          <p:cNvSpPr>
            <a:spLocks noGrp="1"/>
          </p:cNvSpPr>
          <p:nvPr>
            <p:ph type="ftr" sz="quarter" idx="12"/>
          </p:nvPr>
        </p:nvSpPr>
        <p:spPr/>
        <p:txBody>
          <a:bodyPr/>
          <a:lstStyle/>
          <a:p>
            <a:pPr>
              <a:defRPr/>
            </a:pPr>
            <a:r>
              <a:rPr lang="en-US" smtClean="0"/>
              <a:t>Dr. Yoder</a:t>
            </a:r>
            <a:endParaRPr lang="en-US"/>
          </a:p>
        </p:txBody>
      </p:sp>
      <p:sp>
        <p:nvSpPr>
          <p:cNvPr id="7" name="Slide Number Placeholder 6"/>
          <p:cNvSpPr>
            <a:spLocks noGrp="1"/>
          </p:cNvSpPr>
          <p:nvPr>
            <p:ph type="sldNum" sz="quarter" idx="13"/>
          </p:nvPr>
        </p:nvSpPr>
        <p:spPr/>
        <p:txBody>
          <a:bodyPr/>
          <a:lstStyle/>
          <a:p>
            <a:pPr>
              <a:defRPr/>
            </a:pPr>
            <a:fld id="{01B5665A-F774-4E9B-AA53-657A55C3E358}" type="slidenum">
              <a:rPr lang="en-US" smtClean="0"/>
              <a:pPr>
                <a:defRPr/>
              </a:pPr>
              <a:t>15</a:t>
            </a:fld>
            <a:endParaRPr lang="en-US"/>
          </a:p>
        </p:txBody>
      </p:sp>
    </p:spTree>
    <p:extLst>
      <p:ext uri="{BB962C8B-B14F-4D97-AF65-F5344CB8AC3E}">
        <p14:creationId xmlns:p14="http://schemas.microsoft.com/office/powerpoint/2010/main" val="1292845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6438"/>
            <a:ext cx="4710112" cy="35321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First link broken</a:t>
            </a:r>
            <a:r>
              <a:rPr lang="en-US" dirty="0" smtClean="0"/>
              <a:t>… perhaps this one?</a:t>
            </a:r>
            <a:endParaRPr lang="en-US" dirty="0" smtClean="0"/>
          </a:p>
          <a:p>
            <a:r>
              <a:rPr lang="en-US" dirty="0" smtClean="0"/>
              <a:t>http://www.drdobbs.com/architecture-and-design/integrate-static-analysis-into-a-softwar/193500967</a:t>
            </a:r>
          </a:p>
          <a:p>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CS2852</a:t>
            </a:r>
            <a:endParaRPr lang="en-US"/>
          </a:p>
        </p:txBody>
      </p:sp>
      <p:sp>
        <p:nvSpPr>
          <p:cNvPr id="5" name="Date Placeholder 4"/>
          <p:cNvSpPr>
            <a:spLocks noGrp="1"/>
          </p:cNvSpPr>
          <p:nvPr>
            <p:ph type="dt" idx="11"/>
          </p:nvPr>
        </p:nvSpPr>
        <p:spPr/>
        <p:txBody>
          <a:bodyPr/>
          <a:lstStyle/>
          <a:p>
            <a:pPr>
              <a:defRPr/>
            </a:pPr>
            <a:fld id="{7326127B-826E-41C8-B050-DFB0870446A6}" type="datetime1">
              <a:rPr lang="en-US" smtClean="0"/>
              <a:pPr>
                <a:defRPr/>
              </a:pPr>
              <a:t>5/2/2014</a:t>
            </a:fld>
            <a:endParaRPr lang="en-US"/>
          </a:p>
        </p:txBody>
      </p:sp>
      <p:sp>
        <p:nvSpPr>
          <p:cNvPr id="6" name="Footer Placeholder 5"/>
          <p:cNvSpPr>
            <a:spLocks noGrp="1"/>
          </p:cNvSpPr>
          <p:nvPr>
            <p:ph type="ftr" sz="quarter" idx="12"/>
          </p:nvPr>
        </p:nvSpPr>
        <p:spPr/>
        <p:txBody>
          <a:bodyPr/>
          <a:lstStyle/>
          <a:p>
            <a:pPr>
              <a:defRPr/>
            </a:pPr>
            <a:r>
              <a:rPr lang="en-US" smtClean="0"/>
              <a:t>Dr. Yoder</a:t>
            </a:r>
            <a:endParaRPr lang="en-US"/>
          </a:p>
        </p:txBody>
      </p:sp>
      <p:sp>
        <p:nvSpPr>
          <p:cNvPr id="7" name="Slide Number Placeholder 6"/>
          <p:cNvSpPr>
            <a:spLocks noGrp="1"/>
          </p:cNvSpPr>
          <p:nvPr>
            <p:ph type="sldNum" sz="quarter" idx="13"/>
          </p:nvPr>
        </p:nvSpPr>
        <p:spPr/>
        <p:txBody>
          <a:bodyPr/>
          <a:lstStyle/>
          <a:p>
            <a:pPr>
              <a:defRPr/>
            </a:pPr>
            <a:fld id="{01B5665A-F774-4E9B-AA53-657A55C3E358}" type="slidenum">
              <a:rPr lang="en-US" smtClean="0"/>
              <a:pPr>
                <a:defRPr/>
              </a:pPr>
              <a:t>24</a:t>
            </a:fld>
            <a:endParaRPr lang="en-US"/>
          </a:p>
        </p:txBody>
      </p:sp>
    </p:spTree>
    <p:extLst>
      <p:ext uri="{BB962C8B-B14F-4D97-AF65-F5344CB8AC3E}">
        <p14:creationId xmlns:p14="http://schemas.microsoft.com/office/powerpoint/2010/main" val="201300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3886200" cy="4525963"/>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648200" y="1600200"/>
            <a:ext cx="3886200" cy="4525963"/>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endParaRPr lang="en-US" altLang="en-US"/>
          </a:p>
        </p:txBody>
      </p:sp>
      <p:sp>
        <p:nvSpPr>
          <p:cNvPr id="6" name="Footer Placeholder 4"/>
          <p:cNvSpPr>
            <a:spLocks noGrp="1"/>
          </p:cNvSpPr>
          <p:nvPr>
            <p:ph type="ftr" sz="quarter" idx="15"/>
          </p:nvPr>
        </p:nvSpPr>
        <p:spPr/>
        <p:txBody>
          <a:bodyPr/>
          <a:lstStyle>
            <a:lvl1pPr>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8" name="Slide Number Placeholder 5"/>
          <p:cNvSpPr>
            <a:spLocks noGrp="1"/>
          </p:cNvSpPr>
          <p:nvPr>
            <p:ph type="sldNum" sz="quarter" idx="16"/>
          </p:nvPr>
        </p:nvSpPr>
        <p:spPr/>
        <p:txBody>
          <a:bodyPr/>
          <a:lstStyle>
            <a:lvl1pPr>
              <a:defRPr/>
            </a:lvl1pPr>
          </a:lstStyle>
          <a:p>
            <a:pPr>
              <a:defRPr/>
            </a:pPr>
            <a:fld id="{A87E3402-F9E7-4626-B62A-0477B6B21A03}" type="slidenum">
              <a:rPr lang="en-US" altLang="en-US"/>
              <a:pPr>
                <a:defRPr/>
              </a:pPr>
              <a:t>‹#›</a:t>
            </a:fld>
            <a:endParaRPr lang="en-US" altLang="en-US" dirty="0"/>
          </a:p>
        </p:txBody>
      </p:sp>
    </p:spTree>
    <p:extLst>
      <p:ext uri="{BB962C8B-B14F-4D97-AF65-F5344CB8AC3E}">
        <p14:creationId xmlns:p14="http://schemas.microsoft.com/office/powerpoint/2010/main" val="269619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6" name="Slide Number Placeholder 5"/>
          <p:cNvSpPr>
            <a:spLocks noGrp="1"/>
          </p:cNvSpPr>
          <p:nvPr>
            <p:ph type="sldNum" sz="quarter" idx="12"/>
          </p:nvPr>
        </p:nvSpPr>
        <p:spPr/>
        <p:txBody>
          <a:bodyPr/>
          <a:lstStyle>
            <a:lvl1pPr>
              <a:defRPr/>
            </a:lvl1pPr>
          </a:lstStyle>
          <a:p>
            <a:pPr>
              <a:defRPr/>
            </a:pPr>
            <a:fld id="{D9C10AE5-4506-4A6E-A299-67932167DEB0}" type="slidenum">
              <a:rPr lang="en-US" altLang="en-US"/>
              <a:pPr>
                <a:defRPr/>
              </a:pPr>
              <a:t>‹#›</a:t>
            </a:fld>
            <a:endParaRPr lang="en-US" altLang="en-US" dirty="0"/>
          </a:p>
        </p:txBody>
      </p:sp>
    </p:spTree>
    <p:extLst>
      <p:ext uri="{BB962C8B-B14F-4D97-AF65-F5344CB8AC3E}">
        <p14:creationId xmlns:p14="http://schemas.microsoft.com/office/powerpoint/2010/main" val="2791029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r>
              <a:rPr lang="en-US" altLang="en-US"/>
              <a:t>SE-3910  - Dr. Josiah Yoder</a:t>
            </a:r>
          </a:p>
          <a:p>
            <a:pPr>
              <a:defRPr/>
            </a:pPr>
            <a:r>
              <a:rPr lang="en-US" altLang="en-US"/>
              <a:t>Slide style: Dr. Hornick</a:t>
            </a:r>
          </a:p>
          <a:p>
            <a:pPr>
              <a:defRPr/>
            </a:pPr>
            <a:r>
              <a:rPr lang="en-US" altLang="en-US"/>
              <a:t>Much Material: Dr. Schilling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0688357B-FB2F-4F34-B9EB-2628652D2C9C}" type="slidenum">
              <a:rPr lang="en-US" altLang="en-US"/>
              <a:pPr>
                <a:defRPr/>
              </a:pPr>
              <a:t>‹#›</a:t>
            </a:fld>
            <a:endParaRPr lang="en-US" altLang="en-US" dirty="0"/>
          </a:p>
        </p:txBody>
      </p:sp>
      <p:pic>
        <p:nvPicPr>
          <p:cNvPr id="1031" name="Picture 40" descr="MSOE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228600"/>
            <a:ext cx="10668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9" r:id="rId1"/>
    <p:sldLayoutId id="2147483940" r:id="rId2"/>
  </p:sldLayoutIdLst>
  <p:hf hdr="0" dt="0"/>
  <p:txStyles>
    <p:titleStyle>
      <a:lvl1pPr algn="l" rtl="0" eaLnBrk="0" fontAlgn="base" hangingPunct="0">
        <a:spcBef>
          <a:spcPct val="0"/>
        </a:spcBef>
        <a:spcAft>
          <a:spcPct val="0"/>
        </a:spcAft>
        <a:defRPr sz="4000" b="1" kern="1200">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Calibri" pitchFamily="34" charset="0"/>
        </a:defRPr>
      </a:lvl2pPr>
      <a:lvl3pPr algn="l" rtl="0" eaLnBrk="0" fontAlgn="base" hangingPunct="0">
        <a:spcBef>
          <a:spcPct val="0"/>
        </a:spcBef>
        <a:spcAft>
          <a:spcPct val="0"/>
        </a:spcAft>
        <a:defRPr sz="4000" b="1">
          <a:solidFill>
            <a:schemeClr val="tx1"/>
          </a:solidFill>
          <a:latin typeface="Calibri" pitchFamily="34" charset="0"/>
        </a:defRPr>
      </a:lvl3pPr>
      <a:lvl4pPr algn="l" rtl="0" eaLnBrk="0" fontAlgn="base" hangingPunct="0">
        <a:spcBef>
          <a:spcPct val="0"/>
        </a:spcBef>
        <a:spcAft>
          <a:spcPct val="0"/>
        </a:spcAft>
        <a:defRPr sz="4000" b="1">
          <a:solidFill>
            <a:schemeClr val="tx1"/>
          </a:solidFill>
          <a:latin typeface="Calibri" pitchFamily="34" charset="0"/>
        </a:defRPr>
      </a:lvl4pPr>
      <a:lvl5pPr algn="l" rtl="0" eaLnBrk="0" fontAlgn="base" hangingPunct="0">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5.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6.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4.xml.rels><?xml version="1.0" encoding="UTF-8" standalone="yes"?>
<Relationships xmlns="http://schemas.openxmlformats.org/package/2006/relationships"><Relationship Id="rId3" Type="http://schemas.openxmlformats.org/officeDocument/2006/relationships/hyperlink" Target="http://www.embedded.com/shared/printableArticle.jhtml?articleID=19350083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spinroot.com/static/" TargetMode="External"/><Relationship Id="rId4" Type="http://schemas.openxmlformats.org/officeDocument/2006/relationships/hyperlink" Target="http://samate.nist.gov/index.php/Main_Pag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rtlCol="0">
            <a:normAutofit fontScale="90000"/>
          </a:bodyPr>
          <a:lstStyle/>
          <a:p>
            <a:pPr eaLnBrk="1" fontAlgn="auto" hangingPunct="1">
              <a:spcAft>
                <a:spcPts val="0"/>
              </a:spcAft>
              <a:defRPr/>
            </a:pPr>
            <a:r>
              <a:rPr lang="en-US" altLang="en-US" dirty="0" smtClean="0"/>
              <a:t>SE-3910</a:t>
            </a:r>
            <a:br>
              <a:rPr lang="en-US" altLang="en-US" dirty="0" smtClean="0"/>
            </a:br>
            <a:r>
              <a:rPr lang="en-US" altLang="en-US" dirty="0" smtClean="0"/>
              <a:t>Real-time Systems</a:t>
            </a:r>
          </a:p>
        </p:txBody>
      </p:sp>
      <p:sp>
        <p:nvSpPr>
          <p:cNvPr id="2051" name="Content Placeholder 2"/>
          <p:cNvSpPr>
            <a:spLocks noGrp="1"/>
          </p:cNvSpPr>
          <p:nvPr>
            <p:ph idx="1"/>
          </p:nvPr>
        </p:nvSpPr>
        <p:spPr>
          <a:xfrm>
            <a:off x="457200" y="1600200"/>
            <a:ext cx="8534400" cy="4525963"/>
          </a:xfrm>
        </p:spPr>
        <p:txBody>
          <a:bodyPr/>
          <a:lstStyle/>
          <a:p>
            <a:pPr eaLnBrk="1" hangingPunct="1"/>
            <a:r>
              <a:rPr lang="en-US" altLang="en-US" dirty="0" smtClean="0"/>
              <a:t>Week 8, Class 3</a:t>
            </a:r>
          </a:p>
          <a:p>
            <a:pPr lvl="1" eaLnBrk="1" hangingPunct="1"/>
            <a:r>
              <a:rPr lang="en-US" altLang="en-US" dirty="0" smtClean="0"/>
              <a:t>Announcement(s)</a:t>
            </a:r>
          </a:p>
          <a:p>
            <a:pPr lvl="1" eaLnBrk="1" hangingPunct="1"/>
            <a:r>
              <a:rPr lang="en-US" altLang="en-US" dirty="0" smtClean="0"/>
              <a:t>Static Analysis</a:t>
            </a:r>
          </a:p>
          <a:p>
            <a:pPr lvl="2" eaLnBrk="1" hangingPunct="1"/>
            <a:r>
              <a:rPr lang="en-US" altLang="en-US" dirty="0" smtClean="0"/>
              <a:t>What/Why</a:t>
            </a:r>
          </a:p>
          <a:p>
            <a:pPr lvl="2" eaLnBrk="1" hangingPunct="1"/>
            <a:r>
              <a:rPr lang="en-US" altLang="en-US" dirty="0" smtClean="0"/>
              <a:t>Tools</a:t>
            </a:r>
          </a:p>
          <a:p>
            <a:pPr lvl="2" eaLnBrk="1" hangingPunct="1"/>
            <a:r>
              <a:rPr lang="en-US" altLang="en-US" dirty="0" smtClean="0"/>
              <a:t>Examples</a:t>
            </a:r>
          </a:p>
          <a:p>
            <a:pPr lvl="2" eaLnBrk="1" hangingPunct="1"/>
            <a:r>
              <a:rPr lang="en-US" altLang="en-US" dirty="0" smtClean="0"/>
              <a:t>Coding Standards vs Style Guides</a:t>
            </a:r>
          </a:p>
          <a:p>
            <a:pPr lvl="2" eaLnBrk="1" hangingPunct="1"/>
            <a:r>
              <a:rPr lang="en-US" altLang="en-US" dirty="0" smtClean="0"/>
              <a:t>How to include SA in your development process</a:t>
            </a:r>
          </a:p>
          <a:p>
            <a:pPr lvl="2" eaLnBrk="1" hangingPunct="1"/>
            <a:endParaRPr lang="en-US" altLang="en-US" dirty="0" smtClean="0"/>
          </a:p>
          <a:p>
            <a:pPr lvl="2" eaLnBrk="1" hangingPunct="1"/>
            <a:endParaRPr lang="en-US" altLang="en-US" dirty="0" smtClean="0"/>
          </a:p>
          <a:p>
            <a:pPr marL="914400" lvl="2" indent="0" eaLnBrk="1" hangingPunct="1">
              <a:buNone/>
            </a:pPr>
            <a:endParaRPr lang="en-US" altLang="en-US" dirty="0" smtClean="0"/>
          </a:p>
          <a:p>
            <a:pPr lvl="1" eaLnBrk="1" hangingPunct="1"/>
            <a:endParaRPr lang="en-US" altLang="en-US" dirty="0" smtClean="0"/>
          </a:p>
          <a:p>
            <a:pPr lvl="1" eaLnBrk="1" hangingPunct="1"/>
            <a:endParaRPr lang="en-US" altLang="en-US" dirty="0" smtClean="0"/>
          </a:p>
        </p:txBody>
      </p:sp>
      <p:sp>
        <p:nvSpPr>
          <p:cNvPr id="2052" name="Footer Placeholder 3"/>
          <p:cNvSpPr>
            <a:spLocks noGrp="1"/>
          </p:cNvSpPr>
          <p:nvPr>
            <p:ph type="ftr" sz="quarter" idx="11"/>
          </p:nvPr>
        </p:nvSpPr>
        <p:spPr bwMode="auto">
          <a:xfrm>
            <a:off x="2743200" y="6096000"/>
            <a:ext cx="3657600" cy="457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1200" smtClean="0">
                <a:latin typeface="Arial" charset="0"/>
              </a:rPr>
              <a:t>SE-3910  - Dr. Josiah Yoder</a:t>
            </a:r>
          </a:p>
          <a:p>
            <a:pPr eaLnBrk="1" hangingPunct="1">
              <a:spcBef>
                <a:spcPct val="0"/>
              </a:spcBef>
              <a:buFontTx/>
              <a:buNone/>
              <a:defRPr/>
            </a:pPr>
            <a:r>
              <a:rPr lang="en-US" altLang="en-US" sz="1200" smtClean="0">
                <a:latin typeface="Arial" charset="0"/>
              </a:rPr>
              <a:t>Slide style: Dr. Hornick</a:t>
            </a:r>
          </a:p>
          <a:p>
            <a:pPr eaLnBrk="1" hangingPunct="1">
              <a:spcBef>
                <a:spcPct val="0"/>
              </a:spcBef>
              <a:buFontTx/>
              <a:buNone/>
              <a:defRPr/>
            </a:pPr>
            <a:r>
              <a:rPr lang="en-US" altLang="en-US" sz="1200" smtClean="0">
                <a:latin typeface="Arial" charset="0"/>
              </a:rPr>
              <a:t>Much Material: Dr. Schilling, Some from Dr. Hornick, etc.</a:t>
            </a: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fld id="{C1779351-E0FD-451D-A9B4-5ED4BD0888ED}" type="slidenum">
              <a:rPr lang="en-US" altLang="en-US" sz="1200" smtClean="0">
                <a:latin typeface="Arial" charset="0"/>
              </a:rPr>
              <a:pPr eaLnBrk="1" hangingPunct="1">
                <a:spcBef>
                  <a:spcPct val="0"/>
                </a:spcBef>
                <a:buFontTx/>
                <a:buNone/>
                <a:defRPr/>
              </a:pPr>
              <a:t>1</a:t>
            </a:fld>
            <a:endParaRPr lang="en-US" altLang="en-US" sz="1200" dirty="0" smtClean="0">
              <a:latin typeface="Arial" charset="0"/>
            </a:endParaRPr>
          </a:p>
        </p:txBody>
      </p:sp>
    </p:spTree>
    <p:extLst>
      <p:ext uri="{BB962C8B-B14F-4D97-AF65-F5344CB8AC3E}">
        <p14:creationId xmlns:p14="http://schemas.microsoft.com/office/powerpoint/2010/main" val="36366117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09600" y="1221060"/>
            <a:ext cx="7302500" cy="4874939"/>
            <a:chOff x="12700" y="1221061"/>
            <a:chExt cx="6324600" cy="2914650"/>
          </a:xfrm>
        </p:grpSpPr>
        <p:pic>
          <p:nvPicPr>
            <p:cNvPr id="10" name="Picture 3"/>
            <p:cNvPicPr>
              <a:picLocks noChangeAspect="1" noChangeArrowheads="1"/>
            </p:cNvPicPr>
            <p:nvPr>
              <p:custDataLst>
                <p:tags r:id="rId3"/>
              </p:custDataLst>
            </p:nvPr>
          </p:nvPicPr>
          <p:blipFill>
            <a:blip r:embed="rId6" cstate="print"/>
            <a:srcRect l="16391" t="8409" r="10983" b="32361"/>
            <a:stretch>
              <a:fillRect/>
            </a:stretch>
          </p:blipFill>
          <p:spPr bwMode="auto">
            <a:xfrm>
              <a:off x="12700" y="1221061"/>
              <a:ext cx="6324600" cy="254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p:cNvPicPr>
              <a:picLocks noChangeAspect="1" noChangeArrowheads="1"/>
            </p:cNvPicPr>
            <p:nvPr>
              <p:custDataLst>
                <p:tags r:id="rId4"/>
              </p:custDataLst>
            </p:nvPr>
          </p:nvPicPr>
          <p:blipFill>
            <a:blip r:embed="rId7" cstate="print"/>
            <a:srcRect l="16982" t="62457" r="11320" b="28810"/>
            <a:stretch>
              <a:fillRect/>
            </a:stretch>
          </p:blipFill>
          <p:spPr bwMode="auto">
            <a:xfrm>
              <a:off x="12700" y="3772417"/>
              <a:ext cx="6324600" cy="36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10</a:t>
            </a:fld>
            <a:endParaRPr lang="en-US" altLang="en-US" dirty="0"/>
          </a:p>
        </p:txBody>
      </p:sp>
      <p:grpSp>
        <p:nvGrpSpPr>
          <p:cNvPr id="8" name="Group 7"/>
          <p:cNvGrpSpPr/>
          <p:nvPr/>
        </p:nvGrpSpPr>
        <p:grpSpPr>
          <a:xfrm>
            <a:off x="609600" y="1221060"/>
            <a:ext cx="7302500" cy="5941740"/>
            <a:chOff x="2057400" y="2056361"/>
            <a:chExt cx="6324600" cy="3568303"/>
          </a:xfrm>
        </p:grpSpPr>
        <p:pic>
          <p:nvPicPr>
            <p:cNvPr id="6" name="Picture 3"/>
            <p:cNvPicPr>
              <a:picLocks noChangeAspect="1" noChangeArrowheads="1"/>
            </p:cNvPicPr>
            <p:nvPr>
              <p:custDataLst>
                <p:tags r:id="rId1"/>
              </p:custDataLst>
            </p:nvPr>
          </p:nvPicPr>
          <p:blipFill>
            <a:blip r:embed="rId6" cstate="print"/>
            <a:srcRect l="16391" t="8409" r="10983" b="32361"/>
            <a:stretch>
              <a:fillRect/>
            </a:stretch>
          </p:blipFill>
          <p:spPr bwMode="auto">
            <a:xfrm>
              <a:off x="2057400" y="2056361"/>
              <a:ext cx="6324600" cy="254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custDataLst>
                <p:tags r:id="rId2"/>
              </p:custDataLst>
            </p:nvPr>
          </p:nvPicPr>
          <p:blipFill>
            <a:blip r:embed="rId7" cstate="print"/>
            <a:srcRect l="16982" t="62457" r="11320" b="13097"/>
            <a:stretch>
              <a:fillRect/>
            </a:stretch>
          </p:blipFill>
          <p:spPr bwMode="auto">
            <a:xfrm>
              <a:off x="2057400" y="4607717"/>
              <a:ext cx="6324600" cy="1016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p:txBody>
          <a:bodyPr/>
          <a:lstStyle/>
          <a:p>
            <a:r>
              <a:rPr lang="en-US" dirty="0"/>
              <a:t>Simple search for this sort of error with GREP</a:t>
            </a:r>
          </a:p>
        </p:txBody>
      </p:sp>
    </p:spTree>
    <p:extLst>
      <p:ext uri="{BB962C8B-B14F-4D97-AF65-F5344CB8AC3E}">
        <p14:creationId xmlns:p14="http://schemas.microsoft.com/office/powerpoint/2010/main" val="3243315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Lint</a:t>
            </a:r>
            <a:endParaRPr lang="en-US" dirty="0"/>
          </a:p>
        </p:txBody>
      </p:sp>
      <p:sp>
        <p:nvSpPr>
          <p:cNvPr id="3" name="Content Placeholder 2"/>
          <p:cNvSpPr>
            <a:spLocks noGrp="1"/>
          </p:cNvSpPr>
          <p:nvPr>
            <p:ph idx="1"/>
          </p:nvPr>
        </p:nvSpPr>
        <p:spPr/>
        <p:txBody>
          <a:bodyPr/>
          <a:lstStyle/>
          <a:p>
            <a:pPr>
              <a:lnSpc>
                <a:spcPct val="80000"/>
              </a:lnSpc>
            </a:pPr>
            <a:r>
              <a:rPr lang="en-US" sz="2800" dirty="0"/>
              <a:t>One of the oldest and readily available static analysis tools</a:t>
            </a:r>
          </a:p>
          <a:p>
            <a:pPr lvl="1">
              <a:lnSpc>
                <a:spcPct val="80000"/>
              </a:lnSpc>
            </a:pPr>
            <a:r>
              <a:rPr lang="en-US" sz="2400" dirty="0"/>
              <a:t>Developed initially by Bell Labs</a:t>
            </a:r>
          </a:p>
          <a:p>
            <a:pPr lvl="2">
              <a:lnSpc>
                <a:spcPct val="80000"/>
              </a:lnSpc>
            </a:pPr>
            <a:r>
              <a:rPr lang="en-US" sz="2000" dirty="0"/>
              <a:t>C Language</a:t>
            </a:r>
          </a:p>
          <a:p>
            <a:pPr lvl="2">
              <a:lnSpc>
                <a:spcPct val="80000"/>
              </a:lnSpc>
            </a:pPr>
            <a:r>
              <a:rPr lang="en-US" sz="2000" dirty="0"/>
              <a:t>UNIX development</a:t>
            </a:r>
          </a:p>
          <a:p>
            <a:pPr lvl="2">
              <a:lnSpc>
                <a:spcPct val="80000"/>
              </a:lnSpc>
            </a:pPr>
            <a:r>
              <a:rPr lang="en-US" sz="2000" dirty="0"/>
              <a:t>Now available for Dos, Windows, Linux, OS/2</a:t>
            </a:r>
          </a:p>
          <a:p>
            <a:pPr lvl="1">
              <a:lnSpc>
                <a:spcPct val="80000"/>
              </a:lnSpc>
            </a:pPr>
            <a:r>
              <a:rPr lang="en-US" sz="2400" dirty="0"/>
              <a:t>Commercial version available from </a:t>
            </a:r>
            <a:r>
              <a:rPr lang="en-US" sz="2400" dirty="0" err="1"/>
              <a:t>Gimpel</a:t>
            </a:r>
            <a:r>
              <a:rPr lang="en-US" sz="2400" dirty="0"/>
              <a:t> Software</a:t>
            </a:r>
          </a:p>
          <a:p>
            <a:pPr lvl="2">
              <a:lnSpc>
                <a:spcPct val="80000"/>
              </a:lnSpc>
            </a:pPr>
            <a:r>
              <a:rPr lang="en-US" sz="2000" dirty="0"/>
              <a:t>Supports value tracking, MISRA C standard compliance verification, and Effective C++ Standards</a:t>
            </a:r>
          </a:p>
          <a:p>
            <a:pPr lvl="2">
              <a:lnSpc>
                <a:spcPct val="80000"/>
              </a:lnSpc>
            </a:pPr>
            <a:r>
              <a:rPr lang="en-US" sz="2000" dirty="0"/>
              <a:t>Analyzes C and C++ code</a:t>
            </a:r>
          </a:p>
          <a:p>
            <a:pPr lvl="2">
              <a:lnSpc>
                <a:spcPct val="80000"/>
              </a:lnSpc>
            </a:pPr>
            <a:r>
              <a:rPr lang="en-US" sz="2000" dirty="0"/>
              <a:t>ALOA metrics tool is available to collect quality metrics from Lint tool.</a:t>
            </a:r>
          </a:p>
          <a:p>
            <a:pPr lvl="2">
              <a:lnSpc>
                <a:spcPct val="80000"/>
              </a:lnSpc>
            </a:pPr>
            <a:r>
              <a:rPr lang="en-US" sz="2000" dirty="0"/>
              <a:t>XML Output readily available</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11</a:t>
            </a:fld>
            <a:endParaRPr lang="en-US" altLang="en-US" dirty="0"/>
          </a:p>
        </p:txBody>
      </p:sp>
    </p:spTree>
    <p:extLst>
      <p:ext uri="{BB962C8B-B14F-4D97-AF65-F5344CB8AC3E}">
        <p14:creationId xmlns:p14="http://schemas.microsoft.com/office/powerpoint/2010/main" val="1059097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Overflow</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12</a:t>
            </a:fld>
            <a:endParaRPr lang="en-US" altLang="en-US" dirty="0"/>
          </a:p>
        </p:txBody>
      </p:sp>
      <p:sp>
        <p:nvSpPr>
          <p:cNvPr id="7" name="Rectangle 3"/>
          <p:cNvSpPr txBox="1">
            <a:spLocks noChangeArrowheads="1"/>
          </p:cNvSpPr>
          <p:nvPr>
            <p:custDataLst>
              <p:tags r:id="rId1"/>
            </p:custDataLst>
          </p:nvPr>
        </p:nvSpPr>
        <p:spPr bwMode="auto">
          <a:xfrm>
            <a:off x="457200" y="1600200"/>
            <a:ext cx="8382000" cy="4198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buFont typeface="Wingdings" pitchFamily="2" charset="2"/>
              <a:buNone/>
            </a:pPr>
            <a:r>
              <a:rPr lang="en-US" sz="1500" dirty="0" smtClean="0">
                <a:latin typeface="Courier New" pitchFamily="49" charset="0"/>
              </a:rPr>
              <a:t>1:  </a:t>
            </a:r>
            <a:r>
              <a:rPr lang="en-US" sz="1500" dirty="0" err="1" smtClean="0">
                <a:latin typeface="Courier New" pitchFamily="49" charset="0"/>
              </a:rPr>
              <a:t>typedef</a:t>
            </a:r>
            <a:r>
              <a:rPr lang="en-US" sz="1500" dirty="0" smtClean="0">
                <a:latin typeface="Courier New" pitchFamily="49" charset="0"/>
              </a:rPr>
              <a:t> unsigned short uint16_t;</a:t>
            </a:r>
          </a:p>
          <a:p>
            <a:pPr>
              <a:lnSpc>
                <a:spcPct val="80000"/>
              </a:lnSpc>
              <a:buFont typeface="Wingdings" pitchFamily="2" charset="2"/>
              <a:buNone/>
            </a:pPr>
            <a:r>
              <a:rPr lang="en-US" sz="1500" dirty="0" smtClean="0">
                <a:latin typeface="Courier New" pitchFamily="49" charset="0"/>
              </a:rPr>
              <a:t>2:  void </a:t>
            </a:r>
            <a:r>
              <a:rPr lang="en-US" sz="1500" dirty="0" err="1" smtClean="0">
                <a:latin typeface="Courier New" pitchFamily="49" charset="0"/>
              </a:rPr>
              <a:t>update_average</a:t>
            </a:r>
            <a:r>
              <a:rPr lang="en-US" sz="1500" dirty="0" smtClean="0">
                <a:latin typeface="Courier New" pitchFamily="49" charset="0"/>
              </a:rPr>
              <a:t>(uint16_t </a:t>
            </a:r>
            <a:r>
              <a:rPr lang="en-US" sz="1500" dirty="0" err="1" smtClean="0">
                <a:latin typeface="Courier New" pitchFamily="49" charset="0"/>
              </a:rPr>
              <a:t>current_value</a:t>
            </a:r>
            <a:r>
              <a:rPr lang="en-US" sz="1500" dirty="0" smtClean="0">
                <a:latin typeface="Courier New" pitchFamily="49" charset="0"/>
              </a:rPr>
              <a:t>);</a:t>
            </a:r>
          </a:p>
          <a:p>
            <a:pPr>
              <a:lnSpc>
                <a:spcPct val="80000"/>
              </a:lnSpc>
              <a:buFont typeface="Wingdings" pitchFamily="2" charset="2"/>
              <a:buNone/>
            </a:pPr>
            <a:r>
              <a:rPr lang="en-US" sz="1500" dirty="0" smtClean="0">
                <a:latin typeface="Courier New" pitchFamily="49" charset="0"/>
              </a:rPr>
              <a:t>3:</a:t>
            </a:r>
          </a:p>
          <a:p>
            <a:pPr>
              <a:lnSpc>
                <a:spcPct val="80000"/>
              </a:lnSpc>
              <a:buFont typeface="Wingdings" pitchFamily="2" charset="2"/>
              <a:buNone/>
            </a:pPr>
            <a:r>
              <a:rPr lang="en-US" sz="1500" dirty="0" smtClean="0">
                <a:latin typeface="Courier New" pitchFamily="49" charset="0"/>
              </a:rPr>
              <a:t>4:  #define NUMBER_OF_VALUES_TO_AVERAGE (11u)</a:t>
            </a:r>
          </a:p>
          <a:p>
            <a:pPr>
              <a:lnSpc>
                <a:spcPct val="80000"/>
              </a:lnSpc>
              <a:buFont typeface="Wingdings" pitchFamily="2" charset="2"/>
              <a:buNone/>
            </a:pPr>
            <a:r>
              <a:rPr lang="en-US" sz="1500" dirty="0" smtClean="0">
                <a:latin typeface="Courier New" pitchFamily="49" charset="0"/>
              </a:rPr>
              <a:t>5:</a:t>
            </a:r>
          </a:p>
          <a:p>
            <a:pPr>
              <a:lnSpc>
                <a:spcPct val="80000"/>
              </a:lnSpc>
              <a:buFont typeface="Wingdings" pitchFamily="2" charset="2"/>
              <a:buNone/>
            </a:pPr>
            <a:r>
              <a:rPr lang="en-US" sz="1500" dirty="0" smtClean="0">
                <a:latin typeface="Courier New" pitchFamily="49" charset="0"/>
              </a:rPr>
              <a:t>6:  static uint16_t </a:t>
            </a:r>
            <a:r>
              <a:rPr lang="en-US" sz="1500" dirty="0" err="1" smtClean="0">
                <a:latin typeface="Courier New" pitchFamily="49" charset="0"/>
              </a:rPr>
              <a:t>data_values</a:t>
            </a:r>
            <a:r>
              <a:rPr lang="en-US" sz="1500" dirty="0" smtClean="0">
                <a:latin typeface="Courier New" pitchFamily="49" charset="0"/>
              </a:rPr>
              <a:t>[NUMBER_OF_VALUES_TO_AVERAGE];</a:t>
            </a:r>
          </a:p>
          <a:p>
            <a:pPr>
              <a:lnSpc>
                <a:spcPct val="80000"/>
              </a:lnSpc>
              <a:buFont typeface="Wingdings" pitchFamily="2" charset="2"/>
              <a:buNone/>
            </a:pPr>
            <a:r>
              <a:rPr lang="en-US" sz="1500" dirty="0" smtClean="0">
                <a:latin typeface="Courier New" pitchFamily="49" charset="0"/>
              </a:rPr>
              <a:t>7:  static uint16_t average = 0u;</a:t>
            </a:r>
          </a:p>
          <a:p>
            <a:pPr>
              <a:lnSpc>
                <a:spcPct val="80000"/>
              </a:lnSpc>
              <a:buFont typeface="Wingdings" pitchFamily="2" charset="2"/>
              <a:buNone/>
            </a:pPr>
            <a:r>
              <a:rPr lang="en-US" sz="1500" dirty="0" smtClean="0">
                <a:latin typeface="Courier New" pitchFamily="49" charset="0"/>
              </a:rPr>
              <a:t>8:</a:t>
            </a:r>
          </a:p>
          <a:p>
            <a:pPr>
              <a:lnSpc>
                <a:spcPct val="80000"/>
              </a:lnSpc>
              <a:buFont typeface="Wingdings" pitchFamily="2" charset="2"/>
              <a:buNone/>
            </a:pPr>
            <a:r>
              <a:rPr lang="en-US" sz="1500" dirty="0" smtClean="0">
                <a:latin typeface="Courier New" pitchFamily="49" charset="0"/>
              </a:rPr>
              <a:t>9:  void </a:t>
            </a:r>
            <a:r>
              <a:rPr lang="en-US" sz="1500" dirty="0" err="1" smtClean="0">
                <a:latin typeface="Courier New" pitchFamily="49" charset="0"/>
              </a:rPr>
              <a:t>update_average</a:t>
            </a:r>
            <a:r>
              <a:rPr lang="en-US" sz="1500" dirty="0" smtClean="0">
                <a:latin typeface="Courier New" pitchFamily="49" charset="0"/>
              </a:rPr>
              <a:t>(uint16_t </a:t>
            </a:r>
            <a:r>
              <a:rPr lang="en-US" sz="1500" dirty="0" err="1" smtClean="0">
                <a:latin typeface="Courier New" pitchFamily="49" charset="0"/>
              </a:rPr>
              <a:t>current_value</a:t>
            </a:r>
            <a:r>
              <a:rPr lang="en-US" sz="1500" dirty="0" smtClean="0">
                <a:latin typeface="Courier New" pitchFamily="49" charset="0"/>
              </a:rPr>
              <a:t>)</a:t>
            </a:r>
          </a:p>
          <a:p>
            <a:pPr>
              <a:lnSpc>
                <a:spcPct val="80000"/>
              </a:lnSpc>
              <a:buFont typeface="Wingdings" pitchFamily="2" charset="2"/>
              <a:buNone/>
            </a:pPr>
            <a:r>
              <a:rPr lang="en-US" sz="1500" dirty="0" smtClean="0">
                <a:latin typeface="Courier New" pitchFamily="49" charset="0"/>
              </a:rPr>
              <a:t>10: {</a:t>
            </a:r>
          </a:p>
          <a:p>
            <a:pPr>
              <a:lnSpc>
                <a:spcPct val="80000"/>
              </a:lnSpc>
              <a:buFont typeface="Wingdings" pitchFamily="2" charset="2"/>
              <a:buNone/>
            </a:pPr>
            <a:r>
              <a:rPr lang="en-US" sz="1500" dirty="0" smtClean="0">
                <a:latin typeface="Courier New" pitchFamily="49" charset="0"/>
              </a:rPr>
              <a:t>11:   static uint16_t </a:t>
            </a:r>
            <a:r>
              <a:rPr lang="en-US" sz="1500" dirty="0" err="1" smtClean="0">
                <a:latin typeface="Courier New" pitchFamily="49" charset="0"/>
              </a:rPr>
              <a:t>array_offset</a:t>
            </a:r>
            <a:r>
              <a:rPr lang="en-US" sz="1500" dirty="0" smtClean="0">
                <a:latin typeface="Courier New" pitchFamily="49" charset="0"/>
              </a:rPr>
              <a:t> = 0u;</a:t>
            </a:r>
          </a:p>
          <a:p>
            <a:pPr>
              <a:lnSpc>
                <a:spcPct val="80000"/>
              </a:lnSpc>
              <a:buFont typeface="Wingdings" pitchFamily="2" charset="2"/>
              <a:buNone/>
            </a:pPr>
            <a:r>
              <a:rPr lang="en-US" sz="1500" dirty="0" smtClean="0">
                <a:latin typeface="Courier New" pitchFamily="49" charset="0"/>
              </a:rPr>
              <a:t>12:   static uint16_t </a:t>
            </a:r>
            <a:r>
              <a:rPr lang="en-US" sz="1500" dirty="0" err="1" smtClean="0">
                <a:latin typeface="Courier New" pitchFamily="49" charset="0"/>
              </a:rPr>
              <a:t>data_sums</a:t>
            </a:r>
            <a:r>
              <a:rPr lang="en-US" sz="1500" dirty="0" smtClean="0">
                <a:latin typeface="Courier New" pitchFamily="49" charset="0"/>
              </a:rPr>
              <a:t> = 0u;</a:t>
            </a:r>
          </a:p>
          <a:p>
            <a:pPr>
              <a:lnSpc>
                <a:spcPct val="80000"/>
              </a:lnSpc>
              <a:buFont typeface="Wingdings" pitchFamily="2" charset="2"/>
              <a:buNone/>
            </a:pPr>
            <a:r>
              <a:rPr lang="en-US" sz="1500" dirty="0" smtClean="0">
                <a:latin typeface="Courier New" pitchFamily="49" charset="0"/>
              </a:rPr>
              <a:t>13:</a:t>
            </a:r>
          </a:p>
          <a:p>
            <a:pPr>
              <a:lnSpc>
                <a:spcPct val="80000"/>
              </a:lnSpc>
              <a:buFont typeface="Wingdings" pitchFamily="2" charset="2"/>
              <a:buNone/>
            </a:pPr>
            <a:r>
              <a:rPr lang="en-US" sz="1500" dirty="0" smtClean="0">
                <a:latin typeface="Courier New" pitchFamily="49" charset="0"/>
              </a:rPr>
              <a:t>14:   </a:t>
            </a:r>
            <a:r>
              <a:rPr lang="en-US" sz="1500" dirty="0" err="1" smtClean="0">
                <a:latin typeface="Courier New" pitchFamily="49" charset="0"/>
              </a:rPr>
              <a:t>array_offset</a:t>
            </a:r>
            <a:r>
              <a:rPr lang="en-US" sz="1500" dirty="0" smtClean="0">
                <a:latin typeface="Courier New" pitchFamily="49" charset="0"/>
              </a:rPr>
              <a:t> = ((</a:t>
            </a:r>
            <a:r>
              <a:rPr lang="en-US" sz="1500" dirty="0" err="1" smtClean="0">
                <a:latin typeface="Courier New" pitchFamily="49" charset="0"/>
              </a:rPr>
              <a:t>array_offset</a:t>
            </a:r>
            <a:r>
              <a:rPr lang="en-US" sz="1500" dirty="0" smtClean="0">
                <a:latin typeface="Courier New" pitchFamily="49" charset="0"/>
              </a:rPr>
              <a:t>++) % NUMBER_OF_VALUES_TO_AVERAGE);</a:t>
            </a:r>
          </a:p>
          <a:p>
            <a:pPr>
              <a:lnSpc>
                <a:spcPct val="80000"/>
              </a:lnSpc>
              <a:buFont typeface="Wingdings" pitchFamily="2" charset="2"/>
              <a:buNone/>
            </a:pPr>
            <a:r>
              <a:rPr lang="en-US" sz="1500" dirty="0" smtClean="0">
                <a:latin typeface="Courier New" pitchFamily="49" charset="0"/>
              </a:rPr>
              <a:t>15:   </a:t>
            </a:r>
            <a:r>
              <a:rPr lang="en-US" sz="1500" dirty="0" err="1" smtClean="0">
                <a:latin typeface="Courier New" pitchFamily="49" charset="0"/>
              </a:rPr>
              <a:t>data_sums</a:t>
            </a:r>
            <a:r>
              <a:rPr lang="en-US" sz="1500" dirty="0" smtClean="0">
                <a:latin typeface="Courier New" pitchFamily="49" charset="0"/>
              </a:rPr>
              <a:t> -= </a:t>
            </a:r>
            <a:r>
              <a:rPr lang="en-US" sz="1500" dirty="0" err="1" smtClean="0">
                <a:latin typeface="Courier New" pitchFamily="49" charset="0"/>
              </a:rPr>
              <a:t>data_values</a:t>
            </a:r>
            <a:r>
              <a:rPr lang="en-US" sz="1500" dirty="0" smtClean="0">
                <a:latin typeface="Courier New" pitchFamily="49" charset="0"/>
              </a:rPr>
              <a:t>[</a:t>
            </a:r>
            <a:r>
              <a:rPr lang="en-US" sz="1500" dirty="0" err="1" smtClean="0">
                <a:latin typeface="Courier New" pitchFamily="49" charset="0"/>
              </a:rPr>
              <a:t>array_offset</a:t>
            </a:r>
            <a:r>
              <a:rPr lang="en-US" sz="1500" dirty="0" smtClean="0">
                <a:latin typeface="Courier New" pitchFamily="49" charset="0"/>
              </a:rPr>
              <a:t>];</a:t>
            </a:r>
          </a:p>
          <a:p>
            <a:pPr>
              <a:lnSpc>
                <a:spcPct val="80000"/>
              </a:lnSpc>
              <a:buFont typeface="Wingdings" pitchFamily="2" charset="2"/>
              <a:buNone/>
            </a:pPr>
            <a:r>
              <a:rPr lang="en-US" sz="1500" dirty="0" smtClean="0">
                <a:latin typeface="Courier New" pitchFamily="49" charset="0"/>
              </a:rPr>
              <a:t>16:   </a:t>
            </a:r>
            <a:r>
              <a:rPr lang="en-US" sz="1500" dirty="0" err="1" smtClean="0">
                <a:latin typeface="Courier New" pitchFamily="49" charset="0"/>
              </a:rPr>
              <a:t>data_sums</a:t>
            </a:r>
            <a:r>
              <a:rPr lang="en-US" sz="1500" dirty="0" smtClean="0">
                <a:latin typeface="Courier New" pitchFamily="49" charset="0"/>
              </a:rPr>
              <a:t> += </a:t>
            </a:r>
            <a:r>
              <a:rPr lang="en-US" sz="1500" dirty="0" err="1" smtClean="0">
                <a:latin typeface="Courier New" pitchFamily="49" charset="0"/>
              </a:rPr>
              <a:t>current_value</a:t>
            </a:r>
            <a:r>
              <a:rPr lang="en-US" sz="1500" dirty="0" smtClean="0">
                <a:latin typeface="Courier New" pitchFamily="49" charset="0"/>
              </a:rPr>
              <a:t>;</a:t>
            </a:r>
          </a:p>
          <a:p>
            <a:pPr>
              <a:lnSpc>
                <a:spcPct val="80000"/>
              </a:lnSpc>
              <a:buFont typeface="Wingdings" pitchFamily="2" charset="2"/>
              <a:buNone/>
            </a:pPr>
            <a:r>
              <a:rPr lang="en-US" sz="1500" dirty="0" smtClean="0">
                <a:latin typeface="Courier New" pitchFamily="49" charset="0"/>
              </a:rPr>
              <a:t>17:   average = (</a:t>
            </a:r>
            <a:r>
              <a:rPr lang="en-US" sz="1500" dirty="0" err="1" smtClean="0">
                <a:latin typeface="Courier New" pitchFamily="49" charset="0"/>
              </a:rPr>
              <a:t>data_sums</a:t>
            </a:r>
            <a:r>
              <a:rPr lang="en-US" sz="1500" dirty="0" smtClean="0">
                <a:latin typeface="Courier New" pitchFamily="49" charset="0"/>
              </a:rPr>
              <a:t> / NUMBER_OF_VALUES_TO_AVERAGE);</a:t>
            </a:r>
          </a:p>
          <a:p>
            <a:pPr>
              <a:lnSpc>
                <a:spcPct val="80000"/>
              </a:lnSpc>
              <a:buFont typeface="Wingdings" pitchFamily="2" charset="2"/>
              <a:buNone/>
            </a:pPr>
            <a:r>
              <a:rPr lang="en-US" sz="1500" dirty="0" smtClean="0">
                <a:latin typeface="Courier New" pitchFamily="49" charset="0"/>
              </a:rPr>
              <a:t>18:   </a:t>
            </a:r>
            <a:r>
              <a:rPr lang="en-US" sz="1500" dirty="0" err="1" smtClean="0">
                <a:latin typeface="Courier New" pitchFamily="49" charset="0"/>
              </a:rPr>
              <a:t>data_values</a:t>
            </a:r>
            <a:r>
              <a:rPr lang="en-US" sz="1500" dirty="0" smtClean="0">
                <a:latin typeface="Courier New" pitchFamily="49" charset="0"/>
              </a:rPr>
              <a:t>[</a:t>
            </a:r>
            <a:r>
              <a:rPr lang="en-US" sz="1500" dirty="0" err="1" smtClean="0">
                <a:latin typeface="Courier New" pitchFamily="49" charset="0"/>
              </a:rPr>
              <a:t>array_offset</a:t>
            </a:r>
            <a:r>
              <a:rPr lang="en-US" sz="1500" dirty="0" smtClean="0">
                <a:latin typeface="Courier New" pitchFamily="49" charset="0"/>
              </a:rPr>
              <a:t>] = </a:t>
            </a:r>
            <a:r>
              <a:rPr lang="en-US" sz="1500" dirty="0" err="1" smtClean="0">
                <a:latin typeface="Courier New" pitchFamily="49" charset="0"/>
              </a:rPr>
              <a:t>current_value</a:t>
            </a:r>
            <a:r>
              <a:rPr lang="en-US" sz="1500" dirty="0" smtClean="0">
                <a:latin typeface="Courier New" pitchFamily="49" charset="0"/>
              </a:rPr>
              <a:t>;</a:t>
            </a:r>
          </a:p>
          <a:p>
            <a:pPr>
              <a:lnSpc>
                <a:spcPct val="80000"/>
              </a:lnSpc>
              <a:buFont typeface="Wingdings" pitchFamily="2" charset="2"/>
              <a:buNone/>
            </a:pPr>
            <a:r>
              <a:rPr lang="en-US" sz="1500" dirty="0" smtClean="0">
                <a:latin typeface="Courier New" pitchFamily="49" charset="0"/>
              </a:rPr>
              <a:t>19: }</a:t>
            </a:r>
            <a:endParaRPr lang="en-US" sz="1500" dirty="0">
              <a:latin typeface="Courier New" pitchFamily="49" charset="0"/>
            </a:endParaRPr>
          </a:p>
        </p:txBody>
      </p:sp>
    </p:spTree>
    <p:extLst>
      <p:ext uri="{BB962C8B-B14F-4D97-AF65-F5344CB8AC3E}">
        <p14:creationId xmlns:p14="http://schemas.microsoft.com/office/powerpoint/2010/main" val="674612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Lint Output</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13</a:t>
            </a:fld>
            <a:endParaRPr lang="en-US" altLang="en-US" dirty="0"/>
          </a:p>
        </p:txBody>
      </p:sp>
      <p:sp>
        <p:nvSpPr>
          <p:cNvPr id="6" name="Rectangle 3"/>
          <p:cNvSpPr txBox="1">
            <a:spLocks noChangeArrowheads="1"/>
          </p:cNvSpPr>
          <p:nvPr>
            <p:custDataLst>
              <p:tags r:id="rId1"/>
            </p:custDataLst>
          </p:nvPr>
        </p:nvSpPr>
        <p:spPr bwMode="auto">
          <a:xfrm>
            <a:off x="762000" y="1524000"/>
            <a:ext cx="7696200" cy="440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itchFamily="2" charset="2"/>
              <a:buNone/>
            </a:pPr>
            <a:r>
              <a:rPr lang="en-US" sz="1600" dirty="0" smtClean="0">
                <a:latin typeface="Courier New" pitchFamily="49" charset="0"/>
              </a:rPr>
              <a:t>--- Module: </a:t>
            </a:r>
            <a:r>
              <a:rPr lang="en-US" sz="1600" dirty="0" err="1" smtClean="0">
                <a:latin typeface="Courier New" pitchFamily="49" charset="0"/>
              </a:rPr>
              <a:t>buffer_overflow.c</a:t>
            </a:r>
            <a:endParaRPr lang="en-US" sz="1600" dirty="0" smtClean="0">
              <a:latin typeface="Courier New" pitchFamily="49" charset="0"/>
            </a:endParaRPr>
          </a:p>
          <a:p>
            <a:pPr>
              <a:lnSpc>
                <a:spcPct val="90000"/>
              </a:lnSpc>
              <a:buFont typeface="Wingdings" pitchFamily="2" charset="2"/>
              <a:buNone/>
            </a:pPr>
            <a:r>
              <a:rPr lang="en-US" sz="1600" dirty="0" err="1" smtClean="0">
                <a:latin typeface="Courier New" pitchFamily="49" charset="0"/>
              </a:rPr>
              <a:t>array_offset</a:t>
            </a:r>
            <a:r>
              <a:rPr lang="en-US" sz="1600" dirty="0" smtClean="0">
                <a:latin typeface="Courier New" pitchFamily="49" charset="0"/>
              </a:rPr>
              <a:t> = ((</a:t>
            </a:r>
            <a:r>
              <a:rPr lang="en-US" sz="1600" dirty="0" err="1" smtClean="0">
                <a:latin typeface="Courier New" pitchFamily="49" charset="0"/>
              </a:rPr>
              <a:t>array_offset</a:t>
            </a:r>
            <a:r>
              <a:rPr lang="en-US" sz="1600" dirty="0" smtClean="0">
                <a:latin typeface="Courier New" pitchFamily="49" charset="0"/>
              </a:rPr>
              <a:t>++) % NUMBER_OF_VALUES_TO_AVERAGE);</a:t>
            </a:r>
          </a:p>
          <a:p>
            <a:pPr>
              <a:lnSpc>
                <a:spcPct val="90000"/>
              </a:lnSpc>
              <a:buFont typeface="Wingdings" pitchFamily="2" charset="2"/>
              <a:buNone/>
            </a:pPr>
            <a:r>
              <a:rPr lang="en-US" sz="1600" dirty="0" smtClean="0">
                <a:latin typeface="Courier New" pitchFamily="49" charset="0"/>
              </a:rPr>
              <a:t>_</a:t>
            </a:r>
          </a:p>
          <a:p>
            <a:pPr>
              <a:lnSpc>
                <a:spcPct val="90000"/>
              </a:lnSpc>
              <a:buFont typeface="Wingdings" pitchFamily="2" charset="2"/>
              <a:buNone/>
            </a:pPr>
            <a:r>
              <a:rPr lang="en-US" sz="1600" dirty="0" smtClean="0">
                <a:latin typeface="Courier New" pitchFamily="49" charset="0"/>
              </a:rPr>
              <a:t>"*** \index{LINT}LINT: </a:t>
            </a:r>
            <a:r>
              <a:rPr lang="en-US" sz="1600" dirty="0" err="1" smtClean="0">
                <a:latin typeface="Courier New" pitchFamily="49" charset="0"/>
              </a:rPr>
              <a:t>buffer_overflow.c</a:t>
            </a:r>
            <a:r>
              <a:rPr lang="en-US" sz="1600" dirty="0" smtClean="0">
                <a:latin typeface="Courier New" pitchFamily="49" charset="0"/>
              </a:rPr>
              <a:t>(14) Warning 564: variable ’</a:t>
            </a:r>
            <a:r>
              <a:rPr lang="en-US" sz="1600" dirty="0" err="1" smtClean="0">
                <a:latin typeface="Courier New" pitchFamily="49" charset="0"/>
              </a:rPr>
              <a:t>array_offset</a:t>
            </a:r>
            <a:r>
              <a:rPr lang="en-US" sz="1600" dirty="0" smtClean="0">
                <a:latin typeface="Courier New" pitchFamily="49" charset="0"/>
              </a:rPr>
              <a:t>’ depends on order of evaluation [\index{MISRA C}MISRA Rule 46]“</a:t>
            </a:r>
          </a:p>
          <a:p>
            <a:pPr>
              <a:lnSpc>
                <a:spcPct val="90000"/>
              </a:lnSpc>
            </a:pPr>
            <a:r>
              <a:rPr lang="en-US" sz="2400" dirty="0" smtClean="0"/>
              <a:t>Fault manifesting itself as a failure depends upon the compiler’s handling of source code!</a:t>
            </a:r>
          </a:p>
          <a:p>
            <a:pPr lvl="1">
              <a:lnSpc>
                <a:spcPct val="90000"/>
              </a:lnSpc>
            </a:pPr>
            <a:r>
              <a:rPr lang="en-US" sz="2000" dirty="0" smtClean="0"/>
              <a:t>Some compilers may handle code properly.</a:t>
            </a:r>
          </a:p>
          <a:p>
            <a:pPr lvl="1">
              <a:lnSpc>
                <a:spcPct val="90000"/>
              </a:lnSpc>
            </a:pPr>
            <a:r>
              <a:rPr lang="en-US" sz="2000" dirty="0" smtClean="0"/>
              <a:t>Other compilers may cause failure to occur.</a:t>
            </a:r>
          </a:p>
          <a:p>
            <a:pPr lvl="1">
              <a:lnSpc>
                <a:spcPct val="90000"/>
              </a:lnSpc>
            </a:pPr>
            <a:r>
              <a:rPr lang="en-US" sz="2000" dirty="0" smtClean="0"/>
              <a:t>Compiler options may affect behavior.</a:t>
            </a:r>
          </a:p>
          <a:p>
            <a:pPr lvl="2">
              <a:lnSpc>
                <a:spcPct val="90000"/>
              </a:lnSpc>
            </a:pPr>
            <a:r>
              <a:rPr lang="en-US" sz="1800" dirty="0" smtClean="0"/>
              <a:t>Especially true of optimization flags</a:t>
            </a:r>
            <a:endParaRPr lang="en-US" sz="1800" dirty="0"/>
          </a:p>
        </p:txBody>
      </p:sp>
    </p:spTree>
    <p:extLst>
      <p:ext uri="{BB962C8B-B14F-4D97-AF65-F5344CB8AC3E}">
        <p14:creationId xmlns:p14="http://schemas.microsoft.com/office/powerpoint/2010/main" val="1885496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MISRA C/C++</a:t>
            </a:r>
            <a:endParaRPr lang="en-US" dirty="0"/>
          </a:p>
        </p:txBody>
      </p:sp>
      <p:sp>
        <p:nvSpPr>
          <p:cNvPr id="3" name="Content Placeholder 2"/>
          <p:cNvSpPr>
            <a:spLocks noGrp="1"/>
          </p:cNvSpPr>
          <p:nvPr>
            <p:ph idx="1"/>
          </p:nvPr>
        </p:nvSpPr>
        <p:spPr/>
        <p:txBody>
          <a:bodyPr/>
          <a:lstStyle/>
          <a:p>
            <a:r>
              <a:rPr lang="en-US" dirty="0" err="1"/>
              <a:t>Misra</a:t>
            </a:r>
            <a:r>
              <a:rPr lang="en-US" dirty="0"/>
              <a:t> C/C++ (Motor Industry Software Reliability Association)</a:t>
            </a:r>
          </a:p>
          <a:p>
            <a:r>
              <a:rPr lang="en-US" dirty="0"/>
              <a:t>Rules first introduced in 1998</a:t>
            </a:r>
          </a:p>
          <a:p>
            <a:r>
              <a:rPr lang="en-US" dirty="0"/>
              <a:t>Revised in 2004: 141 rules for C</a:t>
            </a:r>
          </a:p>
          <a:p>
            <a:r>
              <a:rPr lang="en-US" dirty="0"/>
              <a:t>Revised to cover C++ in 2008 (mostly derived from JSF rules): 228 rules</a:t>
            </a:r>
          </a:p>
          <a:p>
            <a:r>
              <a:rPr lang="en-US" dirty="0"/>
              <a:t>Widely used in motor vehicle industry</a:t>
            </a:r>
          </a:p>
          <a:p>
            <a:r>
              <a:rPr lang="en-US" dirty="0"/>
              <a:t>Some support in popular embedded compilers</a:t>
            </a:r>
          </a:p>
          <a:p>
            <a:r>
              <a:rPr lang="en-US" dirty="0"/>
              <a:t>Closed standard</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14</a:t>
            </a:fld>
            <a:endParaRPr lang="en-US" altLang="en-US" dirty="0"/>
          </a:p>
        </p:txBody>
      </p:sp>
    </p:spTree>
    <p:extLst>
      <p:ext uri="{BB962C8B-B14F-4D97-AF65-F5344CB8AC3E}">
        <p14:creationId xmlns:p14="http://schemas.microsoft.com/office/powerpoint/2010/main" val="1693557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Static Analysis (SA)</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15</a:t>
            </a:fld>
            <a:endParaRPr lang="en-US" altLang="en-US" dirty="0"/>
          </a:p>
        </p:txBody>
      </p:sp>
      <p:pic>
        <p:nvPicPr>
          <p:cNvPr id="6" name="Picture 2" descr="http://i.cmpnet.com/ddj/images/article/2006/0607/060701jy01_f2.gif"/>
          <p:cNvPicPr>
            <a:picLocks noChangeAspect="1" noChangeArrowheads="1"/>
          </p:cNvPicPr>
          <p:nvPr>
            <p:custDataLst>
              <p:tags r:id="rId1"/>
            </p:custDataLst>
          </p:nvPr>
        </p:nvPicPr>
        <p:blipFill>
          <a:blip r:embed="rId4" cstate="print"/>
          <a:srcRect/>
          <a:stretch>
            <a:fillRect/>
          </a:stretch>
        </p:blipFill>
        <p:spPr bwMode="auto">
          <a:xfrm>
            <a:off x="380999" y="1600200"/>
            <a:ext cx="8540151" cy="4267200"/>
          </a:xfrm>
          <a:prstGeom prst="rect">
            <a:avLst/>
          </a:prstGeom>
          <a:noFill/>
        </p:spPr>
      </p:pic>
    </p:spTree>
    <p:extLst>
      <p:ext uri="{BB962C8B-B14F-4D97-AF65-F5344CB8AC3E}">
        <p14:creationId xmlns:p14="http://schemas.microsoft.com/office/powerpoint/2010/main" val="1543285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Guides</a:t>
            </a:r>
            <a:endParaRPr lang="en-US" dirty="0"/>
          </a:p>
        </p:txBody>
      </p:sp>
      <p:sp>
        <p:nvSpPr>
          <p:cNvPr id="3" name="Content Placeholder 2"/>
          <p:cNvSpPr>
            <a:spLocks noGrp="1"/>
          </p:cNvSpPr>
          <p:nvPr>
            <p:ph idx="1"/>
          </p:nvPr>
        </p:nvSpPr>
        <p:spPr/>
        <p:txBody>
          <a:bodyPr/>
          <a:lstStyle/>
          <a:p>
            <a:pPr>
              <a:lnSpc>
                <a:spcPct val="80000"/>
              </a:lnSpc>
            </a:pPr>
            <a:r>
              <a:rPr lang="en-US" sz="2400" dirty="0"/>
              <a:t>Provides stylistic guidance for developing source-code modules. </a:t>
            </a:r>
          </a:p>
          <a:p>
            <a:pPr>
              <a:lnSpc>
                <a:spcPct val="80000"/>
              </a:lnSpc>
            </a:pPr>
            <a:r>
              <a:rPr lang="en-US" sz="2400" dirty="0"/>
              <a:t>Items to define include:</a:t>
            </a:r>
          </a:p>
          <a:p>
            <a:pPr lvl="1">
              <a:lnSpc>
                <a:spcPct val="80000"/>
              </a:lnSpc>
            </a:pPr>
            <a:r>
              <a:rPr lang="en-US" sz="2000" dirty="0"/>
              <a:t>Copyright notices</a:t>
            </a:r>
          </a:p>
          <a:p>
            <a:pPr lvl="1">
              <a:lnSpc>
                <a:spcPct val="80000"/>
              </a:lnSpc>
            </a:pPr>
            <a:r>
              <a:rPr lang="en-US" sz="2000" dirty="0"/>
              <a:t>requisite commenting</a:t>
            </a:r>
          </a:p>
          <a:p>
            <a:pPr lvl="1">
              <a:lnSpc>
                <a:spcPct val="80000"/>
              </a:lnSpc>
            </a:pPr>
            <a:r>
              <a:rPr lang="en-US" sz="2000" dirty="0"/>
              <a:t>Indentation</a:t>
            </a:r>
          </a:p>
          <a:p>
            <a:pPr lvl="1">
              <a:lnSpc>
                <a:spcPct val="80000"/>
              </a:lnSpc>
            </a:pPr>
            <a:r>
              <a:rPr lang="en-US" sz="2000" dirty="0"/>
              <a:t>naming conventions</a:t>
            </a:r>
          </a:p>
          <a:p>
            <a:pPr lvl="1">
              <a:lnSpc>
                <a:spcPct val="80000"/>
              </a:lnSpc>
            </a:pPr>
            <a:r>
              <a:rPr lang="en-US" sz="2000" dirty="0"/>
              <a:t>Any other stylistic items</a:t>
            </a:r>
          </a:p>
          <a:p>
            <a:pPr>
              <a:lnSpc>
                <a:spcPct val="80000"/>
              </a:lnSpc>
            </a:pPr>
            <a:r>
              <a:rPr lang="en-US" sz="2400" dirty="0"/>
              <a:t>Can raise significant debate amongst software engineers</a:t>
            </a:r>
          </a:p>
          <a:p>
            <a:pPr>
              <a:lnSpc>
                <a:spcPct val="80000"/>
              </a:lnSpc>
            </a:pPr>
            <a:r>
              <a:rPr lang="en-US" sz="2400" dirty="0"/>
              <a:t>Can be automated by providing templates to automatically format code in conformance with the style guide</a:t>
            </a:r>
          </a:p>
          <a:p>
            <a:pPr lvl="1">
              <a:lnSpc>
                <a:spcPct val="80000"/>
              </a:lnSpc>
            </a:pPr>
            <a:r>
              <a:rPr lang="en-US" sz="2000" dirty="0"/>
              <a:t>Eclipse, </a:t>
            </a:r>
            <a:r>
              <a:rPr lang="en-US" sz="2000" dirty="0" err="1"/>
              <a:t>JEdit</a:t>
            </a:r>
            <a:r>
              <a:rPr lang="en-US" sz="2000" dirty="0"/>
              <a:t>, </a:t>
            </a:r>
            <a:r>
              <a:rPr lang="en-US" sz="2000" dirty="0" err="1"/>
              <a:t>CodeWright</a:t>
            </a:r>
            <a:r>
              <a:rPr lang="en-US" sz="2000" dirty="0"/>
              <a:t> all support style templates</a:t>
            </a:r>
            <a:r>
              <a:rPr lang="en-US" sz="2000" dirty="0" smtClean="0"/>
              <a:t>.</a:t>
            </a:r>
            <a:endParaRPr lang="en-US" sz="2000"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16</a:t>
            </a:fld>
            <a:endParaRPr lang="en-US" altLang="en-US" dirty="0"/>
          </a:p>
        </p:txBody>
      </p:sp>
    </p:spTree>
    <p:extLst>
      <p:ext uri="{BB962C8B-B14F-4D97-AF65-F5344CB8AC3E}">
        <p14:creationId xmlns:p14="http://schemas.microsoft.com/office/powerpoint/2010/main" val="3255193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Standard</a:t>
            </a:r>
            <a:endParaRPr lang="en-US" dirty="0"/>
          </a:p>
        </p:txBody>
      </p:sp>
      <p:sp>
        <p:nvSpPr>
          <p:cNvPr id="3" name="Content Placeholder 2"/>
          <p:cNvSpPr>
            <a:spLocks noGrp="1"/>
          </p:cNvSpPr>
          <p:nvPr>
            <p:ph idx="1"/>
          </p:nvPr>
        </p:nvSpPr>
        <p:spPr/>
        <p:txBody>
          <a:bodyPr>
            <a:noAutofit/>
          </a:bodyPr>
          <a:lstStyle/>
          <a:p>
            <a:pPr>
              <a:lnSpc>
                <a:spcPct val="80000"/>
              </a:lnSpc>
            </a:pPr>
            <a:r>
              <a:rPr lang="en-US" sz="2000" dirty="0"/>
              <a:t>Defines which coding constructs can and can not be used in a project.</a:t>
            </a:r>
          </a:p>
          <a:p>
            <a:pPr lvl="1">
              <a:lnSpc>
                <a:spcPct val="80000"/>
              </a:lnSpc>
            </a:pPr>
            <a:r>
              <a:rPr lang="en-US" sz="1800" dirty="0"/>
              <a:t>Should predominantly be enforceable through static analysis methods</a:t>
            </a:r>
          </a:p>
          <a:p>
            <a:pPr lvl="1">
              <a:lnSpc>
                <a:spcPct val="80000"/>
              </a:lnSpc>
            </a:pPr>
            <a:r>
              <a:rPr lang="en-US" sz="1800" dirty="0"/>
              <a:t>Should include general best practices as well as past experiences within the domain</a:t>
            </a:r>
          </a:p>
          <a:p>
            <a:pPr>
              <a:lnSpc>
                <a:spcPct val="80000"/>
              </a:lnSpc>
            </a:pPr>
            <a:endParaRPr lang="en-US" sz="2000" dirty="0"/>
          </a:p>
          <a:p>
            <a:pPr>
              <a:lnSpc>
                <a:spcPct val="80000"/>
              </a:lnSpc>
            </a:pPr>
            <a:r>
              <a:rPr lang="en-US" sz="2000" dirty="0"/>
              <a:t>Example rule: </a:t>
            </a:r>
          </a:p>
          <a:p>
            <a:pPr lvl="1">
              <a:lnSpc>
                <a:spcPct val="80000"/>
              </a:lnSpc>
            </a:pPr>
            <a:r>
              <a:rPr lang="en-US" sz="1800" i="1" dirty="0"/>
              <a:t>“All variables shall be assigned a value before being used in any operation“</a:t>
            </a:r>
          </a:p>
          <a:p>
            <a:pPr lvl="1">
              <a:lnSpc>
                <a:spcPct val="80000"/>
              </a:lnSpc>
            </a:pPr>
            <a:r>
              <a:rPr lang="en-US" sz="1800" dirty="0"/>
              <a:t>Statically detectable</a:t>
            </a:r>
          </a:p>
          <a:p>
            <a:pPr lvl="1">
              <a:lnSpc>
                <a:spcPct val="80000"/>
              </a:lnSpc>
            </a:pPr>
            <a:r>
              <a:rPr lang="en-US" sz="1800" dirty="0"/>
              <a:t>Can be easily understood by a programmer.</a:t>
            </a:r>
          </a:p>
          <a:p>
            <a:pPr>
              <a:lnSpc>
                <a:spcPct val="80000"/>
              </a:lnSpc>
            </a:pPr>
            <a:endParaRPr lang="en-US" sz="2000" dirty="0"/>
          </a:p>
          <a:p>
            <a:pPr>
              <a:lnSpc>
                <a:spcPct val="80000"/>
              </a:lnSpc>
            </a:pPr>
            <a:r>
              <a:rPr lang="en-US" sz="2000" dirty="0"/>
              <a:t>Defined deviation procedure</a:t>
            </a:r>
          </a:p>
          <a:p>
            <a:pPr lvl="1">
              <a:lnSpc>
                <a:spcPct val="80000"/>
              </a:lnSpc>
            </a:pPr>
            <a:r>
              <a:rPr lang="en-US" sz="1800" dirty="0"/>
              <a:t>With every coding standard, there will be a need for an occasional deviation.</a:t>
            </a:r>
          </a:p>
          <a:p>
            <a:pPr lvl="1">
              <a:lnSpc>
                <a:spcPct val="80000"/>
              </a:lnSpc>
            </a:pPr>
            <a:r>
              <a:rPr lang="en-US" sz="1800" dirty="0"/>
              <a:t>All deviations should be reviewed in a formal setting (peer review, formal review, walkthrough, etc.)</a:t>
            </a:r>
          </a:p>
          <a:p>
            <a:pPr>
              <a:lnSpc>
                <a:spcPct val="80000"/>
              </a:lnSpc>
            </a:pPr>
            <a:endParaRPr lang="en-US" sz="2000" dirty="0"/>
          </a:p>
          <a:p>
            <a:pPr>
              <a:lnSpc>
                <a:spcPct val="80000"/>
              </a:lnSpc>
            </a:pPr>
            <a:r>
              <a:rPr lang="en-US" sz="2000" dirty="0"/>
              <a:t>Standards Exist to use as a baseline</a:t>
            </a:r>
          </a:p>
          <a:p>
            <a:pPr lvl="1">
              <a:lnSpc>
                <a:spcPct val="80000"/>
              </a:lnSpc>
            </a:pPr>
            <a:r>
              <a:rPr lang="en-US" sz="1800" dirty="0"/>
              <a:t>MISRA C</a:t>
            </a:r>
          </a:p>
          <a:p>
            <a:pPr lvl="1">
              <a:lnSpc>
                <a:spcPct val="80000"/>
              </a:lnSpc>
            </a:pPr>
            <a:r>
              <a:rPr lang="en-US" sz="1800" dirty="0"/>
              <a:t>High Integrity C</a:t>
            </a:r>
            <a:r>
              <a:rPr lang="en-US" sz="1800" dirty="0" smtClean="0"/>
              <a:t>++</a:t>
            </a:r>
            <a:endParaRPr lang="en-US" sz="1800"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17</a:t>
            </a:fld>
            <a:endParaRPr lang="en-US" altLang="en-US" dirty="0"/>
          </a:p>
        </p:txBody>
      </p:sp>
    </p:spTree>
    <p:extLst>
      <p:ext uri="{BB962C8B-B14F-4D97-AF65-F5344CB8AC3E}">
        <p14:creationId xmlns:p14="http://schemas.microsoft.com/office/powerpoint/2010/main" val="1835060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SA to the Development Process</a:t>
            </a:r>
            <a:endParaRPr lang="en-US" dirty="0"/>
          </a:p>
        </p:txBody>
      </p:sp>
      <p:sp>
        <p:nvSpPr>
          <p:cNvPr id="3" name="Content Placeholder 2"/>
          <p:cNvSpPr>
            <a:spLocks noGrp="1"/>
          </p:cNvSpPr>
          <p:nvPr>
            <p:ph idx="1"/>
          </p:nvPr>
        </p:nvSpPr>
        <p:spPr/>
        <p:txBody>
          <a:bodyPr/>
          <a:lstStyle/>
          <a:p>
            <a:pPr>
              <a:lnSpc>
                <a:spcPct val="90000"/>
              </a:lnSpc>
            </a:pPr>
            <a:r>
              <a:rPr lang="en-US" dirty="0"/>
              <a:t>1. Develop a coding standard and style guides</a:t>
            </a:r>
          </a:p>
          <a:p>
            <a:pPr lvl="1">
              <a:lnSpc>
                <a:spcPct val="90000"/>
              </a:lnSpc>
            </a:pPr>
            <a:r>
              <a:rPr lang="en-US" dirty="0"/>
              <a:t>Style guide is not a necessity to use SA effectively</a:t>
            </a:r>
          </a:p>
          <a:p>
            <a:pPr lvl="1">
              <a:lnSpc>
                <a:spcPct val="90000"/>
              </a:lnSpc>
            </a:pPr>
            <a:r>
              <a:rPr lang="en-US" dirty="0"/>
              <a:t>There may be multiple style guides</a:t>
            </a:r>
          </a:p>
          <a:p>
            <a:pPr>
              <a:lnSpc>
                <a:spcPct val="90000"/>
              </a:lnSpc>
            </a:pPr>
            <a:r>
              <a:rPr lang="en-US" dirty="0"/>
              <a:t>2. Automate compliance checking with the standard</a:t>
            </a:r>
          </a:p>
          <a:p>
            <a:pPr>
              <a:lnSpc>
                <a:spcPct val="90000"/>
              </a:lnSpc>
            </a:pPr>
            <a:r>
              <a:rPr lang="en-US" dirty="0"/>
              <a:t>3. Add SA Compliance checking to review process</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18</a:t>
            </a:fld>
            <a:endParaRPr lang="en-US" altLang="en-US" dirty="0"/>
          </a:p>
        </p:txBody>
      </p:sp>
    </p:spTree>
    <p:extLst>
      <p:ext uri="{BB962C8B-B14F-4D97-AF65-F5344CB8AC3E}">
        <p14:creationId xmlns:p14="http://schemas.microsoft.com/office/powerpoint/2010/main" val="2537549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Adding SA to the Development Process (Example)</a:t>
            </a: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19</a:t>
            </a:fld>
            <a:endParaRPr lang="en-US" altLang="en-US" dirty="0"/>
          </a:p>
        </p:txBody>
      </p:sp>
      <p:pic>
        <p:nvPicPr>
          <p:cNvPr id="6" name="Picture 4"/>
          <p:cNvPicPr>
            <a:picLocks noGrp="1" noChangeAspect="1" noChangeArrowheads="1"/>
          </p:cNvPicPr>
          <p:nvPr>
            <p:ph idx="1"/>
            <p:custDataLst>
              <p:tags r:id="rId1"/>
            </p:custDataLst>
          </p:nvPr>
        </p:nvPicPr>
        <p:blipFill>
          <a:blip r:embed="rId3" cstate="print"/>
          <a:srcRect b="5817"/>
          <a:stretch>
            <a:fillRect/>
          </a:stretch>
        </p:blipFill>
        <p:spPr>
          <a:xfrm>
            <a:off x="1762529" y="1600200"/>
            <a:ext cx="5618942" cy="4525963"/>
          </a:xfrm>
          <a:prstGeom prst="rect">
            <a:avLst/>
          </a:prstGeom>
          <a:noFill/>
          <a:ln/>
        </p:spPr>
      </p:pic>
    </p:spTree>
    <p:extLst>
      <p:ext uri="{BB962C8B-B14F-4D97-AF65-F5344CB8AC3E}">
        <p14:creationId xmlns:p14="http://schemas.microsoft.com/office/powerpoint/2010/main" val="848681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is/Why Static Analysis?</a:t>
            </a:r>
            <a:endParaRPr lang="en-US" dirty="0"/>
          </a:p>
        </p:txBody>
      </p:sp>
      <p:sp>
        <p:nvSpPr>
          <p:cNvPr id="3" name="Content Placeholder 2"/>
          <p:cNvSpPr>
            <a:spLocks noGrp="1"/>
          </p:cNvSpPr>
          <p:nvPr>
            <p:ph idx="1"/>
          </p:nvPr>
        </p:nvSpPr>
        <p:spPr/>
        <p:txBody>
          <a:bodyPr>
            <a:normAutofit fontScale="77500" lnSpcReduction="20000"/>
          </a:bodyPr>
          <a:lstStyle/>
          <a:p>
            <a:r>
              <a:rPr lang="en-US" dirty="0"/>
              <a:t>Static analysis is the process of evaluating a system or component based on its form, structure, content, or documentation [IEEE]</a:t>
            </a:r>
          </a:p>
          <a:p>
            <a:pPr lvl="1"/>
            <a:r>
              <a:rPr lang="en-US" dirty="0"/>
              <a:t>Does not involve the execution of the program</a:t>
            </a:r>
          </a:p>
          <a:p>
            <a:pPr lvl="1"/>
            <a:r>
              <a:rPr lang="en-US" dirty="0"/>
              <a:t>Software inspections are a form of static analysis</a:t>
            </a:r>
          </a:p>
          <a:p>
            <a:endParaRPr lang="en-US" dirty="0"/>
          </a:p>
          <a:p>
            <a:r>
              <a:rPr lang="en-US" dirty="0"/>
              <a:t>“even well tested code written by experts contains a surprising number of obvious bugs” [</a:t>
            </a:r>
            <a:r>
              <a:rPr lang="en-US" dirty="0" err="1"/>
              <a:t>Hovermeyer</a:t>
            </a:r>
            <a:r>
              <a:rPr lang="en-US" dirty="0"/>
              <a:t>/Pugh]</a:t>
            </a:r>
          </a:p>
          <a:p>
            <a:r>
              <a:rPr lang="en-US" dirty="0"/>
              <a:t>“Java has many language features and APIs which are prone to misuse.” [</a:t>
            </a:r>
            <a:r>
              <a:rPr lang="en-US" dirty="0" err="1"/>
              <a:t>Hovermeyer</a:t>
            </a:r>
            <a:r>
              <a:rPr lang="en-US" dirty="0"/>
              <a:t>/Pugh]</a:t>
            </a:r>
          </a:p>
          <a:p>
            <a:r>
              <a:rPr lang="en-US" dirty="0"/>
              <a:t>Static analysis tools “can serve an important role in raising the awareness of developers about subtle correctness issues. . . . prevent future bugs” [</a:t>
            </a:r>
            <a:r>
              <a:rPr lang="en-US" dirty="0" err="1"/>
              <a:t>Hovermeyer</a:t>
            </a:r>
            <a:r>
              <a:rPr lang="en-US" dirty="0"/>
              <a:t>/Pugh]</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a:t>
            </a:fld>
            <a:endParaRPr lang="en-US" altLang="en-US" dirty="0"/>
          </a:p>
        </p:txBody>
      </p:sp>
    </p:spTree>
    <p:extLst>
      <p:ext uri="{BB962C8B-B14F-4D97-AF65-F5344CB8AC3E}">
        <p14:creationId xmlns:p14="http://schemas.microsoft.com/office/powerpoint/2010/main" val="4075440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 Coding Standard Compliance with SA</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20</a:t>
            </a:fld>
            <a:endParaRPr lang="en-US" altLang="en-US" dirty="0"/>
          </a:p>
        </p:txBody>
      </p:sp>
      <p:pic>
        <p:nvPicPr>
          <p:cNvPr id="6" name="Picture 3"/>
          <p:cNvPicPr>
            <a:picLocks noChangeAspect="1" noChangeArrowheads="1"/>
          </p:cNvPicPr>
          <p:nvPr>
            <p:custDataLst>
              <p:tags r:id="rId1"/>
            </p:custDataLst>
          </p:nvPr>
        </p:nvPicPr>
        <p:blipFill>
          <a:blip r:embed="rId3" cstate="print"/>
          <a:srcRect b="4135"/>
          <a:stretch>
            <a:fillRect/>
          </a:stretch>
        </p:blipFill>
        <p:spPr bwMode="auto">
          <a:xfrm>
            <a:off x="-1" y="2133600"/>
            <a:ext cx="9047747"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4992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for Legacy Code (1)</a:t>
            </a:r>
            <a:endParaRPr lang="en-US" dirty="0"/>
          </a:p>
        </p:txBody>
      </p:sp>
      <p:sp>
        <p:nvSpPr>
          <p:cNvPr id="3" name="Content Placeholder 2"/>
          <p:cNvSpPr>
            <a:spLocks noGrp="1"/>
          </p:cNvSpPr>
          <p:nvPr>
            <p:ph idx="1"/>
          </p:nvPr>
        </p:nvSpPr>
        <p:spPr/>
        <p:txBody>
          <a:bodyPr/>
          <a:lstStyle/>
          <a:p>
            <a:pPr>
              <a:lnSpc>
                <a:spcPct val="90000"/>
              </a:lnSpc>
            </a:pPr>
            <a:r>
              <a:rPr lang="en-US" sz="2400" dirty="0"/>
              <a:t>Applying to existing code base can be challenging</a:t>
            </a:r>
          </a:p>
          <a:p>
            <a:pPr>
              <a:lnSpc>
                <a:spcPct val="90000"/>
              </a:lnSpc>
            </a:pPr>
            <a:r>
              <a:rPr lang="en-US" sz="2400" dirty="0"/>
              <a:t>Success depends upon</a:t>
            </a:r>
          </a:p>
          <a:p>
            <a:pPr lvl="1">
              <a:lnSpc>
                <a:spcPct val="90000"/>
              </a:lnSpc>
            </a:pPr>
            <a:r>
              <a:rPr lang="en-US" sz="2000" dirty="0"/>
              <a:t>age of the code</a:t>
            </a:r>
          </a:p>
          <a:p>
            <a:pPr lvl="1">
              <a:lnSpc>
                <a:spcPct val="90000"/>
              </a:lnSpc>
            </a:pPr>
            <a:r>
              <a:rPr lang="en-US" sz="2000" dirty="0"/>
              <a:t>engineer's programming style</a:t>
            </a:r>
          </a:p>
          <a:p>
            <a:pPr lvl="1">
              <a:lnSpc>
                <a:spcPct val="90000"/>
              </a:lnSpc>
            </a:pPr>
            <a:r>
              <a:rPr lang="en-US" sz="2000" dirty="0"/>
              <a:t>paradigms used</a:t>
            </a:r>
          </a:p>
          <a:p>
            <a:pPr lvl="1">
              <a:lnSpc>
                <a:spcPct val="90000"/>
              </a:lnSpc>
            </a:pPr>
            <a:r>
              <a:rPr lang="en-US" sz="2000" dirty="0"/>
              <a:t>Diligence of engineers applying static analysis</a:t>
            </a:r>
          </a:p>
          <a:p>
            <a:pPr>
              <a:lnSpc>
                <a:spcPct val="90000"/>
              </a:lnSpc>
            </a:pPr>
            <a:endParaRPr lang="en-US" sz="2400" dirty="0"/>
          </a:p>
          <a:p>
            <a:pPr>
              <a:lnSpc>
                <a:spcPct val="90000"/>
              </a:lnSpc>
            </a:pPr>
            <a:r>
              <a:rPr lang="en-US" sz="2400" dirty="0"/>
              <a:t>Many projects have abandoned SA when the first run of the tool generates 100,000 or more warnings.</a:t>
            </a:r>
          </a:p>
          <a:p>
            <a:pPr>
              <a:lnSpc>
                <a:spcPct val="90000"/>
              </a:lnSpc>
            </a:pPr>
            <a:r>
              <a:rPr lang="en-US" sz="2400" dirty="0"/>
              <a:t>With legacy code, it's often not practical to remove all statically detectable faults. </a:t>
            </a:r>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21</a:t>
            </a:fld>
            <a:endParaRPr lang="en-US" altLang="en-US" dirty="0"/>
          </a:p>
        </p:txBody>
      </p:sp>
    </p:spTree>
    <p:extLst>
      <p:ext uri="{BB962C8B-B14F-4D97-AF65-F5344CB8AC3E}">
        <p14:creationId xmlns:p14="http://schemas.microsoft.com/office/powerpoint/2010/main" val="369434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 for Legacy Code (2)</a:t>
            </a:r>
            <a:endParaRPr lang="en-US" dirty="0"/>
          </a:p>
        </p:txBody>
      </p:sp>
      <p:sp>
        <p:nvSpPr>
          <p:cNvPr id="3" name="Content Placeholder 2"/>
          <p:cNvSpPr>
            <a:spLocks noGrp="1"/>
          </p:cNvSpPr>
          <p:nvPr>
            <p:ph idx="1"/>
          </p:nvPr>
        </p:nvSpPr>
        <p:spPr/>
        <p:txBody>
          <a:bodyPr/>
          <a:lstStyle/>
          <a:p>
            <a:pPr>
              <a:lnSpc>
                <a:spcPct val="80000"/>
              </a:lnSpc>
            </a:pPr>
            <a:r>
              <a:rPr lang="en-US" sz="2400" dirty="0"/>
              <a:t>Treat each statically detectable fault as a bug fix.</a:t>
            </a:r>
          </a:p>
          <a:p>
            <a:pPr lvl="1">
              <a:lnSpc>
                <a:spcPct val="80000"/>
              </a:lnSpc>
            </a:pPr>
            <a:r>
              <a:rPr lang="en-US" sz="2000" dirty="0"/>
              <a:t>Each time a fault is removed, there's the possibility of injecting a more serious fault into the module. </a:t>
            </a:r>
          </a:p>
          <a:p>
            <a:pPr lvl="1">
              <a:lnSpc>
                <a:spcPct val="80000"/>
              </a:lnSpc>
            </a:pPr>
            <a:r>
              <a:rPr lang="en-US" sz="2000" dirty="0"/>
              <a:t>The worst thing would be to attempt to repair a false-positive that was statically detected as a fault and inject a failure. </a:t>
            </a:r>
          </a:p>
          <a:p>
            <a:pPr lvl="1">
              <a:lnSpc>
                <a:spcPct val="80000"/>
              </a:lnSpc>
            </a:pPr>
            <a:r>
              <a:rPr lang="en-US" sz="2000" dirty="0"/>
              <a:t>This must be done diligently, as each Statically Detectable fault could be a </a:t>
            </a:r>
            <a:r>
              <a:rPr lang="en-US" sz="2000" dirty="0" err="1"/>
              <a:t>catastronphic</a:t>
            </a:r>
            <a:r>
              <a:rPr lang="en-US" sz="2000" dirty="0"/>
              <a:t> failure in the making</a:t>
            </a:r>
          </a:p>
          <a:p>
            <a:pPr lvl="2">
              <a:lnSpc>
                <a:spcPct val="80000"/>
              </a:lnSpc>
            </a:pPr>
            <a:r>
              <a:rPr lang="en-US" sz="1800" dirty="0" err="1"/>
              <a:t>Ariane</a:t>
            </a:r>
            <a:r>
              <a:rPr lang="en-US" sz="1800" dirty="0"/>
              <a:t> V</a:t>
            </a:r>
          </a:p>
          <a:p>
            <a:pPr lvl="1">
              <a:lnSpc>
                <a:spcPct val="80000"/>
              </a:lnSpc>
            </a:pPr>
            <a:endParaRPr lang="en-US" sz="2000" dirty="0"/>
          </a:p>
          <a:p>
            <a:pPr>
              <a:lnSpc>
                <a:spcPct val="80000"/>
              </a:lnSpc>
            </a:pPr>
            <a:r>
              <a:rPr lang="en-US" sz="2400" dirty="0"/>
              <a:t>With legacy code, the most important information to track isn't necessarily the presence of statically detectable faults, but the change in the number of faults as revisions are made to that code. </a:t>
            </a:r>
          </a:p>
          <a:p>
            <a:pPr>
              <a:lnSpc>
                <a:spcPct val="80000"/>
              </a:lnSpc>
            </a:pPr>
            <a:r>
              <a:rPr lang="en-US" sz="2400" dirty="0"/>
              <a:t>Coding standard development follows the same behavior as that for traditional coding standard development.</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22</a:t>
            </a:fld>
            <a:endParaRPr lang="en-US" altLang="en-US" dirty="0"/>
          </a:p>
        </p:txBody>
      </p:sp>
    </p:spTree>
    <p:extLst>
      <p:ext uri="{BB962C8B-B14F-4D97-AF65-F5344CB8AC3E}">
        <p14:creationId xmlns:p14="http://schemas.microsoft.com/office/powerpoint/2010/main" val="1368460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Code Flowchart</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23</a:t>
            </a:fld>
            <a:endParaRPr lang="en-US" altLang="en-US" dirty="0"/>
          </a:p>
        </p:txBody>
      </p:sp>
      <p:pic>
        <p:nvPicPr>
          <p:cNvPr id="6" name="Picture 4"/>
          <p:cNvPicPr>
            <a:picLocks noChangeAspect="1" noChangeArrowheads="1"/>
          </p:cNvPicPr>
          <p:nvPr>
            <p:custDataLst>
              <p:tags r:id="rId1"/>
            </p:custDataLst>
          </p:nvPr>
        </p:nvPicPr>
        <p:blipFill>
          <a:blip r:embed="rId3" cstate="print"/>
          <a:srcRect b="4135"/>
          <a:stretch>
            <a:fillRect/>
          </a:stretch>
        </p:blipFill>
        <p:spPr bwMode="auto">
          <a:xfrm>
            <a:off x="1219200" y="1524000"/>
            <a:ext cx="690486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1294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a:lnSpc>
                <a:spcPct val="90000"/>
              </a:lnSpc>
            </a:pPr>
            <a:r>
              <a:rPr lang="en-US" dirty="0"/>
              <a:t>Integrate static analysis into a software development process</a:t>
            </a:r>
          </a:p>
          <a:p>
            <a:pPr lvl="1">
              <a:lnSpc>
                <a:spcPct val="90000"/>
              </a:lnSpc>
            </a:pPr>
            <a:r>
              <a:rPr lang="en-US" dirty="0">
                <a:hlinkClick r:id="rId3"/>
              </a:rPr>
              <a:t>http://</a:t>
            </a:r>
            <a:r>
              <a:rPr lang="en-US" dirty="0" smtClean="0">
                <a:hlinkClick r:id="rId3"/>
              </a:rPr>
              <a:t>www.embedded.com/shared/printableArticle.jhtml?articleID=193500830</a:t>
            </a:r>
            <a:endParaRPr lang="en-US" dirty="0"/>
          </a:p>
          <a:p>
            <a:pPr>
              <a:lnSpc>
                <a:spcPct val="90000"/>
              </a:lnSpc>
            </a:pPr>
            <a:r>
              <a:rPr lang="en-US" dirty="0"/>
              <a:t>NIST SAMATE - Software Assurance Metrics And Tool Evaluation Project</a:t>
            </a:r>
          </a:p>
          <a:p>
            <a:pPr lvl="1">
              <a:lnSpc>
                <a:spcPct val="90000"/>
              </a:lnSpc>
            </a:pPr>
            <a:r>
              <a:rPr lang="en-US" dirty="0">
                <a:hlinkClick r:id="rId4"/>
              </a:rPr>
              <a:t>http://</a:t>
            </a:r>
            <a:r>
              <a:rPr lang="en-US" dirty="0" smtClean="0">
                <a:hlinkClick r:id="rId4"/>
              </a:rPr>
              <a:t>samate.nist.gov/index.php/Main_Page</a:t>
            </a:r>
            <a:endParaRPr lang="en-US" dirty="0"/>
          </a:p>
          <a:p>
            <a:pPr>
              <a:lnSpc>
                <a:spcPct val="90000"/>
              </a:lnSpc>
            </a:pPr>
            <a:r>
              <a:rPr lang="en-US" dirty="0"/>
              <a:t>Static Source Code Analysis Tools for C</a:t>
            </a:r>
          </a:p>
          <a:p>
            <a:pPr lvl="1">
              <a:lnSpc>
                <a:spcPct val="90000"/>
              </a:lnSpc>
            </a:pPr>
            <a:r>
              <a:rPr lang="en-US" dirty="0">
                <a:hlinkClick r:id="rId5"/>
              </a:rPr>
              <a:t>http://www.spinroot.com/static</a:t>
            </a:r>
            <a:r>
              <a:rPr lang="en-US" dirty="0" smtClean="0">
                <a:hlinkClick r:id="rId5"/>
              </a:rPr>
              <a:t>/</a:t>
            </a:r>
            <a:endParaRPr lang="en-US" dirty="0"/>
          </a:p>
          <a:p>
            <a:pPr>
              <a:lnSpc>
                <a:spcPct val="90000"/>
              </a:lnSpc>
            </a:pPr>
            <a:endParaRPr lang="en-US" dirty="0"/>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24</a:t>
            </a:fld>
            <a:endParaRPr lang="en-US" altLang="en-US" dirty="0"/>
          </a:p>
        </p:txBody>
      </p:sp>
    </p:spTree>
    <p:extLst>
      <p:ext uri="{BB962C8B-B14F-4D97-AF65-F5344CB8AC3E}">
        <p14:creationId xmlns:p14="http://schemas.microsoft.com/office/powerpoint/2010/main" val="2734984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Static Analysis?</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sz="2400" dirty="0"/>
              <a:t>Similar to a spell checker or grammar checker.</a:t>
            </a:r>
          </a:p>
          <a:p>
            <a:r>
              <a:rPr lang="en-US" sz="2400" dirty="0"/>
              <a:t>Search through code to detect bug patterns </a:t>
            </a:r>
          </a:p>
          <a:p>
            <a:pPr lvl="1"/>
            <a:r>
              <a:rPr lang="en-US" sz="2400" dirty="0"/>
              <a:t>error prone coding practices that arise from the use of erroneous design patterns, misunderstanding of language semantics, or simple and common mistakes.</a:t>
            </a:r>
          </a:p>
          <a:p>
            <a:pPr>
              <a:lnSpc>
                <a:spcPct val="90000"/>
              </a:lnSpc>
            </a:pPr>
            <a:r>
              <a:rPr lang="en-US" sz="2400" dirty="0"/>
              <a:t>Static Analysis tools detect faults</a:t>
            </a:r>
          </a:p>
          <a:p>
            <a:pPr lvl="1">
              <a:lnSpc>
                <a:spcPct val="90000"/>
              </a:lnSpc>
            </a:pPr>
            <a:r>
              <a:rPr lang="en-US" sz="2000" dirty="0"/>
              <a:t>Not all faults will fail</a:t>
            </a:r>
          </a:p>
          <a:p>
            <a:pPr lvl="2">
              <a:lnSpc>
                <a:spcPct val="90000"/>
              </a:lnSpc>
            </a:pPr>
            <a:r>
              <a:rPr lang="en-US" sz="1600" dirty="0"/>
              <a:t>90% of downtime comes from </a:t>
            </a:r>
          </a:p>
          <a:p>
            <a:pPr lvl="2">
              <a:lnSpc>
                <a:spcPct val="90000"/>
              </a:lnSpc>
              <a:buFont typeface="Wingdings" pitchFamily="2" charset="2"/>
              <a:buNone/>
            </a:pPr>
            <a:r>
              <a:rPr lang="en-US" sz="1600" dirty="0"/>
              <a:t>	10% of the faults</a:t>
            </a:r>
          </a:p>
          <a:p>
            <a:pPr>
              <a:lnSpc>
                <a:spcPct val="80000"/>
              </a:lnSpc>
            </a:pPr>
            <a:r>
              <a:rPr lang="en-US" sz="2400" dirty="0"/>
              <a:t>Can detect many different </a:t>
            </a:r>
          </a:p>
          <a:p>
            <a:pPr>
              <a:lnSpc>
                <a:spcPct val="80000"/>
              </a:lnSpc>
              <a:buNone/>
            </a:pPr>
            <a:r>
              <a:rPr lang="en-US" sz="2400" dirty="0"/>
              <a:t>	classifications of software faults</a:t>
            </a:r>
          </a:p>
          <a:p>
            <a:pPr lvl="1">
              <a:lnSpc>
                <a:spcPct val="80000"/>
              </a:lnSpc>
            </a:pPr>
            <a:r>
              <a:rPr lang="en-US" sz="2000" dirty="0"/>
              <a:t>Coding standards violations</a:t>
            </a:r>
          </a:p>
          <a:p>
            <a:pPr lvl="1">
              <a:lnSpc>
                <a:spcPct val="80000"/>
              </a:lnSpc>
            </a:pPr>
            <a:r>
              <a:rPr lang="en-US" sz="2000" dirty="0"/>
              <a:t>Buffer overflows (</a:t>
            </a:r>
            <a:r>
              <a:rPr lang="en-US" sz="2000" dirty="0" err="1"/>
              <a:t>Viega</a:t>
            </a:r>
            <a:r>
              <a:rPr lang="en-US" sz="2000" dirty="0"/>
              <a:t> et all)</a:t>
            </a:r>
          </a:p>
          <a:p>
            <a:pPr lvl="1">
              <a:lnSpc>
                <a:spcPct val="80000"/>
              </a:lnSpc>
            </a:pPr>
            <a:r>
              <a:rPr lang="en-US" sz="2000" dirty="0"/>
              <a:t>Security vulnerabilities (</a:t>
            </a:r>
            <a:r>
              <a:rPr lang="en-US" sz="2000" dirty="0" err="1"/>
              <a:t>Livshits</a:t>
            </a:r>
            <a:r>
              <a:rPr lang="en-US" sz="2000" dirty="0"/>
              <a:t> and Lam)</a:t>
            </a:r>
          </a:p>
          <a:p>
            <a:pPr lvl="1">
              <a:lnSpc>
                <a:spcPct val="80000"/>
              </a:lnSpc>
            </a:pPr>
            <a:r>
              <a:rPr lang="en-US" sz="2000" dirty="0"/>
              <a:t>Memory leaks (</a:t>
            </a:r>
            <a:r>
              <a:rPr lang="en-US" sz="2000" dirty="0" err="1"/>
              <a:t>Rai</a:t>
            </a:r>
            <a:r>
              <a:rPr lang="en-US" sz="2000" dirty="0"/>
              <a:t>)</a:t>
            </a:r>
          </a:p>
          <a:p>
            <a:pPr lvl="1">
              <a:lnSpc>
                <a:spcPct val="80000"/>
              </a:lnSpc>
            </a:pPr>
            <a:r>
              <a:rPr lang="en-US" sz="2000" dirty="0"/>
              <a:t>Timing anomalies (race conditions, deadlocks, and </a:t>
            </a:r>
            <a:r>
              <a:rPr lang="en-US" sz="2000" dirty="0" err="1"/>
              <a:t>livelocks</a:t>
            </a:r>
            <a:r>
              <a:rPr lang="en-US" sz="2000" dirty="0"/>
              <a:t>) (</a:t>
            </a:r>
            <a:r>
              <a:rPr lang="en-US" sz="2000" dirty="0" err="1"/>
              <a:t>Artho</a:t>
            </a:r>
            <a:r>
              <a:rPr lang="en-US" sz="2000" dirty="0"/>
              <a:t>)</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3</a:t>
            </a:fld>
            <a:endParaRPr lang="en-US" altLang="en-US" dirty="0"/>
          </a:p>
        </p:txBody>
      </p:sp>
      <p:pic>
        <p:nvPicPr>
          <p:cNvPr id="6" name="Picture 4"/>
          <p:cNvPicPr>
            <a:picLocks noChangeAspect="1" noChangeArrowheads="1"/>
          </p:cNvPicPr>
          <p:nvPr>
            <p:custDataLst>
              <p:tags r:id="rId1"/>
            </p:custDataLst>
          </p:nvPr>
        </p:nvPicPr>
        <p:blipFill>
          <a:blip r:embed="rId3" cstate="print"/>
          <a:srcRect/>
          <a:stretch>
            <a:fillRect/>
          </a:stretch>
        </p:blipFill>
        <p:spPr>
          <a:xfrm>
            <a:off x="4572000" y="3149600"/>
            <a:ext cx="4380158" cy="1752600"/>
          </a:xfrm>
          <a:prstGeom prst="rect">
            <a:avLst/>
          </a:prstGeom>
          <a:noFill/>
          <a:ln/>
        </p:spPr>
      </p:pic>
    </p:spTree>
    <p:extLst>
      <p:ext uri="{BB962C8B-B14F-4D97-AF65-F5344CB8AC3E}">
        <p14:creationId xmlns:p14="http://schemas.microsoft.com/office/powerpoint/2010/main" val="3927466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Static Analysis? (1)</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dirty="0"/>
              <a:t>Required to claim compliance with MISRA C Standard</a:t>
            </a:r>
          </a:p>
          <a:p>
            <a:pPr>
              <a:lnSpc>
                <a:spcPct val="90000"/>
              </a:lnSpc>
            </a:pPr>
            <a:r>
              <a:rPr lang="en-US" dirty="0"/>
              <a:t>Between 40% and 60% of statically detectable faults will eventually manifest themselves in the field (QA Systems)</a:t>
            </a:r>
          </a:p>
          <a:p>
            <a:pPr>
              <a:lnSpc>
                <a:spcPct val="90000"/>
              </a:lnSpc>
            </a:pPr>
            <a:r>
              <a:rPr lang="en-US" dirty="0"/>
              <a:t>Has been shown to reduce software defects by a factor of six (Xiao and Pham)</a:t>
            </a:r>
          </a:p>
          <a:p>
            <a:pPr>
              <a:lnSpc>
                <a:spcPct val="90000"/>
              </a:lnSpc>
            </a:pPr>
            <a:r>
              <a:rPr lang="en-US" dirty="0"/>
              <a:t>Can remove upwards of 91% of errors (R. Glass)</a:t>
            </a:r>
          </a:p>
          <a:p>
            <a:pPr>
              <a:lnSpc>
                <a:spcPct val="90000"/>
              </a:lnSpc>
            </a:pPr>
            <a:r>
              <a:rPr lang="en-US" dirty="0"/>
              <a:t>Have been shown to have a 92% ROI </a:t>
            </a:r>
            <a:r>
              <a:rPr lang="en-US" baseline="-25000" dirty="0"/>
              <a:t>time</a:t>
            </a:r>
            <a:r>
              <a:rPr lang="en-US" dirty="0"/>
              <a:t> (Schilling)</a:t>
            </a:r>
          </a:p>
          <a:p>
            <a:pPr>
              <a:lnSpc>
                <a:spcPct val="90000"/>
              </a:lnSpc>
            </a:pPr>
            <a:r>
              <a:rPr lang="en-US" dirty="0"/>
              <a:t>NEW: Required by the state of New York for contracted SW</a:t>
            </a:r>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4</a:t>
            </a:fld>
            <a:endParaRPr lang="en-US" altLang="en-US" dirty="0"/>
          </a:p>
        </p:txBody>
      </p:sp>
    </p:spTree>
    <p:extLst>
      <p:ext uri="{BB962C8B-B14F-4D97-AF65-F5344CB8AC3E}">
        <p14:creationId xmlns:p14="http://schemas.microsoft.com/office/powerpoint/2010/main" val="168728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Static Analysis? (2)</a:t>
            </a:r>
            <a:endParaRPr lang="en-US" dirty="0"/>
          </a:p>
        </p:txBody>
      </p:sp>
      <p:sp>
        <p:nvSpPr>
          <p:cNvPr id="3" name="Content Placeholder 2"/>
          <p:cNvSpPr>
            <a:spLocks noGrp="1"/>
          </p:cNvSpPr>
          <p:nvPr>
            <p:ph idx="1"/>
          </p:nvPr>
        </p:nvSpPr>
        <p:spPr/>
        <p:txBody>
          <a:bodyPr/>
          <a:lstStyle/>
          <a:p>
            <a:r>
              <a:rPr lang="en-US" sz="2800" dirty="0" smtClean="0"/>
              <a:t>Impossible to prove a software program correct in the general case</a:t>
            </a:r>
          </a:p>
          <a:p>
            <a:pPr lvl="1"/>
            <a:r>
              <a:rPr lang="en-US" sz="2400" dirty="0" smtClean="0"/>
              <a:t>Manifestation of the Halting Problem.</a:t>
            </a:r>
          </a:p>
          <a:p>
            <a:pPr lvl="2"/>
            <a:r>
              <a:rPr lang="en-US" dirty="0"/>
              <a:t>Halting Problem: Write a code-analysis program to determine if a program will ever stop running (i.e. will it halt?)</a:t>
            </a:r>
          </a:p>
          <a:p>
            <a:pPr lvl="2"/>
            <a:r>
              <a:rPr lang="en-US" dirty="0"/>
              <a:t>Turing proved this is </a:t>
            </a:r>
            <a:r>
              <a:rPr lang="en-US" dirty="0" smtClean="0"/>
              <a:t>impossible</a:t>
            </a:r>
            <a:endParaRPr lang="en-US" sz="2400" dirty="0" smtClean="0"/>
          </a:p>
          <a:p>
            <a:pPr>
              <a:buFont typeface="Wingdings" pitchFamily="2" charset="2"/>
              <a:buNone/>
            </a:pPr>
            <a:endParaRPr lang="en-US" sz="2800" dirty="0" smtClean="0"/>
          </a:p>
          <a:p>
            <a:r>
              <a:rPr lang="en-US" sz="2800" dirty="0" smtClean="0"/>
              <a:t>Most static analysis tools are unsound and incomplete.</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5</a:t>
            </a:fld>
            <a:endParaRPr lang="en-US" altLang="en-US" dirty="0"/>
          </a:p>
        </p:txBody>
      </p:sp>
    </p:spTree>
    <p:extLst>
      <p:ext uri="{BB962C8B-B14F-4D97-AF65-F5344CB8AC3E}">
        <p14:creationId xmlns:p14="http://schemas.microsoft.com/office/powerpoint/2010/main" val="95762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Halting problem: Solution Sketch</a:t>
            </a:r>
            <a:endParaRPr lang="en-US" dirty="0"/>
          </a:p>
        </p:txBody>
      </p:sp>
      <p:sp>
        <p:nvSpPr>
          <p:cNvPr id="3" name="Content Placeholder 2"/>
          <p:cNvSpPr>
            <a:spLocks noGrp="1"/>
          </p:cNvSpPr>
          <p:nvPr>
            <p:ph idx="1"/>
          </p:nvPr>
        </p:nvSpPr>
        <p:spPr/>
        <p:txBody>
          <a:bodyPr/>
          <a:lstStyle/>
          <a:p>
            <a:r>
              <a:rPr lang="en-US" dirty="0" smtClean="0"/>
              <a:t>Suppose </a:t>
            </a:r>
            <a:r>
              <a:rPr lang="en-US" dirty="0" err="1" smtClean="0"/>
              <a:t>willStop</a:t>
            </a:r>
            <a:r>
              <a:rPr lang="en-US" dirty="0" smtClean="0"/>
              <a:t>(File * file) is a method that will determine if the source code available at file will complete.</a:t>
            </a:r>
          </a:p>
          <a:p>
            <a:r>
              <a:rPr lang="en-US" dirty="0" smtClean="0"/>
              <a:t>Run it on Gotcha.java:</a:t>
            </a:r>
          </a:p>
          <a:p>
            <a:pPr marL="0" indent="0">
              <a:buNone/>
            </a:pPr>
            <a:r>
              <a:rPr lang="en-US" dirty="0"/>
              <a:t>p</a:t>
            </a:r>
            <a:r>
              <a:rPr lang="en-US" dirty="0" smtClean="0"/>
              <a:t>ublic static void main() {</a:t>
            </a:r>
          </a:p>
          <a:p>
            <a:pPr marL="0" indent="0">
              <a:buNone/>
            </a:pPr>
            <a:r>
              <a:rPr lang="en-US" dirty="0"/>
              <a:t> </a:t>
            </a:r>
            <a:r>
              <a:rPr lang="en-US" dirty="0" smtClean="0"/>
              <a:t> while(</a:t>
            </a:r>
            <a:r>
              <a:rPr lang="en-US" dirty="0" err="1" smtClean="0"/>
              <a:t>willStop</a:t>
            </a:r>
            <a:r>
              <a:rPr lang="en-US" dirty="0" smtClean="0"/>
              <a:t>(“Gotcha.java”)) {</a:t>
            </a:r>
          </a:p>
          <a:p>
            <a:pPr marL="0" indent="0">
              <a:buNone/>
            </a:pPr>
            <a:r>
              <a:rPr lang="en-US" dirty="0"/>
              <a:t> </a:t>
            </a:r>
            <a:r>
              <a:rPr lang="en-US" dirty="0" smtClean="0"/>
              <a:t>    // do nothing</a:t>
            </a:r>
          </a:p>
          <a:p>
            <a:pPr marL="0" indent="0">
              <a:buNone/>
            </a:pPr>
            <a:r>
              <a:rPr lang="en-US" dirty="0" smtClean="0"/>
              <a:t>  }</a:t>
            </a:r>
          </a:p>
          <a:p>
            <a:pPr marL="0" indent="0">
              <a:buNone/>
            </a:pPr>
            <a:r>
              <a:rPr lang="en-US" dirty="0"/>
              <a:t>}</a:t>
            </a:r>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6</a:t>
            </a:fld>
            <a:endParaRPr lang="en-US" altLang="en-US" dirty="0"/>
          </a:p>
        </p:txBody>
      </p:sp>
    </p:spTree>
    <p:extLst>
      <p:ext uri="{BB962C8B-B14F-4D97-AF65-F5344CB8AC3E}">
        <p14:creationId xmlns:p14="http://schemas.microsoft.com/office/powerpoint/2010/main" val="157702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Static Analysis Classification</a:t>
            </a:r>
            <a:endParaRPr lang="en-US" dirty="0"/>
          </a:p>
        </p:txBody>
      </p:sp>
      <p:sp>
        <p:nvSpPr>
          <p:cNvPr id="3" name="Content Placeholder 2"/>
          <p:cNvSpPr>
            <a:spLocks noGrp="1"/>
          </p:cNvSpPr>
          <p:nvPr>
            <p:ph idx="1"/>
          </p:nvPr>
        </p:nvSpPr>
        <p:spPr/>
        <p:txBody>
          <a:bodyPr/>
          <a:lstStyle/>
          <a:p>
            <a:pPr>
              <a:lnSpc>
                <a:spcPct val="80000"/>
              </a:lnSpc>
            </a:pPr>
            <a:r>
              <a:rPr lang="en-US" sz="2400" dirty="0"/>
              <a:t>General Purpose Tools</a:t>
            </a:r>
          </a:p>
          <a:p>
            <a:pPr lvl="1">
              <a:lnSpc>
                <a:spcPct val="80000"/>
              </a:lnSpc>
            </a:pPr>
            <a:r>
              <a:rPr lang="en-US" sz="2000" dirty="0"/>
              <a:t>General purpose Static Analysis tools are those geared for general developmental usage</a:t>
            </a:r>
          </a:p>
          <a:p>
            <a:pPr lvl="1">
              <a:lnSpc>
                <a:spcPct val="80000"/>
              </a:lnSpc>
            </a:pPr>
            <a:r>
              <a:rPr lang="en-US" sz="2000" dirty="0"/>
              <a:t>Lint, QAC, </a:t>
            </a:r>
            <a:r>
              <a:rPr lang="en-US" sz="2000" dirty="0" err="1"/>
              <a:t>Polyspace</a:t>
            </a:r>
            <a:r>
              <a:rPr lang="en-US" sz="2000" dirty="0"/>
              <a:t> C, </a:t>
            </a:r>
            <a:r>
              <a:rPr lang="en-US" sz="2000" dirty="0" err="1"/>
              <a:t>JLint</a:t>
            </a:r>
            <a:r>
              <a:rPr lang="en-US" sz="2000" dirty="0"/>
              <a:t>, </a:t>
            </a:r>
            <a:r>
              <a:rPr lang="en-US" sz="2000" dirty="0" err="1"/>
              <a:t>mlint</a:t>
            </a:r>
            <a:r>
              <a:rPr lang="en-US" sz="2000" dirty="0"/>
              <a:t>, </a:t>
            </a:r>
            <a:r>
              <a:rPr lang="en-US" sz="2000" dirty="0" err="1"/>
              <a:t>Findbugs</a:t>
            </a:r>
            <a:endParaRPr lang="en-US" sz="2000" dirty="0"/>
          </a:p>
          <a:p>
            <a:pPr>
              <a:lnSpc>
                <a:spcPct val="80000"/>
              </a:lnSpc>
            </a:pPr>
            <a:r>
              <a:rPr lang="en-US" sz="2400" dirty="0"/>
              <a:t>Security Tools</a:t>
            </a:r>
          </a:p>
          <a:p>
            <a:pPr lvl="1">
              <a:lnSpc>
                <a:spcPct val="80000"/>
              </a:lnSpc>
            </a:pPr>
            <a:r>
              <a:rPr lang="en-US" sz="2000" dirty="0"/>
              <a:t>Static Analysis tools targeting security issues within source code</a:t>
            </a:r>
          </a:p>
          <a:p>
            <a:pPr lvl="1">
              <a:lnSpc>
                <a:spcPct val="80000"/>
              </a:lnSpc>
            </a:pPr>
            <a:r>
              <a:rPr lang="en-US" sz="2000" dirty="0"/>
              <a:t>RATS (Rough Auditing Tool for Security), </a:t>
            </a:r>
            <a:r>
              <a:rPr lang="en-US" sz="2000" dirty="0" err="1"/>
              <a:t>SPLint</a:t>
            </a:r>
            <a:r>
              <a:rPr lang="en-US" sz="2000" dirty="0"/>
              <a:t>, </a:t>
            </a:r>
            <a:r>
              <a:rPr lang="en-US" sz="2000" dirty="0" err="1"/>
              <a:t>Flawfinder</a:t>
            </a:r>
            <a:endParaRPr lang="en-US" sz="2000" dirty="0"/>
          </a:p>
          <a:p>
            <a:pPr>
              <a:lnSpc>
                <a:spcPct val="80000"/>
              </a:lnSpc>
            </a:pPr>
            <a:r>
              <a:rPr lang="en-US" sz="2400" dirty="0"/>
              <a:t>Style Checking Tools</a:t>
            </a:r>
          </a:p>
          <a:p>
            <a:pPr lvl="1">
              <a:lnSpc>
                <a:spcPct val="80000"/>
              </a:lnSpc>
            </a:pPr>
            <a:r>
              <a:rPr lang="en-US" sz="2000" dirty="0"/>
              <a:t>Audit software code from a stylistic standpoint ensuring </a:t>
            </a:r>
            <a:r>
              <a:rPr lang="en-US" sz="2000" dirty="0" err="1"/>
              <a:t>consistant</a:t>
            </a:r>
            <a:r>
              <a:rPr lang="en-US" sz="2000" dirty="0"/>
              <a:t> implementation style</a:t>
            </a:r>
          </a:p>
          <a:p>
            <a:pPr lvl="1">
              <a:lnSpc>
                <a:spcPct val="80000"/>
              </a:lnSpc>
            </a:pPr>
            <a:r>
              <a:rPr lang="en-US" sz="2000" dirty="0"/>
              <a:t>PMD, </a:t>
            </a:r>
            <a:r>
              <a:rPr lang="en-US" sz="2000" dirty="0" err="1"/>
              <a:t>Checkstyle</a:t>
            </a:r>
            <a:endParaRPr lang="en-US" sz="2000" dirty="0"/>
          </a:p>
          <a:p>
            <a:pPr>
              <a:lnSpc>
                <a:spcPct val="80000"/>
              </a:lnSpc>
            </a:pPr>
            <a:r>
              <a:rPr lang="en-US" sz="2400" dirty="0"/>
              <a:t>Teaching Tools</a:t>
            </a:r>
          </a:p>
          <a:p>
            <a:pPr lvl="1">
              <a:lnSpc>
                <a:spcPct val="80000"/>
              </a:lnSpc>
            </a:pPr>
            <a:r>
              <a:rPr lang="en-US" sz="2000" dirty="0"/>
              <a:t>Developed to help students develop better software</a:t>
            </a:r>
          </a:p>
          <a:p>
            <a:pPr lvl="1">
              <a:lnSpc>
                <a:spcPct val="80000"/>
              </a:lnSpc>
            </a:pPr>
            <a:r>
              <a:rPr lang="en-US" sz="2000" dirty="0"/>
              <a:t>Safer C Toolkit, Gauntlet</a:t>
            </a:r>
          </a:p>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7</a:t>
            </a:fld>
            <a:endParaRPr lang="en-US" altLang="en-US" dirty="0"/>
          </a:p>
        </p:txBody>
      </p:sp>
    </p:spTree>
    <p:extLst>
      <p:ext uri="{BB962C8B-B14F-4D97-AF65-F5344CB8AC3E}">
        <p14:creationId xmlns:p14="http://schemas.microsoft.com/office/powerpoint/2010/main" val="2501161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wrong with this C code?</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8</a:t>
            </a:fld>
            <a:endParaRPr lang="en-US" altLang="en-US" dirty="0"/>
          </a:p>
        </p:txBody>
      </p:sp>
      <p:pic>
        <p:nvPicPr>
          <p:cNvPr id="6" name="Picture 3"/>
          <p:cNvPicPr>
            <a:picLocks noChangeAspect="1" noChangeArrowheads="1"/>
          </p:cNvPicPr>
          <p:nvPr>
            <p:custDataLst>
              <p:tags r:id="rId1"/>
            </p:custDataLst>
          </p:nvPr>
        </p:nvPicPr>
        <p:blipFill>
          <a:blip r:embed="rId3" cstate="print"/>
          <a:srcRect l="16391" t="8409" r="10983" b="32361"/>
          <a:stretch>
            <a:fillRect/>
          </a:stretch>
        </p:blipFill>
        <p:spPr bwMode="auto">
          <a:xfrm>
            <a:off x="-38100" y="1524000"/>
            <a:ext cx="9105123"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1273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altLang="en-US" smtClean="0"/>
              <a:t>SE-3910  - Dr. Josiah Yoder</a:t>
            </a:r>
          </a:p>
          <a:p>
            <a:pPr>
              <a:defRPr/>
            </a:pPr>
            <a:r>
              <a:rPr lang="en-US" altLang="en-US" smtClean="0"/>
              <a:t>Slide style: Dr. Hornick</a:t>
            </a:r>
          </a:p>
          <a:p>
            <a:pPr>
              <a:defRPr/>
            </a:pPr>
            <a:r>
              <a:rPr lang="en-US" altLang="en-US" smtClean="0"/>
              <a:t>Much Material: Dr. Schilling</a:t>
            </a:r>
            <a:endParaRPr lang="en-US" altLang="en-US"/>
          </a:p>
        </p:txBody>
      </p:sp>
      <p:sp>
        <p:nvSpPr>
          <p:cNvPr id="5" name="Slide Number Placeholder 4"/>
          <p:cNvSpPr>
            <a:spLocks noGrp="1"/>
          </p:cNvSpPr>
          <p:nvPr>
            <p:ph type="sldNum" sz="quarter" idx="12"/>
          </p:nvPr>
        </p:nvSpPr>
        <p:spPr/>
        <p:txBody>
          <a:bodyPr/>
          <a:lstStyle/>
          <a:p>
            <a:pPr>
              <a:defRPr/>
            </a:pPr>
            <a:fld id="{D9C10AE5-4506-4A6E-A299-67932167DEB0}" type="slidenum">
              <a:rPr lang="en-US" altLang="en-US" smtClean="0"/>
              <a:pPr>
                <a:defRPr/>
              </a:pPr>
              <a:t>9</a:t>
            </a:fld>
            <a:endParaRPr lang="en-US" altLang="en-US" dirty="0"/>
          </a:p>
        </p:txBody>
      </p:sp>
      <p:grpSp>
        <p:nvGrpSpPr>
          <p:cNvPr id="8" name="Group 7"/>
          <p:cNvGrpSpPr/>
          <p:nvPr/>
        </p:nvGrpSpPr>
        <p:grpSpPr>
          <a:xfrm>
            <a:off x="609600" y="1221060"/>
            <a:ext cx="7302500" cy="4874939"/>
            <a:chOff x="12700" y="1221061"/>
            <a:chExt cx="6324600" cy="2914650"/>
          </a:xfrm>
        </p:grpSpPr>
        <p:pic>
          <p:nvPicPr>
            <p:cNvPr id="6" name="Picture 3"/>
            <p:cNvPicPr>
              <a:picLocks noChangeAspect="1" noChangeArrowheads="1"/>
            </p:cNvPicPr>
            <p:nvPr>
              <p:custDataLst>
                <p:tags r:id="rId1"/>
              </p:custDataLst>
            </p:nvPr>
          </p:nvPicPr>
          <p:blipFill>
            <a:blip r:embed="rId4" cstate="print"/>
            <a:srcRect l="16391" t="8409" r="10983" b="32361"/>
            <a:stretch>
              <a:fillRect/>
            </a:stretch>
          </p:blipFill>
          <p:spPr bwMode="auto">
            <a:xfrm>
              <a:off x="12700" y="1221061"/>
              <a:ext cx="6324600" cy="254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noChangeArrowheads="1"/>
            </p:cNvPicPr>
            <p:nvPr>
              <p:custDataLst>
                <p:tags r:id="rId2"/>
              </p:custDataLst>
            </p:nvPr>
          </p:nvPicPr>
          <p:blipFill>
            <a:blip r:embed="rId5" cstate="print"/>
            <a:srcRect l="16982" t="62457" r="11320" b="28810"/>
            <a:stretch>
              <a:fillRect/>
            </a:stretch>
          </p:blipFill>
          <p:spPr bwMode="auto">
            <a:xfrm>
              <a:off x="12700" y="3772417"/>
              <a:ext cx="6324600" cy="36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p:txBody>
          <a:bodyPr/>
          <a:lstStyle/>
          <a:p>
            <a:r>
              <a:rPr lang="en-US" dirty="0" smtClean="0"/>
              <a:t>Simple search for this sort of error with GREP</a:t>
            </a:r>
            <a:endParaRPr lang="en-US" dirty="0"/>
          </a:p>
        </p:txBody>
      </p:sp>
    </p:spTree>
    <p:extLst>
      <p:ext uri="{BB962C8B-B14F-4D97-AF65-F5344CB8AC3E}">
        <p14:creationId xmlns:p14="http://schemas.microsoft.com/office/powerpoint/2010/main" val="35693030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22057</TotalTime>
  <Words>2200</Words>
  <Application>Microsoft Office PowerPoint</Application>
  <PresentationFormat>On-screen Show (4:3)</PresentationFormat>
  <Paragraphs>370</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SE-3910 Real-time Systems</vt:lpstr>
      <vt:lpstr>What is/Why Static Analysis?</vt:lpstr>
      <vt:lpstr>What is Static Analysis?</vt:lpstr>
      <vt:lpstr>Why Static Analysis? (1)</vt:lpstr>
      <vt:lpstr>Why Static Analysis? (2)</vt:lpstr>
      <vt:lpstr>Halting problem: Solution Sketch</vt:lpstr>
      <vt:lpstr>A Static Analysis Classification</vt:lpstr>
      <vt:lpstr>What’s wrong with this C code?</vt:lpstr>
      <vt:lpstr>Simple search for this sort of error with GREP</vt:lpstr>
      <vt:lpstr>Simple search for this sort of error with GREP</vt:lpstr>
      <vt:lpstr>Lint</vt:lpstr>
      <vt:lpstr>Buffer Overflow</vt:lpstr>
      <vt:lpstr>Lint Output</vt:lpstr>
      <vt:lpstr>MISRA C/C++</vt:lpstr>
      <vt:lpstr>Impact of Static Analysis (SA)</vt:lpstr>
      <vt:lpstr>Style Guides</vt:lpstr>
      <vt:lpstr>Coding Standard</vt:lpstr>
      <vt:lpstr>Adding SA to the Development Process</vt:lpstr>
      <vt:lpstr> Adding SA to the Development Process (Example)</vt:lpstr>
      <vt:lpstr>Automate Coding Standard Compliance with SA</vt:lpstr>
      <vt:lpstr>SA for Legacy Code (1)</vt:lpstr>
      <vt:lpstr>SA for Legacy Code (2)</vt:lpstr>
      <vt:lpstr>Legacy Code Flowchart</vt:lpstr>
      <vt:lpstr>Resources</vt:lpstr>
    </vt:vector>
  </TitlesOfParts>
  <Company>MSOE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CS-280 Lecture</dc:title>
  <dc:subject>Intro</dc:subject>
  <dc:creator>Dr. Mark Hornick</dc:creator>
  <cp:lastModifiedBy>Administrator</cp:lastModifiedBy>
  <cp:revision>1352</cp:revision>
  <cp:lastPrinted>2014-05-02T18:54:07Z</cp:lastPrinted>
  <dcterms:created xsi:type="dcterms:W3CDTF">1999-09-06T21:32:20Z</dcterms:created>
  <dcterms:modified xsi:type="dcterms:W3CDTF">2014-05-02T20:22:08Z</dcterms:modified>
</cp:coreProperties>
</file>