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8" r:id="rId1"/>
  </p:sldMasterIdLst>
  <p:notesMasterIdLst>
    <p:notesMasterId r:id="rId19"/>
  </p:notesMasterIdLst>
  <p:handoutMasterIdLst>
    <p:handoutMasterId r:id="rId20"/>
  </p:handoutMasterIdLst>
  <p:sldIdLst>
    <p:sldId id="480" r:id="rId2"/>
    <p:sldId id="505" r:id="rId3"/>
    <p:sldId id="507" r:id="rId4"/>
    <p:sldId id="492" r:id="rId5"/>
    <p:sldId id="493" r:id="rId6"/>
    <p:sldId id="494" r:id="rId7"/>
    <p:sldId id="495" r:id="rId8"/>
    <p:sldId id="496" r:id="rId9"/>
    <p:sldId id="497" r:id="rId10"/>
    <p:sldId id="498" r:id="rId11"/>
    <p:sldId id="499" r:id="rId12"/>
    <p:sldId id="500" r:id="rId13"/>
    <p:sldId id="501" r:id="rId14"/>
    <p:sldId id="510" r:id="rId15"/>
    <p:sldId id="506" r:id="rId16"/>
    <p:sldId id="508" r:id="rId17"/>
    <p:sldId id="509" r:id="rId18"/>
  </p:sldIdLst>
  <p:sldSz cx="9144000" cy="6858000" type="screen4x3"/>
  <p:notesSz cx="7132638" cy="9418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A0075"/>
    <a:srgbClr val="5600AC"/>
    <a:srgbClr val="34006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autoAdjust="0"/>
    <p:restoredTop sz="69361" autoAdjust="0"/>
  </p:normalViewPr>
  <p:slideViewPr>
    <p:cSldViewPr>
      <p:cViewPr varScale="1">
        <p:scale>
          <a:sx n="60" d="100"/>
          <a:sy n="60" d="100"/>
        </p:scale>
        <p:origin x="-2083"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1118" y="-82"/>
      </p:cViewPr>
      <p:guideLst>
        <p:guide orient="horz" pos="2967"/>
        <p:guide pos="224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3089275" cy="469900"/>
          </a:xfrm>
          <a:prstGeom prst="rect">
            <a:avLst/>
          </a:prstGeom>
          <a:noFill/>
          <a:ln w="9525">
            <a:noFill/>
            <a:miter lim="800000"/>
            <a:headEnd/>
            <a:tailEnd/>
          </a:ln>
          <a:effectLst/>
        </p:spPr>
        <p:txBody>
          <a:bodyPr vert="horz" wrap="square" lIns="94495" tIns="47247" rIns="94495" bIns="47247" numCol="1" anchor="t" anchorCtr="0" compatLnSpc="1">
            <a:prstTxWarp prst="textNoShape">
              <a:avLst/>
            </a:prstTxWarp>
          </a:bodyPr>
          <a:lstStyle>
            <a:lvl1pPr defTabSz="945697">
              <a:defRPr sz="1200">
                <a:latin typeface="Tahoma" pitchFamily="34" charset="0"/>
                <a:cs typeface="+mn-cs"/>
              </a:defRPr>
            </a:lvl1pPr>
          </a:lstStyle>
          <a:p>
            <a:pPr>
              <a:defRPr/>
            </a:pPr>
            <a:r>
              <a:rPr lang="en-US"/>
              <a:t>CS2852</a:t>
            </a:r>
          </a:p>
        </p:txBody>
      </p:sp>
      <p:sp>
        <p:nvSpPr>
          <p:cNvPr id="33795" name="Rectangle 3"/>
          <p:cNvSpPr>
            <a:spLocks noGrp="1" noChangeArrowheads="1"/>
          </p:cNvSpPr>
          <p:nvPr>
            <p:ph type="dt" sz="quarter" idx="1"/>
          </p:nvPr>
        </p:nvSpPr>
        <p:spPr bwMode="auto">
          <a:xfrm>
            <a:off x="4043363" y="0"/>
            <a:ext cx="3089275" cy="469900"/>
          </a:xfrm>
          <a:prstGeom prst="rect">
            <a:avLst/>
          </a:prstGeom>
          <a:noFill/>
          <a:ln w="9525">
            <a:noFill/>
            <a:miter lim="800000"/>
            <a:headEnd/>
            <a:tailEnd/>
          </a:ln>
          <a:effectLst/>
        </p:spPr>
        <p:txBody>
          <a:bodyPr vert="horz" wrap="square" lIns="94495" tIns="47247" rIns="94495" bIns="47247" numCol="1" anchor="t" anchorCtr="0" compatLnSpc="1">
            <a:prstTxWarp prst="textNoShape">
              <a:avLst/>
            </a:prstTxWarp>
          </a:bodyPr>
          <a:lstStyle>
            <a:lvl1pPr algn="r" defTabSz="945697">
              <a:defRPr sz="1200">
                <a:latin typeface="Tahoma" pitchFamily="34" charset="0"/>
                <a:cs typeface="+mn-cs"/>
              </a:defRPr>
            </a:lvl1pPr>
          </a:lstStyle>
          <a:p>
            <a:pPr>
              <a:defRPr/>
            </a:pPr>
            <a:fld id="{32B32498-105D-4F90-A7F2-EF83F66561A3}" type="datetime3">
              <a:rPr lang="en-US"/>
              <a:pPr>
                <a:defRPr/>
              </a:pPr>
              <a:t>9 May 2014</a:t>
            </a:fld>
            <a:endParaRPr lang="en-US"/>
          </a:p>
        </p:txBody>
      </p:sp>
      <p:sp>
        <p:nvSpPr>
          <p:cNvPr id="33796" name="Rectangle 4"/>
          <p:cNvSpPr>
            <a:spLocks noGrp="1" noChangeArrowheads="1"/>
          </p:cNvSpPr>
          <p:nvPr>
            <p:ph type="ftr" sz="quarter" idx="2"/>
          </p:nvPr>
        </p:nvSpPr>
        <p:spPr bwMode="auto">
          <a:xfrm>
            <a:off x="0" y="8948738"/>
            <a:ext cx="3089275" cy="469900"/>
          </a:xfrm>
          <a:prstGeom prst="rect">
            <a:avLst/>
          </a:prstGeom>
          <a:noFill/>
          <a:ln w="9525">
            <a:noFill/>
            <a:miter lim="800000"/>
            <a:headEnd/>
            <a:tailEnd/>
          </a:ln>
          <a:effectLst/>
        </p:spPr>
        <p:txBody>
          <a:bodyPr vert="horz" wrap="square" lIns="94495" tIns="47247" rIns="94495" bIns="47247" numCol="1" anchor="b" anchorCtr="0" compatLnSpc="1">
            <a:prstTxWarp prst="textNoShape">
              <a:avLst/>
            </a:prstTxWarp>
          </a:bodyPr>
          <a:lstStyle>
            <a:lvl1pPr defTabSz="945697">
              <a:defRPr sz="1200">
                <a:latin typeface="Tahoma" pitchFamily="34" charset="0"/>
                <a:cs typeface="+mn-cs"/>
              </a:defRPr>
            </a:lvl1pPr>
          </a:lstStyle>
          <a:p>
            <a:pPr>
              <a:defRPr/>
            </a:pPr>
            <a:r>
              <a:rPr lang="en-US"/>
              <a:t>Dr. Yoder</a:t>
            </a:r>
          </a:p>
        </p:txBody>
      </p:sp>
      <p:sp>
        <p:nvSpPr>
          <p:cNvPr id="33797" name="Rectangle 5"/>
          <p:cNvSpPr>
            <a:spLocks noGrp="1" noChangeArrowheads="1"/>
          </p:cNvSpPr>
          <p:nvPr>
            <p:ph type="sldNum" sz="quarter" idx="3"/>
          </p:nvPr>
        </p:nvSpPr>
        <p:spPr bwMode="auto">
          <a:xfrm>
            <a:off x="4043363" y="8948738"/>
            <a:ext cx="3089275" cy="469900"/>
          </a:xfrm>
          <a:prstGeom prst="rect">
            <a:avLst/>
          </a:prstGeom>
          <a:noFill/>
          <a:ln w="9525">
            <a:noFill/>
            <a:miter lim="800000"/>
            <a:headEnd/>
            <a:tailEnd/>
          </a:ln>
          <a:effectLst/>
        </p:spPr>
        <p:txBody>
          <a:bodyPr vert="horz" wrap="square" lIns="94495" tIns="47247" rIns="94495" bIns="47247" numCol="1" anchor="b" anchorCtr="0" compatLnSpc="1">
            <a:prstTxWarp prst="textNoShape">
              <a:avLst/>
            </a:prstTxWarp>
          </a:bodyPr>
          <a:lstStyle>
            <a:lvl1pPr algn="r" defTabSz="945697">
              <a:defRPr sz="1200">
                <a:latin typeface="Tahoma" pitchFamily="34" charset="0"/>
                <a:cs typeface="+mn-cs"/>
              </a:defRPr>
            </a:lvl1pPr>
          </a:lstStyle>
          <a:p>
            <a:pPr>
              <a:defRPr/>
            </a:pPr>
            <a:fld id="{79D69365-2D4E-41F9-B13D-B46822EB8AB2}" type="slidenum">
              <a:rPr lang="en-US"/>
              <a:pPr>
                <a:defRPr/>
              </a:pPr>
              <a:t>‹#›</a:t>
            </a:fld>
            <a:endParaRPr lang="en-US"/>
          </a:p>
        </p:txBody>
      </p:sp>
    </p:spTree>
    <p:extLst>
      <p:ext uri="{BB962C8B-B14F-4D97-AF65-F5344CB8AC3E}">
        <p14:creationId xmlns:p14="http://schemas.microsoft.com/office/powerpoint/2010/main" val="23813806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0050" name="Rectangle 2"/>
          <p:cNvSpPr>
            <a:spLocks noGrp="1" noChangeArrowheads="1"/>
          </p:cNvSpPr>
          <p:nvPr>
            <p:ph type="hdr" sz="quarter"/>
          </p:nvPr>
        </p:nvSpPr>
        <p:spPr bwMode="auto">
          <a:xfrm>
            <a:off x="0" y="0"/>
            <a:ext cx="3122613" cy="449263"/>
          </a:xfrm>
          <a:prstGeom prst="rect">
            <a:avLst/>
          </a:prstGeom>
          <a:noFill/>
          <a:ln w="9525">
            <a:noFill/>
            <a:miter lim="800000"/>
            <a:headEnd/>
            <a:tailEnd/>
          </a:ln>
          <a:effectLst/>
        </p:spPr>
        <p:txBody>
          <a:bodyPr vert="horz" wrap="square" lIns="89424" tIns="44712" rIns="89424" bIns="44712" numCol="1" anchor="t" anchorCtr="0" compatLnSpc="1">
            <a:prstTxWarp prst="textNoShape">
              <a:avLst/>
            </a:prstTxWarp>
          </a:bodyPr>
          <a:lstStyle>
            <a:lvl1pPr>
              <a:defRPr sz="1200" b="1">
                <a:latin typeface="Times New Roman" pitchFamily="18" charset="0"/>
                <a:cs typeface="+mn-cs"/>
              </a:defRPr>
            </a:lvl1pPr>
          </a:lstStyle>
          <a:p>
            <a:pPr>
              <a:defRPr/>
            </a:pPr>
            <a:r>
              <a:rPr lang="en-US"/>
              <a:t>CS2852</a:t>
            </a:r>
          </a:p>
        </p:txBody>
      </p:sp>
      <p:sp>
        <p:nvSpPr>
          <p:cNvPr id="770051" name="Rectangle 3"/>
          <p:cNvSpPr>
            <a:spLocks noGrp="1" noChangeArrowheads="1"/>
          </p:cNvSpPr>
          <p:nvPr>
            <p:ph type="dt" idx="1"/>
          </p:nvPr>
        </p:nvSpPr>
        <p:spPr bwMode="auto">
          <a:xfrm>
            <a:off x="4013200" y="0"/>
            <a:ext cx="3119438" cy="449263"/>
          </a:xfrm>
          <a:prstGeom prst="rect">
            <a:avLst/>
          </a:prstGeom>
          <a:noFill/>
          <a:ln w="9525">
            <a:noFill/>
            <a:miter lim="800000"/>
            <a:headEnd/>
            <a:tailEnd/>
          </a:ln>
          <a:effectLst/>
        </p:spPr>
        <p:txBody>
          <a:bodyPr vert="horz" wrap="square" lIns="89424" tIns="44712" rIns="89424" bIns="44712" numCol="1" anchor="t" anchorCtr="0" compatLnSpc="1">
            <a:prstTxWarp prst="textNoShape">
              <a:avLst/>
            </a:prstTxWarp>
          </a:bodyPr>
          <a:lstStyle>
            <a:lvl1pPr algn="r">
              <a:defRPr sz="1200" b="1">
                <a:latin typeface="Times New Roman" pitchFamily="18" charset="0"/>
                <a:cs typeface="+mn-cs"/>
              </a:defRPr>
            </a:lvl1pPr>
          </a:lstStyle>
          <a:p>
            <a:pPr>
              <a:defRPr/>
            </a:pPr>
            <a:fld id="{7326127B-826E-41C8-B050-DFB0870446A6}" type="datetime1">
              <a:rPr lang="en-US"/>
              <a:pPr>
                <a:defRPr/>
              </a:pPr>
              <a:t>5/9/2014</a:t>
            </a:fld>
            <a:endParaRPr lang="en-US"/>
          </a:p>
        </p:txBody>
      </p:sp>
      <p:sp>
        <p:nvSpPr>
          <p:cNvPr id="770053" name="Rectangle 5"/>
          <p:cNvSpPr>
            <a:spLocks noGrp="1" noChangeArrowheads="1"/>
          </p:cNvSpPr>
          <p:nvPr>
            <p:ph type="body" sz="quarter" idx="3"/>
          </p:nvPr>
        </p:nvSpPr>
        <p:spPr bwMode="auto">
          <a:xfrm>
            <a:off x="965200" y="4484688"/>
            <a:ext cx="5202238" cy="4260850"/>
          </a:xfrm>
          <a:prstGeom prst="rect">
            <a:avLst/>
          </a:prstGeom>
          <a:noFill/>
          <a:ln w="9525">
            <a:noFill/>
            <a:miter lim="800000"/>
            <a:headEnd/>
            <a:tailEnd/>
          </a:ln>
          <a:effectLst/>
        </p:spPr>
        <p:txBody>
          <a:bodyPr vert="horz" wrap="square" lIns="89424" tIns="44712" rIns="89424" bIns="4471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70054" name="Rectangle 6"/>
          <p:cNvSpPr>
            <a:spLocks noGrp="1" noChangeArrowheads="1"/>
          </p:cNvSpPr>
          <p:nvPr>
            <p:ph type="ftr" sz="quarter" idx="4"/>
          </p:nvPr>
        </p:nvSpPr>
        <p:spPr bwMode="auto">
          <a:xfrm>
            <a:off x="0" y="8969375"/>
            <a:ext cx="3122613" cy="449263"/>
          </a:xfrm>
          <a:prstGeom prst="rect">
            <a:avLst/>
          </a:prstGeom>
          <a:noFill/>
          <a:ln w="9525">
            <a:noFill/>
            <a:miter lim="800000"/>
            <a:headEnd/>
            <a:tailEnd/>
          </a:ln>
          <a:effectLst/>
        </p:spPr>
        <p:txBody>
          <a:bodyPr vert="horz" wrap="square" lIns="89424" tIns="44712" rIns="89424" bIns="44712" numCol="1" anchor="b" anchorCtr="0" compatLnSpc="1">
            <a:prstTxWarp prst="textNoShape">
              <a:avLst/>
            </a:prstTxWarp>
          </a:bodyPr>
          <a:lstStyle>
            <a:lvl1pPr>
              <a:defRPr sz="1200" b="1">
                <a:latin typeface="Times New Roman" pitchFamily="18" charset="0"/>
                <a:cs typeface="+mn-cs"/>
              </a:defRPr>
            </a:lvl1pPr>
          </a:lstStyle>
          <a:p>
            <a:pPr>
              <a:defRPr/>
            </a:pPr>
            <a:r>
              <a:rPr lang="en-US"/>
              <a:t>Dr. Yoder</a:t>
            </a:r>
          </a:p>
        </p:txBody>
      </p:sp>
      <p:sp>
        <p:nvSpPr>
          <p:cNvPr id="770055" name="Rectangle 7"/>
          <p:cNvSpPr>
            <a:spLocks noGrp="1" noChangeArrowheads="1"/>
          </p:cNvSpPr>
          <p:nvPr>
            <p:ph type="sldNum" sz="quarter" idx="5"/>
          </p:nvPr>
        </p:nvSpPr>
        <p:spPr bwMode="auto">
          <a:xfrm>
            <a:off x="4013200" y="8969375"/>
            <a:ext cx="3119438" cy="449263"/>
          </a:xfrm>
          <a:prstGeom prst="rect">
            <a:avLst/>
          </a:prstGeom>
          <a:noFill/>
          <a:ln w="9525">
            <a:noFill/>
            <a:miter lim="800000"/>
            <a:headEnd/>
            <a:tailEnd/>
          </a:ln>
          <a:effectLst/>
        </p:spPr>
        <p:txBody>
          <a:bodyPr vert="horz" wrap="square" lIns="89424" tIns="44712" rIns="89424" bIns="44712" numCol="1" anchor="b" anchorCtr="0" compatLnSpc="1">
            <a:prstTxWarp prst="textNoShape">
              <a:avLst/>
            </a:prstTxWarp>
          </a:bodyPr>
          <a:lstStyle>
            <a:lvl1pPr algn="r">
              <a:defRPr sz="1200" b="1">
                <a:latin typeface="Times New Roman" pitchFamily="18" charset="0"/>
                <a:cs typeface="+mn-cs"/>
              </a:defRPr>
            </a:lvl1pPr>
          </a:lstStyle>
          <a:p>
            <a:pPr>
              <a:defRPr/>
            </a:pPr>
            <a:fld id="{01B5665A-F774-4E9B-AA53-657A55C3E358}" type="slidenum">
              <a:rPr lang="en-US"/>
              <a:pPr>
                <a:defRPr/>
              </a:pPr>
              <a:t>‹#›</a:t>
            </a:fld>
            <a:endParaRPr lang="en-US"/>
          </a:p>
        </p:txBody>
      </p:sp>
      <p:pic>
        <p:nvPicPr>
          <p:cNvPr id="22535" name="Picture 8"/>
          <p:cNvPicPr>
            <a:picLocks noRot="1"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425" y="673100"/>
            <a:ext cx="4903788"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992329"/>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p:cNvSpPr>
          <p:nvPr>
            <p:ph type="sldImg"/>
          </p:nvPr>
        </p:nvSpPr>
        <p:spPr bwMode="auto">
          <a:xfrm>
            <a:off x="1211263" y="706438"/>
            <a:ext cx="4710112" cy="353218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SE3910</a:t>
            </a:r>
          </a:p>
          <a:p>
            <a:r>
              <a:rPr lang="en-US" altLang="en-US" dirty="0" smtClean="0"/>
              <a:t>Class 5-1</a:t>
            </a:r>
          </a:p>
          <a:p>
            <a:r>
              <a:rPr lang="en-US" altLang="en-US" dirty="0" smtClean="0"/>
              <a:t>Yoder</a:t>
            </a:r>
          </a:p>
          <a:p>
            <a:r>
              <a:rPr lang="en-US" altLang="en-US" dirty="0" smtClean="0"/>
              <a:t>PPT notes</a:t>
            </a:r>
          </a:p>
          <a:p>
            <a:r>
              <a:rPr lang="en-US" altLang="en-US" dirty="0" smtClean="0"/>
              <a:t>Spring 2014</a:t>
            </a:r>
          </a:p>
          <a:p>
            <a:endParaRPr lang="en-US" altLang="en-US" dirty="0" smtClean="0"/>
          </a:p>
          <a:p>
            <a:r>
              <a:rPr lang="en-US" altLang="en-US" dirty="0" smtClean="0"/>
              <a:t>Print 1-5,11,13-21</a:t>
            </a:r>
          </a:p>
          <a:p>
            <a:endParaRPr lang="en-US" altLang="en-US" dirty="0" smtClean="0"/>
          </a:p>
          <a:p>
            <a:r>
              <a:rPr lang="en-US" altLang="en-US" dirty="0" smtClean="0"/>
              <a:t>Instructor: Print notes</a:t>
            </a:r>
          </a:p>
          <a:p>
            <a:endParaRPr lang="en-US" altLang="en-US" dirty="0" smtClean="0"/>
          </a:p>
          <a:p>
            <a:r>
              <a:rPr lang="en-US" altLang="en-US" dirty="0" smtClean="0"/>
              <a:t>Tentative Class Objectives:</a:t>
            </a:r>
          </a:p>
          <a:p>
            <a:r>
              <a:rPr lang="en-US" altLang="en-US" dirty="0" smtClean="0"/>
              <a:t>Explain why writing a file causes a pin to “light”</a:t>
            </a:r>
          </a:p>
          <a:p>
            <a:r>
              <a:rPr lang="en-US" altLang="en-US" dirty="0" smtClean="0"/>
              <a:t>Explain why reading a file reads a 3.3/0V value from a pin</a:t>
            </a:r>
          </a:p>
          <a:p>
            <a:r>
              <a:rPr lang="en-US" altLang="en-US" dirty="0" smtClean="0"/>
              <a:t>Create programs using file I/O</a:t>
            </a:r>
          </a:p>
          <a:p>
            <a:r>
              <a:rPr lang="en-US" altLang="en-US" dirty="0" smtClean="0"/>
              <a:t>Create new capabilities for the GPIO library</a:t>
            </a:r>
          </a:p>
          <a:p>
            <a:r>
              <a:rPr lang="en-US" altLang="en-US" dirty="0" smtClean="0"/>
              <a:t>Create new kernel modules for the </a:t>
            </a:r>
            <a:r>
              <a:rPr lang="en-US" altLang="en-US" dirty="0" err="1" smtClean="0"/>
              <a:t>BeagleBone</a:t>
            </a:r>
            <a:r>
              <a:rPr lang="en-US" altLang="en-US" dirty="0" smtClean="0"/>
              <a:t>?</a:t>
            </a:r>
          </a:p>
          <a:p>
            <a:r>
              <a:rPr lang="en-US" altLang="en-US" dirty="0" smtClean="0"/>
              <a:t> - Because it’s cool</a:t>
            </a:r>
          </a:p>
          <a:p>
            <a:r>
              <a:rPr lang="en-US" altLang="en-US" dirty="0" smtClean="0"/>
              <a:t> - To give deeper hardware/software understanding</a:t>
            </a:r>
          </a:p>
          <a:p>
            <a:r>
              <a:rPr lang="en-US" altLang="en-US" dirty="0" smtClean="0"/>
              <a:t> - To give familiarity with the whole beagle-bone process</a:t>
            </a:r>
          </a:p>
          <a:p>
            <a:r>
              <a:rPr lang="en-US" altLang="en-US" dirty="0" smtClean="0"/>
              <a:t>Explore the </a:t>
            </a:r>
            <a:r>
              <a:rPr lang="en-US" altLang="en-US" dirty="0" err="1" smtClean="0"/>
              <a:t>Beaglebone</a:t>
            </a:r>
            <a:r>
              <a:rPr lang="en-US" altLang="en-US" dirty="0" smtClean="0"/>
              <a:t> OS source code</a:t>
            </a:r>
          </a:p>
          <a:p>
            <a:r>
              <a:rPr lang="en-US" altLang="en-US" dirty="0" smtClean="0"/>
              <a:t>Explain key design decisions made by </a:t>
            </a:r>
            <a:r>
              <a:rPr lang="en-US" altLang="en-US" dirty="0" err="1" smtClean="0"/>
              <a:t>Beaglebone</a:t>
            </a:r>
            <a:r>
              <a:rPr lang="en-US" altLang="en-US" dirty="0" smtClean="0"/>
              <a:t> / Linux OS writers</a:t>
            </a:r>
          </a:p>
          <a:p>
            <a:r>
              <a:rPr lang="en-US" altLang="en-US" dirty="0" smtClean="0"/>
              <a:t>Contrast these decisions with Classic Linux and Windows decisions</a:t>
            </a:r>
          </a:p>
          <a:p>
            <a:endParaRPr lang="en-US" altLang="en-US" dirty="0" smtClean="0"/>
          </a:p>
          <a:p>
            <a:endParaRPr lang="en-US" altLang="en-US" dirty="0" smtClean="0"/>
          </a:p>
          <a:p>
            <a:r>
              <a:rPr lang="en-US" altLang="en-US" dirty="0" smtClean="0"/>
              <a:t>For HW:</a:t>
            </a:r>
          </a:p>
          <a:p>
            <a:r>
              <a:rPr lang="en-US" altLang="en-US" dirty="0" smtClean="0"/>
              <a:t>Explain the concept of rise time and fall time.</a:t>
            </a:r>
          </a:p>
          <a:p>
            <a:r>
              <a:rPr lang="en-US" altLang="en-US" dirty="0" smtClean="0"/>
              <a:t>Make sketch or figure: Using the oscilloscope, measure the time difference between two signals.</a:t>
            </a:r>
          </a:p>
          <a:p>
            <a:r>
              <a:rPr lang="en-US" altLang="en-US" dirty="0" smtClean="0"/>
              <a:t>Classify events as either being synchronous or asynchronous, periodic, aperiodic, or sporadic</a:t>
            </a:r>
          </a:p>
          <a:p>
            <a:r>
              <a:rPr lang="en-US" altLang="en-US" dirty="0" smtClean="0"/>
              <a:t>Explain the difference between an embedded and non-embedded system</a:t>
            </a:r>
          </a:p>
          <a:p>
            <a:r>
              <a:rPr lang="en-US" altLang="en-US" dirty="0" smtClean="0"/>
              <a:t>Explain the difference between a real-time system and a non-real-time system</a:t>
            </a:r>
          </a:p>
          <a:p>
            <a:endParaRPr lang="en-US" altLang="en-US" dirty="0" smtClean="0"/>
          </a:p>
          <a:p>
            <a:r>
              <a:rPr lang="en-US" altLang="en-US" dirty="0" smtClean="0"/>
              <a:t>Identify the key components of the </a:t>
            </a:r>
            <a:r>
              <a:rPr lang="en-US" altLang="en-US" dirty="0" err="1" smtClean="0"/>
              <a:t>Beaglebone</a:t>
            </a:r>
            <a:r>
              <a:rPr lang="en-US" altLang="en-US" dirty="0" smtClean="0"/>
              <a:t> platform</a:t>
            </a:r>
          </a:p>
          <a:p>
            <a:r>
              <a:rPr lang="en-US" altLang="en-US" dirty="0" smtClean="0"/>
              <a:t>Explain why the </a:t>
            </a:r>
            <a:r>
              <a:rPr lang="en-US" altLang="en-US" dirty="0" err="1" smtClean="0"/>
              <a:t>Beaglebone</a:t>
            </a:r>
            <a:r>
              <a:rPr lang="en-US" altLang="en-US" dirty="0" smtClean="0"/>
              <a:t> changes operating frequency under different power conditions</a:t>
            </a:r>
          </a:p>
          <a:p>
            <a:r>
              <a:rPr lang="en-US" altLang="en-US" dirty="0" smtClean="0"/>
              <a:t>Identify the key hardware interfaces of the </a:t>
            </a:r>
            <a:r>
              <a:rPr lang="en-US" altLang="en-US" dirty="0" err="1" smtClean="0"/>
              <a:t>beaglebone</a:t>
            </a:r>
            <a:endParaRPr lang="en-US" altLang="en-US" dirty="0" smtClean="0"/>
          </a:p>
          <a:p>
            <a:r>
              <a:rPr lang="en-US" altLang="en-US" dirty="0" smtClean="0"/>
              <a:t>Explain the concept of a cape (daughterboard)</a:t>
            </a:r>
          </a:p>
          <a:p>
            <a:r>
              <a:rPr lang="en-US" altLang="en-US" dirty="0" smtClean="0"/>
              <a:t>Calculate the software GPIO pin number from an expansion port header definition</a:t>
            </a:r>
          </a:p>
          <a:p>
            <a:endParaRPr lang="en-US" altLang="en-US" dirty="0" smtClean="0"/>
          </a:p>
          <a:p>
            <a:r>
              <a:rPr lang="en-US" altLang="en-US" dirty="0" smtClean="0"/>
              <a:t>Understand how to read a basic schematic</a:t>
            </a:r>
          </a:p>
          <a:p>
            <a:r>
              <a:rPr lang="en-US" altLang="en-US" dirty="0" smtClean="0"/>
              <a:t>Explain the concept of a dropping resistor</a:t>
            </a:r>
          </a:p>
          <a:p>
            <a:r>
              <a:rPr lang="en-US" altLang="en-US" dirty="0" smtClean="0"/>
              <a:t>Explain the concept of a pull up and a pull down resistor</a:t>
            </a:r>
          </a:p>
          <a:p>
            <a:endParaRPr lang="en-US" altLang="en-US" dirty="0" smtClean="0"/>
          </a:p>
          <a:p>
            <a:r>
              <a:rPr lang="en-US" altLang="en-US" dirty="0" smtClean="0"/>
              <a:t>Short the </a:t>
            </a:r>
            <a:r>
              <a:rPr lang="en-US" altLang="en-US" dirty="0" err="1" smtClean="0"/>
              <a:t>beaglebone’s</a:t>
            </a:r>
            <a:r>
              <a:rPr lang="en-US" altLang="en-US" dirty="0" smtClean="0"/>
              <a:t> output to ground</a:t>
            </a:r>
          </a:p>
          <a:p>
            <a:r>
              <a:rPr lang="en-US" altLang="en-US" dirty="0" smtClean="0"/>
              <a:t>Connect the input directly to 5V </a:t>
            </a:r>
          </a:p>
          <a:p>
            <a:r>
              <a:rPr lang="en-US" altLang="en-US" dirty="0" smtClean="0"/>
              <a:t>Connect the input through a resistor to 5V</a:t>
            </a:r>
          </a:p>
          <a:p>
            <a:endParaRPr lang="en-US" altLang="en-US" dirty="0" smtClean="0"/>
          </a:p>
          <a:p>
            <a:r>
              <a:rPr lang="en-US" altLang="en-US" dirty="0" smtClean="0"/>
              <a:t>Discuss peak voltage again</a:t>
            </a:r>
          </a:p>
          <a:p>
            <a:endParaRPr lang="en-US" altLang="en-US" dirty="0" smtClean="0"/>
          </a:p>
          <a:p>
            <a:r>
              <a:rPr lang="en-US" altLang="en-US" dirty="0" smtClean="0"/>
              <a:t>Potential Topics</a:t>
            </a:r>
          </a:p>
          <a:p>
            <a:pPr>
              <a:buFontTx/>
              <a:buChar char="-"/>
            </a:pPr>
            <a:r>
              <a:rPr lang="en-US" altLang="en-US" dirty="0" smtClean="0"/>
              <a:t>Piazza</a:t>
            </a:r>
          </a:p>
          <a:p>
            <a:pPr>
              <a:buFontTx/>
              <a:buChar char="-"/>
            </a:pPr>
            <a:r>
              <a:rPr lang="en-US" altLang="en-US" dirty="0" smtClean="0"/>
              <a:t>Link to Schilling’s PDF Slides</a:t>
            </a:r>
          </a:p>
          <a:p>
            <a:endParaRPr lang="en-US" altLang="en-US" dirty="0" smtClean="0"/>
          </a:p>
          <a:p>
            <a:r>
              <a:rPr lang="en-US" altLang="en-US" dirty="0" smtClean="0"/>
              <a:t>Future Quick-quizzes:</a:t>
            </a:r>
          </a:p>
          <a:p>
            <a:r>
              <a:rPr lang="en-US" altLang="en-US" dirty="0" smtClean="0"/>
              <a:t>Labeling voltage, current etc.</a:t>
            </a:r>
          </a:p>
          <a:p>
            <a:r>
              <a:rPr lang="en-US" altLang="en-US" dirty="0" smtClean="0"/>
              <a:t>Why frequency scale?  What is the advantage of turning down frequency?</a:t>
            </a:r>
          </a:p>
          <a:p>
            <a:endParaRPr lang="en-US" altLang="en-US" dirty="0" smtClean="0"/>
          </a:p>
          <a:p>
            <a:r>
              <a:rPr lang="en-US" altLang="en-US" dirty="0" smtClean="0"/>
              <a:t>HW:</a:t>
            </a:r>
          </a:p>
          <a:p>
            <a:r>
              <a:rPr lang="en-US" altLang="en-US" dirty="0" smtClean="0"/>
              <a:t>How to set frequency to minimize power consumption given full-speed CPU load?</a:t>
            </a:r>
          </a:p>
          <a:p>
            <a:r>
              <a:rPr lang="en-US" altLang="en-US" dirty="0" smtClean="0"/>
              <a:t>(for after scheduling later)Suppose a program blocks X time, and runs Y time while waiting for data, per period.  What is the CPU load?</a:t>
            </a:r>
          </a:p>
          <a:p>
            <a:endParaRPr lang="en-US" altLang="en-US" dirty="0" smtClean="0"/>
          </a:p>
          <a:p>
            <a:r>
              <a:rPr lang="en-US" altLang="en-US" dirty="0" smtClean="0"/>
              <a:t>Future potential objectives:</a:t>
            </a:r>
          </a:p>
          <a:p>
            <a:r>
              <a:rPr lang="en-US" altLang="en-US" dirty="0" smtClean="0"/>
              <a:t>Discuss two kinds of interrupt systems:</a:t>
            </a:r>
          </a:p>
          <a:p>
            <a:r>
              <a:rPr lang="en-US" altLang="en-US" dirty="0" smtClean="0"/>
              <a:t>Idle main</a:t>
            </a:r>
          </a:p>
          <a:p>
            <a:r>
              <a:rPr lang="en-US" altLang="en-US" dirty="0" smtClean="0"/>
              <a:t>“background” main</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etc.</a:t>
            </a:r>
          </a:p>
          <a:p>
            <a:r>
              <a:rPr lang="en-US" altLang="en-US" dirty="0" smtClean="0"/>
              <a:t>Identify</a:t>
            </a:r>
            <a:r>
              <a:rPr lang="en-US" altLang="en-US" baseline="0" dirty="0" smtClean="0"/>
              <a:t> possible values for </a:t>
            </a:r>
            <a:r>
              <a:rPr lang="en-US" altLang="en-US" baseline="0" dirty="0" err="1" smtClean="0"/>
              <a:t>hyperperiod</a:t>
            </a:r>
            <a:r>
              <a:rPr lang="en-US" altLang="en-US" baseline="0" dirty="0" smtClean="0"/>
              <a:t> and frames in cyclic scheduling</a:t>
            </a:r>
          </a:p>
          <a:p>
            <a:r>
              <a:rPr lang="en-US" altLang="en-US" baseline="0" dirty="0" smtClean="0"/>
              <a:t>Compare and </a:t>
            </a:r>
            <a:r>
              <a:rPr lang="en-US" altLang="en-US" baseline="0" dirty="0" err="1" smtClean="0"/>
              <a:t>constrast</a:t>
            </a:r>
            <a:r>
              <a:rPr lang="en-US" altLang="en-US" baseline="0" dirty="0" smtClean="0"/>
              <a:t> round-robin and cyclic scheduling</a:t>
            </a:r>
          </a:p>
          <a:p>
            <a:endParaRPr lang="en-US" altLang="en-US" dirty="0" smtClean="0"/>
          </a:p>
          <a:p>
            <a:endParaRPr lang="en-US" altLang="en-US" dirty="0" smtClean="0"/>
          </a:p>
        </p:txBody>
      </p:sp>
      <p:sp>
        <p:nvSpPr>
          <p:cNvPr id="19460" name="Header Placeholder 3"/>
          <p:cNvSpPr>
            <a:spLocks noGrp="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defRPr>
            </a:lvl1pPr>
            <a:lvl2pPr marL="768350" indent="-293688" eaLnBrk="0" hangingPunct="0">
              <a:spcBef>
                <a:spcPct val="30000"/>
              </a:spcBef>
              <a:defRPr kumimoji="1" sz="1200">
                <a:solidFill>
                  <a:schemeClr val="tx1"/>
                </a:solidFill>
                <a:latin typeface="Arial" charset="0"/>
              </a:defRPr>
            </a:lvl2pPr>
            <a:lvl3pPr marL="1184275" indent="-234950" eaLnBrk="0" hangingPunct="0">
              <a:spcBef>
                <a:spcPct val="30000"/>
              </a:spcBef>
              <a:defRPr kumimoji="1" sz="1200">
                <a:solidFill>
                  <a:schemeClr val="tx1"/>
                </a:solidFill>
                <a:latin typeface="Arial" charset="0"/>
              </a:defRPr>
            </a:lvl3pPr>
            <a:lvl4pPr marL="1658938" indent="-234950" eaLnBrk="0" hangingPunct="0">
              <a:spcBef>
                <a:spcPct val="30000"/>
              </a:spcBef>
              <a:defRPr kumimoji="1" sz="1200">
                <a:solidFill>
                  <a:schemeClr val="tx1"/>
                </a:solidFill>
                <a:latin typeface="Arial" charset="0"/>
              </a:defRPr>
            </a:lvl4pPr>
            <a:lvl5pPr marL="2133600" indent="-234950" eaLnBrk="0" hangingPunct="0">
              <a:spcBef>
                <a:spcPct val="30000"/>
              </a:spcBef>
              <a:defRPr kumimoji="1" sz="1200">
                <a:solidFill>
                  <a:schemeClr val="tx1"/>
                </a:solidFill>
                <a:latin typeface="Arial" charset="0"/>
              </a:defRPr>
            </a:lvl5pPr>
            <a:lvl6pPr marL="2590800" indent="-234950" eaLnBrk="0" fontAlgn="base" hangingPunct="0">
              <a:spcBef>
                <a:spcPct val="30000"/>
              </a:spcBef>
              <a:spcAft>
                <a:spcPct val="0"/>
              </a:spcAft>
              <a:defRPr kumimoji="1" sz="1200">
                <a:solidFill>
                  <a:schemeClr val="tx1"/>
                </a:solidFill>
                <a:latin typeface="Arial" charset="0"/>
              </a:defRPr>
            </a:lvl6pPr>
            <a:lvl7pPr marL="3048000" indent="-234950" eaLnBrk="0" fontAlgn="base" hangingPunct="0">
              <a:spcBef>
                <a:spcPct val="30000"/>
              </a:spcBef>
              <a:spcAft>
                <a:spcPct val="0"/>
              </a:spcAft>
              <a:defRPr kumimoji="1" sz="1200">
                <a:solidFill>
                  <a:schemeClr val="tx1"/>
                </a:solidFill>
                <a:latin typeface="Arial" charset="0"/>
              </a:defRPr>
            </a:lvl7pPr>
            <a:lvl8pPr marL="3505200" indent="-234950" eaLnBrk="0" fontAlgn="base" hangingPunct="0">
              <a:spcBef>
                <a:spcPct val="30000"/>
              </a:spcBef>
              <a:spcAft>
                <a:spcPct val="0"/>
              </a:spcAft>
              <a:defRPr kumimoji="1" sz="1200">
                <a:solidFill>
                  <a:schemeClr val="tx1"/>
                </a:solidFill>
                <a:latin typeface="Arial" charset="0"/>
              </a:defRPr>
            </a:lvl8pPr>
            <a:lvl9pPr marL="3962400" indent="-23495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defRPr/>
            </a:pPr>
            <a:r>
              <a:rPr kumimoji="0" lang="en-US" altLang="en-US" smtClean="0">
                <a:latin typeface="Times New Roman" pitchFamily="18" charset="0"/>
              </a:rPr>
              <a:t>CS2852</a:t>
            </a:r>
          </a:p>
        </p:txBody>
      </p:sp>
      <p:sp>
        <p:nvSpPr>
          <p:cNvPr id="19461" name="Date Placeholder 4"/>
          <p:cNvSpPr>
            <a:spLocks noGrp="1"/>
          </p:cNvSpPr>
          <p:nvPr>
            <p:ph type="dt" sz="quarter"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defRPr>
            </a:lvl1pPr>
            <a:lvl2pPr marL="768350" indent="-293688" eaLnBrk="0" hangingPunct="0">
              <a:spcBef>
                <a:spcPct val="30000"/>
              </a:spcBef>
              <a:defRPr kumimoji="1" sz="1200">
                <a:solidFill>
                  <a:schemeClr val="tx1"/>
                </a:solidFill>
                <a:latin typeface="Arial" charset="0"/>
              </a:defRPr>
            </a:lvl2pPr>
            <a:lvl3pPr marL="1184275" indent="-234950" eaLnBrk="0" hangingPunct="0">
              <a:spcBef>
                <a:spcPct val="30000"/>
              </a:spcBef>
              <a:defRPr kumimoji="1" sz="1200">
                <a:solidFill>
                  <a:schemeClr val="tx1"/>
                </a:solidFill>
                <a:latin typeface="Arial" charset="0"/>
              </a:defRPr>
            </a:lvl3pPr>
            <a:lvl4pPr marL="1658938" indent="-234950" eaLnBrk="0" hangingPunct="0">
              <a:spcBef>
                <a:spcPct val="30000"/>
              </a:spcBef>
              <a:defRPr kumimoji="1" sz="1200">
                <a:solidFill>
                  <a:schemeClr val="tx1"/>
                </a:solidFill>
                <a:latin typeface="Arial" charset="0"/>
              </a:defRPr>
            </a:lvl4pPr>
            <a:lvl5pPr marL="2133600" indent="-234950" eaLnBrk="0" hangingPunct="0">
              <a:spcBef>
                <a:spcPct val="30000"/>
              </a:spcBef>
              <a:defRPr kumimoji="1" sz="1200">
                <a:solidFill>
                  <a:schemeClr val="tx1"/>
                </a:solidFill>
                <a:latin typeface="Arial" charset="0"/>
              </a:defRPr>
            </a:lvl5pPr>
            <a:lvl6pPr marL="2590800" indent="-234950" eaLnBrk="0" fontAlgn="base" hangingPunct="0">
              <a:spcBef>
                <a:spcPct val="30000"/>
              </a:spcBef>
              <a:spcAft>
                <a:spcPct val="0"/>
              </a:spcAft>
              <a:defRPr kumimoji="1" sz="1200">
                <a:solidFill>
                  <a:schemeClr val="tx1"/>
                </a:solidFill>
                <a:latin typeface="Arial" charset="0"/>
              </a:defRPr>
            </a:lvl6pPr>
            <a:lvl7pPr marL="3048000" indent="-234950" eaLnBrk="0" fontAlgn="base" hangingPunct="0">
              <a:spcBef>
                <a:spcPct val="30000"/>
              </a:spcBef>
              <a:spcAft>
                <a:spcPct val="0"/>
              </a:spcAft>
              <a:defRPr kumimoji="1" sz="1200">
                <a:solidFill>
                  <a:schemeClr val="tx1"/>
                </a:solidFill>
                <a:latin typeface="Arial" charset="0"/>
              </a:defRPr>
            </a:lvl7pPr>
            <a:lvl8pPr marL="3505200" indent="-234950" eaLnBrk="0" fontAlgn="base" hangingPunct="0">
              <a:spcBef>
                <a:spcPct val="30000"/>
              </a:spcBef>
              <a:spcAft>
                <a:spcPct val="0"/>
              </a:spcAft>
              <a:defRPr kumimoji="1" sz="1200">
                <a:solidFill>
                  <a:schemeClr val="tx1"/>
                </a:solidFill>
                <a:latin typeface="Arial" charset="0"/>
              </a:defRPr>
            </a:lvl8pPr>
            <a:lvl9pPr marL="3962400" indent="-23495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defRPr/>
            </a:pPr>
            <a:fld id="{10C29652-27BE-4150-B1D5-964C8EEEEE07}" type="datetime1">
              <a:rPr kumimoji="0" lang="en-US" altLang="en-US" smtClean="0">
                <a:latin typeface="Times New Roman" pitchFamily="18" charset="0"/>
              </a:rPr>
              <a:pPr eaLnBrk="1" hangingPunct="1">
                <a:spcBef>
                  <a:spcPct val="0"/>
                </a:spcBef>
                <a:defRPr/>
              </a:pPr>
              <a:t>5/9/2014</a:t>
            </a:fld>
            <a:endParaRPr kumimoji="0" lang="en-US" altLang="en-US" smtClean="0">
              <a:latin typeface="Times New Roman" pitchFamily="18" charset="0"/>
            </a:endParaRPr>
          </a:p>
        </p:txBody>
      </p:sp>
      <p:sp>
        <p:nvSpPr>
          <p:cNvPr id="19462" name="Footer Placeholder 5"/>
          <p:cNvSpPr>
            <a:spLocks noGrp="1"/>
          </p:cNvSpPr>
          <p:nvPr>
            <p:ph type="ftr" sz="quarter" idx="4"/>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defRPr>
            </a:lvl1pPr>
            <a:lvl2pPr marL="768350" indent="-293688" eaLnBrk="0" hangingPunct="0">
              <a:spcBef>
                <a:spcPct val="30000"/>
              </a:spcBef>
              <a:defRPr kumimoji="1" sz="1200">
                <a:solidFill>
                  <a:schemeClr val="tx1"/>
                </a:solidFill>
                <a:latin typeface="Arial" charset="0"/>
              </a:defRPr>
            </a:lvl2pPr>
            <a:lvl3pPr marL="1184275" indent="-234950" eaLnBrk="0" hangingPunct="0">
              <a:spcBef>
                <a:spcPct val="30000"/>
              </a:spcBef>
              <a:defRPr kumimoji="1" sz="1200">
                <a:solidFill>
                  <a:schemeClr val="tx1"/>
                </a:solidFill>
                <a:latin typeface="Arial" charset="0"/>
              </a:defRPr>
            </a:lvl3pPr>
            <a:lvl4pPr marL="1658938" indent="-234950" eaLnBrk="0" hangingPunct="0">
              <a:spcBef>
                <a:spcPct val="30000"/>
              </a:spcBef>
              <a:defRPr kumimoji="1" sz="1200">
                <a:solidFill>
                  <a:schemeClr val="tx1"/>
                </a:solidFill>
                <a:latin typeface="Arial" charset="0"/>
              </a:defRPr>
            </a:lvl4pPr>
            <a:lvl5pPr marL="2133600" indent="-234950" eaLnBrk="0" hangingPunct="0">
              <a:spcBef>
                <a:spcPct val="30000"/>
              </a:spcBef>
              <a:defRPr kumimoji="1" sz="1200">
                <a:solidFill>
                  <a:schemeClr val="tx1"/>
                </a:solidFill>
                <a:latin typeface="Arial" charset="0"/>
              </a:defRPr>
            </a:lvl5pPr>
            <a:lvl6pPr marL="2590800" indent="-234950" eaLnBrk="0" fontAlgn="base" hangingPunct="0">
              <a:spcBef>
                <a:spcPct val="30000"/>
              </a:spcBef>
              <a:spcAft>
                <a:spcPct val="0"/>
              </a:spcAft>
              <a:defRPr kumimoji="1" sz="1200">
                <a:solidFill>
                  <a:schemeClr val="tx1"/>
                </a:solidFill>
                <a:latin typeface="Arial" charset="0"/>
              </a:defRPr>
            </a:lvl6pPr>
            <a:lvl7pPr marL="3048000" indent="-234950" eaLnBrk="0" fontAlgn="base" hangingPunct="0">
              <a:spcBef>
                <a:spcPct val="30000"/>
              </a:spcBef>
              <a:spcAft>
                <a:spcPct val="0"/>
              </a:spcAft>
              <a:defRPr kumimoji="1" sz="1200">
                <a:solidFill>
                  <a:schemeClr val="tx1"/>
                </a:solidFill>
                <a:latin typeface="Arial" charset="0"/>
              </a:defRPr>
            </a:lvl7pPr>
            <a:lvl8pPr marL="3505200" indent="-234950" eaLnBrk="0" fontAlgn="base" hangingPunct="0">
              <a:spcBef>
                <a:spcPct val="30000"/>
              </a:spcBef>
              <a:spcAft>
                <a:spcPct val="0"/>
              </a:spcAft>
              <a:defRPr kumimoji="1" sz="1200">
                <a:solidFill>
                  <a:schemeClr val="tx1"/>
                </a:solidFill>
                <a:latin typeface="Arial" charset="0"/>
              </a:defRPr>
            </a:lvl8pPr>
            <a:lvl9pPr marL="3962400" indent="-23495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defRPr/>
            </a:pPr>
            <a:r>
              <a:rPr kumimoji="0" lang="en-US" altLang="en-US" smtClean="0">
                <a:latin typeface="Times New Roman" pitchFamily="18" charset="0"/>
              </a:rPr>
              <a:t>Dr. Yoder</a:t>
            </a:r>
          </a:p>
        </p:txBody>
      </p:sp>
      <p:sp>
        <p:nvSpPr>
          <p:cNvPr id="19463" name="Slide Number Placeholder 6"/>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defRPr>
            </a:lvl1pPr>
            <a:lvl2pPr marL="768350" indent="-293688" eaLnBrk="0" hangingPunct="0">
              <a:spcBef>
                <a:spcPct val="30000"/>
              </a:spcBef>
              <a:defRPr kumimoji="1" sz="1200">
                <a:solidFill>
                  <a:schemeClr val="tx1"/>
                </a:solidFill>
                <a:latin typeface="Arial" charset="0"/>
              </a:defRPr>
            </a:lvl2pPr>
            <a:lvl3pPr marL="1184275" indent="-234950" eaLnBrk="0" hangingPunct="0">
              <a:spcBef>
                <a:spcPct val="30000"/>
              </a:spcBef>
              <a:defRPr kumimoji="1" sz="1200">
                <a:solidFill>
                  <a:schemeClr val="tx1"/>
                </a:solidFill>
                <a:latin typeface="Arial" charset="0"/>
              </a:defRPr>
            </a:lvl3pPr>
            <a:lvl4pPr marL="1658938" indent="-234950" eaLnBrk="0" hangingPunct="0">
              <a:spcBef>
                <a:spcPct val="30000"/>
              </a:spcBef>
              <a:defRPr kumimoji="1" sz="1200">
                <a:solidFill>
                  <a:schemeClr val="tx1"/>
                </a:solidFill>
                <a:latin typeface="Arial" charset="0"/>
              </a:defRPr>
            </a:lvl4pPr>
            <a:lvl5pPr marL="2133600" indent="-234950" eaLnBrk="0" hangingPunct="0">
              <a:spcBef>
                <a:spcPct val="30000"/>
              </a:spcBef>
              <a:defRPr kumimoji="1" sz="1200">
                <a:solidFill>
                  <a:schemeClr val="tx1"/>
                </a:solidFill>
                <a:latin typeface="Arial" charset="0"/>
              </a:defRPr>
            </a:lvl5pPr>
            <a:lvl6pPr marL="2590800" indent="-234950" eaLnBrk="0" fontAlgn="base" hangingPunct="0">
              <a:spcBef>
                <a:spcPct val="30000"/>
              </a:spcBef>
              <a:spcAft>
                <a:spcPct val="0"/>
              </a:spcAft>
              <a:defRPr kumimoji="1" sz="1200">
                <a:solidFill>
                  <a:schemeClr val="tx1"/>
                </a:solidFill>
                <a:latin typeface="Arial" charset="0"/>
              </a:defRPr>
            </a:lvl6pPr>
            <a:lvl7pPr marL="3048000" indent="-234950" eaLnBrk="0" fontAlgn="base" hangingPunct="0">
              <a:spcBef>
                <a:spcPct val="30000"/>
              </a:spcBef>
              <a:spcAft>
                <a:spcPct val="0"/>
              </a:spcAft>
              <a:defRPr kumimoji="1" sz="1200">
                <a:solidFill>
                  <a:schemeClr val="tx1"/>
                </a:solidFill>
                <a:latin typeface="Arial" charset="0"/>
              </a:defRPr>
            </a:lvl7pPr>
            <a:lvl8pPr marL="3505200" indent="-234950" eaLnBrk="0" fontAlgn="base" hangingPunct="0">
              <a:spcBef>
                <a:spcPct val="30000"/>
              </a:spcBef>
              <a:spcAft>
                <a:spcPct val="0"/>
              </a:spcAft>
              <a:defRPr kumimoji="1" sz="1200">
                <a:solidFill>
                  <a:schemeClr val="tx1"/>
                </a:solidFill>
                <a:latin typeface="Arial" charset="0"/>
              </a:defRPr>
            </a:lvl8pPr>
            <a:lvl9pPr marL="3962400" indent="-23495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defRPr/>
            </a:pPr>
            <a:fld id="{01AB2E09-E90D-4F7C-899D-052E95FB2F4F}" type="slidenum">
              <a:rPr kumimoji="0" lang="en-US" altLang="en-US" smtClean="0">
                <a:latin typeface="Times New Roman" pitchFamily="18" charset="0"/>
              </a:rPr>
              <a:pPr eaLnBrk="1" hangingPunct="1">
                <a:spcBef>
                  <a:spcPct val="0"/>
                </a:spcBef>
                <a:defRPr/>
              </a:pPr>
              <a:t>1</a:t>
            </a:fld>
            <a:endParaRPr kumimoji="0" lang="en-US"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6438"/>
            <a:ext cx="4710112" cy="3532187"/>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smtClean="0"/>
              <a:t>Skipped this 14q3.</a:t>
            </a:r>
            <a:endParaRPr lang="en-US"/>
          </a:p>
        </p:txBody>
      </p:sp>
      <p:sp>
        <p:nvSpPr>
          <p:cNvPr id="4" name="Header Placeholder 3"/>
          <p:cNvSpPr>
            <a:spLocks noGrp="1"/>
          </p:cNvSpPr>
          <p:nvPr>
            <p:ph type="hdr" sz="quarter" idx="10"/>
          </p:nvPr>
        </p:nvSpPr>
        <p:spPr/>
        <p:txBody>
          <a:bodyPr/>
          <a:lstStyle/>
          <a:p>
            <a:pPr>
              <a:defRPr/>
            </a:pPr>
            <a:r>
              <a:rPr lang="en-US" smtClean="0"/>
              <a:t>CS2852</a:t>
            </a:r>
            <a:endParaRPr lang="en-US"/>
          </a:p>
        </p:txBody>
      </p:sp>
      <p:sp>
        <p:nvSpPr>
          <p:cNvPr id="5" name="Date Placeholder 4"/>
          <p:cNvSpPr>
            <a:spLocks noGrp="1"/>
          </p:cNvSpPr>
          <p:nvPr>
            <p:ph type="dt" idx="11"/>
          </p:nvPr>
        </p:nvSpPr>
        <p:spPr/>
        <p:txBody>
          <a:bodyPr/>
          <a:lstStyle/>
          <a:p>
            <a:pPr>
              <a:defRPr/>
            </a:pPr>
            <a:fld id="{7326127B-826E-41C8-B050-DFB0870446A6}" type="datetime1">
              <a:rPr lang="en-US" smtClean="0"/>
              <a:pPr>
                <a:defRPr/>
              </a:pPr>
              <a:t>5/9/2014</a:t>
            </a:fld>
            <a:endParaRPr lang="en-US"/>
          </a:p>
        </p:txBody>
      </p:sp>
      <p:sp>
        <p:nvSpPr>
          <p:cNvPr id="6" name="Footer Placeholder 5"/>
          <p:cNvSpPr>
            <a:spLocks noGrp="1"/>
          </p:cNvSpPr>
          <p:nvPr>
            <p:ph type="ftr" sz="quarter" idx="12"/>
          </p:nvPr>
        </p:nvSpPr>
        <p:spPr/>
        <p:txBody>
          <a:bodyPr/>
          <a:lstStyle/>
          <a:p>
            <a:pPr>
              <a:defRPr/>
            </a:pPr>
            <a:r>
              <a:rPr lang="en-US" smtClean="0"/>
              <a:t>Dr. Yoder</a:t>
            </a:r>
            <a:endParaRPr lang="en-US"/>
          </a:p>
        </p:txBody>
      </p:sp>
      <p:sp>
        <p:nvSpPr>
          <p:cNvPr id="7" name="Slide Number Placeholder 6"/>
          <p:cNvSpPr>
            <a:spLocks noGrp="1"/>
          </p:cNvSpPr>
          <p:nvPr>
            <p:ph type="sldNum" sz="quarter" idx="13"/>
          </p:nvPr>
        </p:nvSpPr>
        <p:spPr/>
        <p:txBody>
          <a:bodyPr/>
          <a:lstStyle/>
          <a:p>
            <a:pPr>
              <a:defRPr/>
            </a:pPr>
            <a:fld id="{01B5665A-F774-4E9B-AA53-657A55C3E358}" type="slidenum">
              <a:rPr lang="en-US" smtClean="0"/>
              <a:pPr>
                <a:defRPr/>
              </a:pPr>
              <a:t>12</a:t>
            </a:fld>
            <a:endParaRPr lang="en-US"/>
          </a:p>
        </p:txBody>
      </p:sp>
    </p:spTree>
    <p:extLst>
      <p:ext uri="{BB962C8B-B14F-4D97-AF65-F5344CB8AC3E}">
        <p14:creationId xmlns:p14="http://schemas.microsoft.com/office/powerpoint/2010/main" val="4150295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6438"/>
            <a:ext cx="4710112" cy="3532187"/>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dirty="0" smtClean="0"/>
              <a:t>Draw table</a:t>
            </a:r>
          </a:p>
          <a:p>
            <a:endParaRPr lang="en-US" baseline="0" dirty="0" smtClean="0"/>
          </a:p>
          <a:p>
            <a:r>
              <a:rPr lang="en-US" baseline="0" dirty="0" smtClean="0"/>
              <a:t>Data</a:t>
            </a:r>
          </a:p>
          <a:p>
            <a:r>
              <a:rPr lang="en-US" baseline="0" dirty="0" smtClean="0"/>
              <a:t>Events</a:t>
            </a:r>
          </a:p>
          <a:p>
            <a:r>
              <a:rPr lang="en-US" baseline="0" dirty="0" smtClean="0"/>
              <a:t>Actions</a:t>
            </a:r>
          </a:p>
          <a:p>
            <a:r>
              <a:rPr lang="en-US" baseline="0" dirty="0" smtClean="0"/>
              <a:t>Vs</a:t>
            </a:r>
          </a:p>
          <a:p>
            <a:r>
              <a:rPr lang="en-US" baseline="0" dirty="0" smtClean="0"/>
              <a:t>Real time needs it?</a:t>
            </a:r>
          </a:p>
          <a:p>
            <a:r>
              <a:rPr lang="en-US" baseline="0" dirty="0" smtClean="0"/>
              <a:t>OO</a:t>
            </a:r>
          </a:p>
          <a:p>
            <a:r>
              <a:rPr lang="en-US" baseline="0" dirty="0" smtClean="0"/>
              <a:t>SA</a:t>
            </a:r>
          </a:p>
          <a:p>
            <a:endParaRPr lang="en-US" dirty="0" smtClean="0"/>
          </a:p>
        </p:txBody>
      </p:sp>
      <p:sp>
        <p:nvSpPr>
          <p:cNvPr id="4" name="Header Placeholder 3"/>
          <p:cNvSpPr>
            <a:spLocks noGrp="1"/>
          </p:cNvSpPr>
          <p:nvPr>
            <p:ph type="hdr" sz="quarter" idx="10"/>
          </p:nvPr>
        </p:nvSpPr>
        <p:spPr/>
        <p:txBody>
          <a:bodyPr/>
          <a:lstStyle/>
          <a:p>
            <a:pPr>
              <a:defRPr/>
            </a:pPr>
            <a:r>
              <a:rPr lang="en-US" smtClean="0"/>
              <a:t>CS2852</a:t>
            </a:r>
            <a:endParaRPr lang="en-US"/>
          </a:p>
        </p:txBody>
      </p:sp>
      <p:sp>
        <p:nvSpPr>
          <p:cNvPr id="5" name="Date Placeholder 4"/>
          <p:cNvSpPr>
            <a:spLocks noGrp="1"/>
          </p:cNvSpPr>
          <p:nvPr>
            <p:ph type="dt" idx="11"/>
          </p:nvPr>
        </p:nvSpPr>
        <p:spPr/>
        <p:txBody>
          <a:bodyPr/>
          <a:lstStyle/>
          <a:p>
            <a:pPr>
              <a:defRPr/>
            </a:pPr>
            <a:fld id="{7326127B-826E-41C8-B050-DFB0870446A6}" type="datetime1">
              <a:rPr lang="en-US" smtClean="0"/>
              <a:pPr>
                <a:defRPr/>
              </a:pPr>
              <a:t>5/9/2014</a:t>
            </a:fld>
            <a:endParaRPr lang="en-US"/>
          </a:p>
        </p:txBody>
      </p:sp>
      <p:sp>
        <p:nvSpPr>
          <p:cNvPr id="6" name="Footer Placeholder 5"/>
          <p:cNvSpPr>
            <a:spLocks noGrp="1"/>
          </p:cNvSpPr>
          <p:nvPr>
            <p:ph type="ftr" sz="quarter" idx="12"/>
          </p:nvPr>
        </p:nvSpPr>
        <p:spPr/>
        <p:txBody>
          <a:bodyPr/>
          <a:lstStyle/>
          <a:p>
            <a:pPr>
              <a:defRPr/>
            </a:pPr>
            <a:r>
              <a:rPr lang="en-US" smtClean="0"/>
              <a:t>Dr. Yoder</a:t>
            </a:r>
            <a:endParaRPr lang="en-US"/>
          </a:p>
        </p:txBody>
      </p:sp>
      <p:sp>
        <p:nvSpPr>
          <p:cNvPr id="7" name="Slide Number Placeholder 6"/>
          <p:cNvSpPr>
            <a:spLocks noGrp="1"/>
          </p:cNvSpPr>
          <p:nvPr>
            <p:ph type="sldNum" sz="quarter" idx="13"/>
          </p:nvPr>
        </p:nvSpPr>
        <p:spPr/>
        <p:txBody>
          <a:bodyPr/>
          <a:lstStyle/>
          <a:p>
            <a:pPr>
              <a:defRPr/>
            </a:pPr>
            <a:fld id="{01B5665A-F774-4E9B-AA53-657A55C3E358}" type="slidenum">
              <a:rPr lang="en-US" smtClean="0"/>
              <a:pPr>
                <a:defRPr/>
              </a:pPr>
              <a:t>17</a:t>
            </a:fld>
            <a:endParaRPr lang="en-US"/>
          </a:p>
        </p:txBody>
      </p:sp>
    </p:spTree>
    <p:extLst>
      <p:ext uri="{BB962C8B-B14F-4D97-AF65-F5344CB8AC3E}">
        <p14:creationId xmlns:p14="http://schemas.microsoft.com/office/powerpoint/2010/main" val="2092213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3886200" cy="4525963"/>
          </a:xfrm>
        </p:spPr>
        <p:txBody>
          <a:bodyPr/>
          <a:lstStyle>
            <a:lvl1pPr>
              <a:defRPr b="1"/>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648200" y="1600200"/>
            <a:ext cx="3886200" cy="4525963"/>
          </a:xfrm>
        </p:spPr>
        <p:txBody>
          <a:bodyPr/>
          <a:lstStyle>
            <a:lvl1pPr>
              <a:defRPr b="1"/>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4"/>
          </p:nvPr>
        </p:nvSpPr>
        <p:spPr/>
        <p:txBody>
          <a:bodyPr/>
          <a:lstStyle>
            <a:lvl1pPr>
              <a:defRPr/>
            </a:lvl1pPr>
          </a:lstStyle>
          <a:p>
            <a:pPr>
              <a:defRPr/>
            </a:pPr>
            <a:endParaRPr lang="en-US" altLang="en-US"/>
          </a:p>
        </p:txBody>
      </p:sp>
      <p:sp>
        <p:nvSpPr>
          <p:cNvPr id="6" name="Footer Placeholder 4"/>
          <p:cNvSpPr>
            <a:spLocks noGrp="1"/>
          </p:cNvSpPr>
          <p:nvPr>
            <p:ph type="ftr" sz="quarter" idx="15"/>
          </p:nvPr>
        </p:nvSpPr>
        <p:spPr/>
        <p:txBody>
          <a:bodyPr/>
          <a:lstStyle>
            <a:lvl1pPr>
              <a:defRPr/>
            </a:lvl1pPr>
          </a:lstStyle>
          <a:p>
            <a:pPr>
              <a:defRPr/>
            </a:pPr>
            <a:r>
              <a:rPr lang="en-US" altLang="en-US"/>
              <a:t>SE-3910  - Dr. Josiah Yoder</a:t>
            </a:r>
          </a:p>
          <a:p>
            <a:pPr>
              <a:defRPr/>
            </a:pPr>
            <a:r>
              <a:rPr lang="en-US" altLang="en-US"/>
              <a:t>Slide style: Dr. Hornick</a:t>
            </a:r>
          </a:p>
          <a:p>
            <a:pPr>
              <a:defRPr/>
            </a:pPr>
            <a:r>
              <a:rPr lang="en-US" altLang="en-US"/>
              <a:t>Much Material: Dr. Schilling</a:t>
            </a:r>
          </a:p>
        </p:txBody>
      </p:sp>
      <p:sp>
        <p:nvSpPr>
          <p:cNvPr id="8" name="Slide Number Placeholder 5"/>
          <p:cNvSpPr>
            <a:spLocks noGrp="1"/>
          </p:cNvSpPr>
          <p:nvPr>
            <p:ph type="sldNum" sz="quarter" idx="16"/>
          </p:nvPr>
        </p:nvSpPr>
        <p:spPr/>
        <p:txBody>
          <a:bodyPr/>
          <a:lstStyle>
            <a:lvl1pPr>
              <a:defRPr/>
            </a:lvl1pPr>
          </a:lstStyle>
          <a:p>
            <a:pPr>
              <a:defRPr/>
            </a:pPr>
            <a:fld id="{A87E3402-F9E7-4626-B62A-0477B6B21A03}" type="slidenum">
              <a:rPr lang="en-US" altLang="en-US"/>
              <a:pPr>
                <a:defRPr/>
              </a:pPr>
              <a:t>‹#›</a:t>
            </a:fld>
            <a:endParaRPr lang="en-US" altLang="en-US" dirty="0"/>
          </a:p>
        </p:txBody>
      </p:sp>
    </p:spTree>
    <p:extLst>
      <p:ext uri="{BB962C8B-B14F-4D97-AF65-F5344CB8AC3E}">
        <p14:creationId xmlns:p14="http://schemas.microsoft.com/office/powerpoint/2010/main" val="2696190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r>
              <a:rPr lang="en-US" altLang="en-US"/>
              <a:t>SE-3910  - Dr. Josiah Yoder</a:t>
            </a:r>
          </a:p>
          <a:p>
            <a:pPr>
              <a:defRPr/>
            </a:pPr>
            <a:r>
              <a:rPr lang="en-US" altLang="en-US"/>
              <a:t>Slide style: Dr. Hornick</a:t>
            </a:r>
          </a:p>
          <a:p>
            <a:pPr>
              <a:defRPr/>
            </a:pPr>
            <a:r>
              <a:rPr lang="en-US" altLang="en-US"/>
              <a:t>Much Material: Dr. Schilling</a:t>
            </a:r>
          </a:p>
        </p:txBody>
      </p:sp>
      <p:sp>
        <p:nvSpPr>
          <p:cNvPr id="6" name="Slide Number Placeholder 5"/>
          <p:cNvSpPr>
            <a:spLocks noGrp="1"/>
          </p:cNvSpPr>
          <p:nvPr>
            <p:ph type="sldNum" sz="quarter" idx="12"/>
          </p:nvPr>
        </p:nvSpPr>
        <p:spPr/>
        <p:txBody>
          <a:bodyPr/>
          <a:lstStyle>
            <a:lvl1pPr>
              <a:defRPr/>
            </a:lvl1pPr>
          </a:lstStyle>
          <a:p>
            <a:pPr>
              <a:defRPr/>
            </a:pPr>
            <a:fld id="{D9C10AE5-4506-4A6E-A299-67932167DEB0}" type="slidenum">
              <a:rPr lang="en-US" altLang="en-US"/>
              <a:pPr>
                <a:defRPr/>
              </a:pPr>
              <a:t>‹#›</a:t>
            </a:fld>
            <a:endParaRPr lang="en-US" altLang="en-US" dirty="0"/>
          </a:p>
        </p:txBody>
      </p:sp>
    </p:spTree>
    <p:extLst>
      <p:ext uri="{BB962C8B-B14F-4D97-AF65-F5344CB8AC3E}">
        <p14:creationId xmlns:p14="http://schemas.microsoft.com/office/powerpoint/2010/main" val="2791029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a:p>
        </p:txBody>
      </p:sp>
      <p:sp>
        <p:nvSpPr>
          <p:cNvPr id="3" name="Footer Placeholder 2"/>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4" name="Slide Number Placeholder 3"/>
          <p:cNvSpPr>
            <a:spLocks noGrp="1"/>
          </p:cNvSpPr>
          <p:nvPr>
            <p:ph type="sldNum" sz="quarter" idx="12"/>
          </p:nvPr>
        </p:nvSpPr>
        <p:spPr/>
        <p:txBody>
          <a:bodyPr/>
          <a:lstStyle/>
          <a:p>
            <a:pPr>
              <a:defRPr/>
            </a:pPr>
            <a:fld id="{0688357B-FB2F-4F34-B9EB-2628652D2C9C}" type="slidenum">
              <a:rPr lang="en-US" altLang="en-US" smtClean="0"/>
              <a:pPr>
                <a:defRPr/>
              </a:pPr>
              <a:t>‹#›</a:t>
            </a:fld>
            <a:endParaRPr lang="en-US" altLang="en-US" dirty="0"/>
          </a:p>
        </p:txBody>
      </p:sp>
    </p:spTree>
    <p:extLst>
      <p:ext uri="{BB962C8B-B14F-4D97-AF65-F5344CB8AC3E}">
        <p14:creationId xmlns:p14="http://schemas.microsoft.com/office/powerpoint/2010/main" val="1266173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7924800" cy="1143000"/>
          </a:xfrm>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r>
              <a:rPr lang="en-US" smtClean="0"/>
              <a:t>SE3910 Real Time Systems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8485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cs typeface="+mn-cs"/>
              </a:defRPr>
            </a:lvl1pPr>
          </a:lstStyle>
          <a:p>
            <a:pPr>
              <a:defRPr/>
            </a:pPr>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cs typeface="+mn-cs"/>
              </a:defRPr>
            </a:lvl1pPr>
          </a:lstStyle>
          <a:p>
            <a:pPr>
              <a:defRPr/>
            </a:pPr>
            <a:r>
              <a:rPr lang="en-US" altLang="en-US"/>
              <a:t>SE-3910  - Dr. Josiah Yoder</a:t>
            </a:r>
          </a:p>
          <a:p>
            <a:pPr>
              <a:defRPr/>
            </a:pPr>
            <a:r>
              <a:rPr lang="en-US" altLang="en-US"/>
              <a:t>Slide style: Dr. Hornick</a:t>
            </a:r>
          </a:p>
          <a:p>
            <a:pPr>
              <a:defRPr/>
            </a:pPr>
            <a:r>
              <a:rPr lang="en-US" altLang="en-US"/>
              <a:t>Much Material: Dr. Schilling</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cs typeface="+mn-cs"/>
              </a:defRPr>
            </a:lvl1pPr>
          </a:lstStyle>
          <a:p>
            <a:pPr>
              <a:defRPr/>
            </a:pPr>
            <a:fld id="{0688357B-FB2F-4F34-B9EB-2628652D2C9C}" type="slidenum">
              <a:rPr lang="en-US" altLang="en-US"/>
              <a:pPr>
                <a:defRPr/>
              </a:pPr>
              <a:t>‹#›</a:t>
            </a:fld>
            <a:endParaRPr lang="en-US" altLang="en-US" dirty="0"/>
          </a:p>
        </p:txBody>
      </p:sp>
      <p:pic>
        <p:nvPicPr>
          <p:cNvPr id="1031" name="Picture 40" descr="MSOE 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01000" y="228600"/>
            <a:ext cx="106680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Lst>
  <p:hf hdr="0" dt="0"/>
  <p:txStyles>
    <p:titleStyle>
      <a:lvl1pPr algn="l" rtl="0" eaLnBrk="0" fontAlgn="base" hangingPunct="0">
        <a:spcBef>
          <a:spcPct val="0"/>
        </a:spcBef>
        <a:spcAft>
          <a:spcPct val="0"/>
        </a:spcAft>
        <a:defRPr sz="4000" b="1" kern="1200">
          <a:solidFill>
            <a:schemeClr val="tx1"/>
          </a:solidFill>
          <a:latin typeface="+mj-lt"/>
          <a:ea typeface="+mj-ea"/>
          <a:cs typeface="+mj-cs"/>
        </a:defRPr>
      </a:lvl1pPr>
      <a:lvl2pPr algn="l" rtl="0" eaLnBrk="0" fontAlgn="base" hangingPunct="0">
        <a:spcBef>
          <a:spcPct val="0"/>
        </a:spcBef>
        <a:spcAft>
          <a:spcPct val="0"/>
        </a:spcAft>
        <a:defRPr sz="4000" b="1">
          <a:solidFill>
            <a:schemeClr val="tx1"/>
          </a:solidFill>
          <a:latin typeface="Calibri" pitchFamily="34" charset="0"/>
        </a:defRPr>
      </a:lvl2pPr>
      <a:lvl3pPr algn="l" rtl="0" eaLnBrk="0" fontAlgn="base" hangingPunct="0">
        <a:spcBef>
          <a:spcPct val="0"/>
        </a:spcBef>
        <a:spcAft>
          <a:spcPct val="0"/>
        </a:spcAft>
        <a:defRPr sz="4000" b="1">
          <a:solidFill>
            <a:schemeClr val="tx1"/>
          </a:solidFill>
          <a:latin typeface="Calibri" pitchFamily="34" charset="0"/>
        </a:defRPr>
      </a:lvl3pPr>
      <a:lvl4pPr algn="l" rtl="0" eaLnBrk="0" fontAlgn="base" hangingPunct="0">
        <a:spcBef>
          <a:spcPct val="0"/>
        </a:spcBef>
        <a:spcAft>
          <a:spcPct val="0"/>
        </a:spcAft>
        <a:defRPr sz="4000" b="1">
          <a:solidFill>
            <a:schemeClr val="tx1"/>
          </a:solidFill>
          <a:latin typeface="Calibri" pitchFamily="34" charset="0"/>
        </a:defRPr>
      </a:lvl4pPr>
      <a:lvl5pPr algn="l" rtl="0" eaLnBrk="0" fontAlgn="base" hangingPunct="0">
        <a:spcBef>
          <a:spcPct val="0"/>
        </a:spcBef>
        <a:spcAft>
          <a:spcPct val="0"/>
        </a:spcAft>
        <a:defRPr sz="4000" b="1">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6.png"/><Relationship Id="rId5" Type="http://schemas.openxmlformats.org/officeDocument/2006/relationships/slideLayout" Target="../slideLayouts/slideLayout2.xml"/><Relationship Id="rId4" Type="http://schemas.openxmlformats.org/officeDocument/2006/relationships/tags" Target="../tags/tag28.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13.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image" Target="../media/image7.wmf"/><Relationship Id="rId4"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4.xml"/><Relationship Id="rId1" Type="http://schemas.openxmlformats.org/officeDocument/2006/relationships/tags" Target="../tags/tag33.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3.png"/><Relationship Id="rId5" Type="http://schemas.openxmlformats.org/officeDocument/2006/relationships/slideLayout" Target="../slideLayouts/slideLayout2.xml"/><Relationship Id="rId4"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4.png"/><Relationship Id="rId5" Type="http://schemas.openxmlformats.org/officeDocument/2006/relationships/slideLayout" Target="../slideLayouts/slideLayout2.xml"/><Relationship Id="rId4" Type="http://schemas.openxmlformats.org/officeDocument/2006/relationships/tags" Target="../tags/tag14.xml"/></Relationships>
</file>

<file path=ppt/slides/_rels/slide8.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image" Target="../media/image5.png"/><Relationship Id="rId5" Type="http://schemas.openxmlformats.org/officeDocument/2006/relationships/slideLayout" Target="../slideLayouts/slideLayout2.xml"/><Relationship Id="rId4" Type="http://schemas.openxmlformats.org/officeDocument/2006/relationships/tags" Target="../tags/tag18.xml"/></Relationships>
</file>

<file path=ppt/slides/_rels/slide9.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rtlCol="0">
            <a:normAutofit fontScale="90000"/>
          </a:bodyPr>
          <a:lstStyle/>
          <a:p>
            <a:pPr eaLnBrk="1" fontAlgn="auto" hangingPunct="1">
              <a:spcAft>
                <a:spcPts val="0"/>
              </a:spcAft>
              <a:defRPr/>
            </a:pPr>
            <a:r>
              <a:rPr lang="en-US" altLang="en-US" dirty="0" smtClean="0"/>
              <a:t>SE-3910</a:t>
            </a:r>
            <a:br>
              <a:rPr lang="en-US" altLang="en-US" dirty="0" smtClean="0"/>
            </a:br>
            <a:r>
              <a:rPr lang="en-US" altLang="en-US" dirty="0" smtClean="0"/>
              <a:t>Real-time Systems</a:t>
            </a:r>
          </a:p>
        </p:txBody>
      </p:sp>
      <p:sp>
        <p:nvSpPr>
          <p:cNvPr id="2051" name="Content Placeholder 2"/>
          <p:cNvSpPr>
            <a:spLocks noGrp="1"/>
          </p:cNvSpPr>
          <p:nvPr>
            <p:ph idx="1"/>
          </p:nvPr>
        </p:nvSpPr>
        <p:spPr>
          <a:xfrm>
            <a:off x="457200" y="1600200"/>
            <a:ext cx="8534400" cy="4525963"/>
          </a:xfrm>
        </p:spPr>
        <p:txBody>
          <a:bodyPr/>
          <a:lstStyle/>
          <a:p>
            <a:pPr eaLnBrk="1" hangingPunct="1"/>
            <a:r>
              <a:rPr lang="en-US" altLang="en-US" dirty="0" smtClean="0"/>
              <a:t>Week 9, Classes 1 and 2</a:t>
            </a:r>
          </a:p>
          <a:p>
            <a:pPr lvl="1" eaLnBrk="1" hangingPunct="1"/>
            <a:r>
              <a:rPr lang="en-US" altLang="en-US" dirty="0" smtClean="0"/>
              <a:t>Announcement* (</a:t>
            </a:r>
            <a:r>
              <a:rPr lang="en-US" altLang="en-US" dirty="0" err="1" smtClean="0"/>
              <a:t>regexp</a:t>
            </a:r>
            <a:r>
              <a:rPr lang="en-US" altLang="en-US" dirty="0" smtClean="0"/>
              <a:t> style)</a:t>
            </a:r>
          </a:p>
          <a:p>
            <a:pPr lvl="1" eaLnBrk="1" hangingPunct="1"/>
            <a:r>
              <a:rPr lang="en-US" altLang="en-US" dirty="0" smtClean="0"/>
              <a:t>Significance Testing</a:t>
            </a:r>
          </a:p>
          <a:p>
            <a:pPr lvl="1" eaLnBrk="1" hangingPunct="1"/>
            <a:r>
              <a:rPr lang="en-US" altLang="en-US" dirty="0" smtClean="0"/>
              <a:t>Failure </a:t>
            </a:r>
            <a:r>
              <a:rPr lang="en-US" altLang="en-US" dirty="0" smtClean="0"/>
              <a:t>statistics</a:t>
            </a:r>
          </a:p>
          <a:p>
            <a:pPr lvl="1" eaLnBrk="1" hangingPunct="1"/>
            <a:r>
              <a:rPr lang="en-US" altLang="en-US" dirty="0" smtClean="0"/>
              <a:t>Structured Analysis &amp; Design</a:t>
            </a:r>
          </a:p>
          <a:p>
            <a:pPr lvl="2" eaLnBrk="1" hangingPunct="1"/>
            <a:r>
              <a:rPr lang="en-US" altLang="en-US" dirty="0" smtClean="0"/>
              <a:t>SA/SD vs OOA/OOD</a:t>
            </a:r>
            <a:endParaRPr lang="en-US" altLang="en-US" dirty="0" smtClean="0"/>
          </a:p>
          <a:p>
            <a:pPr lvl="2" eaLnBrk="1" hangingPunct="1"/>
            <a:r>
              <a:rPr lang="en-US" altLang="en-US" dirty="0" smtClean="0"/>
              <a:t>Data flow diagrams</a:t>
            </a:r>
          </a:p>
          <a:p>
            <a:pPr lvl="1" eaLnBrk="1" hangingPunct="1"/>
            <a:endParaRPr lang="en-US" altLang="en-US" dirty="0" smtClean="0"/>
          </a:p>
          <a:p>
            <a:pPr lvl="2" eaLnBrk="1" hangingPunct="1"/>
            <a:endParaRPr lang="en-US" altLang="en-US" dirty="0" smtClean="0"/>
          </a:p>
          <a:p>
            <a:pPr lvl="2" eaLnBrk="1" hangingPunct="1"/>
            <a:endParaRPr lang="en-US" altLang="en-US" dirty="0" smtClean="0"/>
          </a:p>
          <a:p>
            <a:pPr marL="914400" lvl="2" indent="0" eaLnBrk="1" hangingPunct="1">
              <a:buNone/>
            </a:pPr>
            <a:endParaRPr lang="en-US" altLang="en-US" dirty="0" smtClean="0"/>
          </a:p>
          <a:p>
            <a:pPr lvl="1" eaLnBrk="1" hangingPunct="1"/>
            <a:endParaRPr lang="en-US" altLang="en-US" dirty="0" smtClean="0"/>
          </a:p>
          <a:p>
            <a:pPr lvl="1" eaLnBrk="1" hangingPunct="1"/>
            <a:endParaRPr lang="en-US" altLang="en-US" dirty="0" smtClean="0"/>
          </a:p>
        </p:txBody>
      </p:sp>
      <p:sp>
        <p:nvSpPr>
          <p:cNvPr id="2052" name="Footer Placeholder 3"/>
          <p:cNvSpPr>
            <a:spLocks noGrp="1"/>
          </p:cNvSpPr>
          <p:nvPr>
            <p:ph type="ftr" sz="quarter" idx="11"/>
          </p:nvPr>
        </p:nvSpPr>
        <p:spPr bwMode="auto">
          <a:xfrm>
            <a:off x="2743200" y="6096000"/>
            <a:ext cx="3657600" cy="457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defRPr/>
            </a:pPr>
            <a:r>
              <a:rPr lang="en-US" altLang="en-US" sz="1200" smtClean="0">
                <a:latin typeface="Arial" charset="0"/>
              </a:rPr>
              <a:t>SE-3910  - Dr. Josiah Yoder</a:t>
            </a:r>
          </a:p>
          <a:p>
            <a:pPr eaLnBrk="1" hangingPunct="1">
              <a:spcBef>
                <a:spcPct val="0"/>
              </a:spcBef>
              <a:buFontTx/>
              <a:buNone/>
              <a:defRPr/>
            </a:pPr>
            <a:r>
              <a:rPr lang="en-US" altLang="en-US" sz="1200" smtClean="0">
                <a:latin typeface="Arial" charset="0"/>
              </a:rPr>
              <a:t>Slide style: Dr. Hornick</a:t>
            </a:r>
          </a:p>
          <a:p>
            <a:pPr eaLnBrk="1" hangingPunct="1">
              <a:spcBef>
                <a:spcPct val="0"/>
              </a:spcBef>
              <a:buFontTx/>
              <a:buNone/>
              <a:defRPr/>
            </a:pPr>
            <a:r>
              <a:rPr lang="en-US" altLang="en-US" sz="1200" smtClean="0">
                <a:latin typeface="Arial" charset="0"/>
              </a:rPr>
              <a:t>Much Material: Dr. Schilling, Some from Dr. Hornick, etc.</a:t>
            </a: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defRPr/>
            </a:pPr>
            <a:fld id="{C1779351-E0FD-451D-A9B4-5ED4BD0888ED}" type="slidenum">
              <a:rPr lang="en-US" altLang="en-US" sz="1200" smtClean="0">
                <a:latin typeface="Arial" charset="0"/>
              </a:rPr>
              <a:pPr eaLnBrk="1" hangingPunct="1">
                <a:spcBef>
                  <a:spcPct val="0"/>
                </a:spcBef>
                <a:buFontTx/>
                <a:buNone/>
                <a:defRPr/>
              </a:pPr>
              <a:t>1</a:t>
            </a:fld>
            <a:endParaRPr lang="en-US" altLang="en-US" sz="1200" dirty="0" smtClean="0">
              <a:latin typeface="Arial" charset="0"/>
            </a:endParaRPr>
          </a:p>
        </p:txBody>
      </p:sp>
    </p:spTree>
    <p:extLst>
      <p:ext uri="{BB962C8B-B14F-4D97-AF65-F5344CB8AC3E}">
        <p14:creationId xmlns:p14="http://schemas.microsoft.com/office/powerpoint/2010/main" val="36366117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smtClean="0"/>
              <a:t>Data Dictionary</a:t>
            </a:r>
            <a:endParaRPr lang="en-US" dirty="0"/>
          </a:p>
        </p:txBody>
      </p:sp>
      <p:sp>
        <p:nvSpPr>
          <p:cNvPr id="3" name="Footer Placeholder 2"/>
          <p:cNvSpPr>
            <a:spLocks noGrp="1"/>
          </p:cNvSpPr>
          <p:nvPr>
            <p:ph type="ftr" sz="quarter" idx="11"/>
            <p:custDataLst>
              <p:tags r:id="rId2"/>
            </p:custDataLst>
          </p:nvPr>
        </p:nvSpPr>
        <p:spPr/>
        <p:txBody>
          <a:bodyPr/>
          <a:lstStyle/>
          <a:p>
            <a:r>
              <a:rPr lang="en-US" smtClean="0"/>
              <a:t>SE3910 Real Time Systems</a:t>
            </a:r>
            <a:endParaRPr lang="en-US"/>
          </a:p>
        </p:txBody>
      </p:sp>
      <p:sp>
        <p:nvSpPr>
          <p:cNvPr id="4" name="Content Placeholder 3"/>
          <p:cNvSpPr>
            <a:spLocks noGrp="1"/>
          </p:cNvSpPr>
          <p:nvPr>
            <p:ph sz="quarter" idx="4294967295"/>
            <p:custDataLst>
              <p:tags r:id="rId3"/>
            </p:custDataLst>
          </p:nvPr>
        </p:nvSpPr>
        <p:spPr>
          <a:xfrm>
            <a:off x="990600" y="1524000"/>
            <a:ext cx="7467600" cy="5638800"/>
          </a:xfrm>
          <a:prstGeom prst="rect">
            <a:avLst/>
          </a:prstGeom>
        </p:spPr>
        <p:txBody>
          <a:bodyPr/>
          <a:lstStyle/>
          <a:p>
            <a:r>
              <a:rPr lang="en-US" dirty="0" smtClean="0"/>
              <a:t>An essential aspect of a structured design</a:t>
            </a:r>
          </a:p>
          <a:p>
            <a:pPr lvl="1"/>
            <a:r>
              <a:rPr lang="en-US" dirty="0" smtClean="0"/>
              <a:t>Includes entries for data flows, control flows, data stores, buffers, etc.</a:t>
            </a:r>
          </a:p>
          <a:p>
            <a:pPr lvl="1"/>
            <a:endParaRPr lang="en-US" dirty="0"/>
          </a:p>
        </p:txBody>
      </p:sp>
    </p:spTree>
    <p:extLst>
      <p:ext uri="{BB962C8B-B14F-4D97-AF65-F5344CB8AC3E}">
        <p14:creationId xmlns:p14="http://schemas.microsoft.com/office/powerpoint/2010/main" val="10198257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smtClean="0"/>
              <a:t>Data Dictionary Example</a:t>
            </a:r>
            <a:endParaRPr lang="en-US" dirty="0"/>
          </a:p>
        </p:txBody>
      </p:sp>
      <p:sp>
        <p:nvSpPr>
          <p:cNvPr id="3" name="Footer Placeholder 2"/>
          <p:cNvSpPr>
            <a:spLocks noGrp="1"/>
          </p:cNvSpPr>
          <p:nvPr>
            <p:ph type="ftr" sz="quarter" idx="11"/>
            <p:custDataLst>
              <p:tags r:id="rId2"/>
            </p:custDataLst>
          </p:nvPr>
        </p:nvSpPr>
        <p:spPr/>
        <p:txBody>
          <a:bodyPr/>
          <a:lstStyle/>
          <a:p>
            <a:r>
              <a:rPr lang="en-US" smtClean="0"/>
              <a:t>SE3910 Real Time Systems</a:t>
            </a:r>
            <a:endParaRPr lang="en-US"/>
          </a:p>
        </p:txBody>
      </p:sp>
      <p:sp>
        <p:nvSpPr>
          <p:cNvPr id="4" name="Content Placeholder 3"/>
          <p:cNvSpPr>
            <a:spLocks noGrp="1"/>
          </p:cNvSpPr>
          <p:nvPr>
            <p:ph sz="quarter" idx="4294967295"/>
            <p:custDataLst>
              <p:tags r:id="rId3"/>
            </p:custDataLst>
          </p:nvPr>
        </p:nvSpPr>
        <p:spPr>
          <a:xfrm>
            <a:off x="1066800" y="76200"/>
            <a:ext cx="7467600" cy="5638800"/>
          </a:xfrm>
          <a:prstGeom prst="rect">
            <a:avLst/>
          </a:prstGeom>
        </p:spPr>
        <p:txBody>
          <a:bodyPr/>
          <a:lstStyle/>
          <a:p>
            <a:endParaRPr lang="en-US"/>
          </a:p>
        </p:txBody>
      </p:sp>
      <p:pic>
        <p:nvPicPr>
          <p:cNvPr id="3074" name="Picture 2"/>
          <p:cNvPicPr>
            <a:picLocks noChangeAspect="1" noChangeArrowheads="1"/>
          </p:cNvPicPr>
          <p:nvPr>
            <p:custDataLst>
              <p:tags r:id="rId4"/>
            </p:custDataLst>
          </p:nvPr>
        </p:nvPicPr>
        <p:blipFill>
          <a:blip r:embed="rId6">
            <a:extLst>
              <a:ext uri="{28A0092B-C50C-407E-A947-70E740481C1C}">
                <a14:useLocalDpi xmlns:a14="http://schemas.microsoft.com/office/drawing/2010/main" val="0"/>
              </a:ext>
            </a:extLst>
          </a:blip>
          <a:srcRect/>
          <a:stretch>
            <a:fillRect/>
          </a:stretch>
        </p:blipFill>
        <p:spPr bwMode="auto">
          <a:xfrm>
            <a:off x="838200" y="1524000"/>
            <a:ext cx="7503070"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989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7543800" cy="2849562"/>
          </a:xfrm>
        </p:spPr>
        <p:txBody>
          <a:bodyPr/>
          <a:lstStyle/>
          <a:p>
            <a:r>
              <a:rPr lang="en-US" dirty="0"/>
              <a:t>Discussion: Which software </a:t>
            </a:r>
            <a:r>
              <a:rPr lang="en-US" dirty="0" smtClean="0"/>
              <a:t>failure(s) </a:t>
            </a:r>
            <a:r>
              <a:rPr lang="en-US" dirty="0"/>
              <a:t>we have talked </a:t>
            </a:r>
            <a:r>
              <a:rPr lang="en-US" dirty="0" smtClean="0"/>
              <a:t>about (throughout the curriculum) should </a:t>
            </a:r>
            <a:r>
              <a:rPr lang="en-US" dirty="0"/>
              <a:t>have been caught using this approach?</a:t>
            </a:r>
          </a:p>
        </p:txBody>
      </p:sp>
      <p:sp>
        <p:nvSpPr>
          <p:cNvPr id="3" name="Footer Placeholder 2"/>
          <p:cNvSpPr>
            <a:spLocks noGrp="1"/>
          </p:cNvSpPr>
          <p:nvPr>
            <p:ph type="ftr" sz="quarter" idx="11"/>
            <p:custDataLst>
              <p:tags r:id="rId1"/>
            </p:custDataLst>
          </p:nvPr>
        </p:nvSpPr>
        <p:spPr/>
        <p:txBody>
          <a:bodyPr/>
          <a:lstStyle/>
          <a:p>
            <a:r>
              <a:rPr lang="en-US" smtClean="0"/>
              <a:t>SE3910 Real Time Systems</a:t>
            </a:r>
            <a:endParaRPr lang="en-US"/>
          </a:p>
        </p:txBody>
      </p:sp>
    </p:spTree>
    <p:extLst>
      <p:ext uri="{BB962C8B-B14F-4D97-AF65-F5344CB8AC3E}">
        <p14:creationId xmlns:p14="http://schemas.microsoft.com/office/powerpoint/2010/main" val="3406939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custDataLst>
              <p:tags r:id="rId1"/>
            </p:custDataLst>
          </p:nvPr>
        </p:nvSpPr>
        <p:spPr/>
        <p:txBody>
          <a:bodyPr/>
          <a:lstStyle/>
          <a:p>
            <a:r>
              <a:rPr lang="en-US" altLang="en-US"/>
              <a:t>DFD – Practical Example</a:t>
            </a:r>
          </a:p>
        </p:txBody>
      </p:sp>
      <p:sp>
        <p:nvSpPr>
          <p:cNvPr id="352260" name="Text Box 4"/>
          <p:cNvSpPr txBox="1">
            <a:spLocks noChangeArrowheads="1"/>
          </p:cNvSpPr>
          <p:nvPr>
            <p:custDataLst>
              <p:tags r:id="rId2"/>
            </p:custDataLst>
          </p:nvPr>
        </p:nvSpPr>
        <p:spPr bwMode="auto">
          <a:xfrm>
            <a:off x="990600" y="1498600"/>
            <a:ext cx="71628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t>Launched Dec. 11, 1998, the Climate Orbiter plunged too steeply into the Martian atmosphere Sept. 23, 1999, and either burned up or crashed. In an initial failure report released Oct. 15, 2000 the review board blamed the navigation error on a communications foul-up between NASA's Jet Propulsion Laboratory and prime contractor Lockheed Martin. </a:t>
            </a:r>
          </a:p>
        </p:txBody>
      </p:sp>
      <p:pic>
        <p:nvPicPr>
          <p:cNvPr id="352261" name="Picture 5"/>
          <p:cNvPicPr>
            <a:picLocks noChangeAspect="1" noChangeArrowheads="1"/>
          </p:cNvPicPr>
          <p:nvPr>
            <p:custDataLst>
              <p:tags r:id="rId3"/>
            </p:custDataLst>
          </p:nvPr>
        </p:nvPicPr>
        <p:blipFill>
          <a:blip r:embed="rId5">
            <a:extLst>
              <a:ext uri="{28A0092B-C50C-407E-A947-70E740481C1C}">
                <a14:useLocalDpi xmlns:a14="http://schemas.microsoft.com/office/drawing/2010/main" val="0"/>
              </a:ext>
            </a:extLst>
          </a:blip>
          <a:srcRect/>
          <a:stretch>
            <a:fillRect/>
          </a:stretch>
        </p:blipFill>
        <p:spPr bwMode="auto">
          <a:xfrm>
            <a:off x="914400" y="3352800"/>
            <a:ext cx="6934200" cy="2808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87898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DFD – Second Practical Example</a:t>
            </a:r>
            <a:endParaRPr lang="en-US" dirty="0"/>
          </a:p>
        </p:txBody>
      </p:sp>
      <p:sp>
        <p:nvSpPr>
          <p:cNvPr id="3" name="Footer Placeholder 2"/>
          <p:cNvSpPr>
            <a:spLocks noGrp="1"/>
          </p:cNvSpPr>
          <p:nvPr>
            <p:ph type="ftr" sz="quarter" idx="11"/>
          </p:nvPr>
        </p:nvSpPr>
        <p:spPr/>
        <p:txBody>
          <a:bodyPr/>
          <a:lstStyle/>
          <a:p>
            <a:r>
              <a:rPr lang="en-US" smtClean="0"/>
              <a:t>SE3910 Real Time Systems</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pic>
        <p:nvPicPr>
          <p:cNvPr id="5" name="Picture 2"/>
          <p:cNvPicPr>
            <a:picLocks noChangeAspect="1" noChangeArrowheads="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838200" y="2438400"/>
            <a:ext cx="7543800" cy="2790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166771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Structured vs OO Design (1)</a:t>
            </a:r>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15</a:t>
            </a:fld>
            <a:endParaRPr lang="en-US" altLang="en-US" dirty="0"/>
          </a:p>
        </p:txBody>
      </p:sp>
      <p:pic>
        <p:nvPicPr>
          <p:cNvPr id="6" name="Picture 2"/>
          <p:cNvPicPr>
            <a:picLocks noGrp="1" noChangeAspect="1" noChangeArrowheads="1"/>
          </p:cNvPicPr>
          <p:nvPr>
            <p:ph idx="1"/>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457200" y="1905000"/>
            <a:ext cx="8229600" cy="38120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07910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Structured vs OO </a:t>
            </a:r>
            <a:r>
              <a:rPr lang="en-US" dirty="0" smtClean="0"/>
              <a:t>Design (2)</a:t>
            </a:r>
            <a:endParaRPr lang="en-US" dirty="0"/>
          </a:p>
        </p:txBody>
      </p:sp>
      <p:sp>
        <p:nvSpPr>
          <p:cNvPr id="3" name="Content Placeholder 2"/>
          <p:cNvSpPr>
            <a:spLocks noGrp="1"/>
          </p:cNvSpPr>
          <p:nvPr>
            <p:ph idx="1"/>
          </p:nvPr>
        </p:nvSpPr>
        <p:spPr/>
        <p:txBody>
          <a:bodyPr/>
          <a:lstStyle/>
          <a:p>
            <a:r>
              <a:rPr lang="en-US" dirty="0" smtClean="0"/>
              <a:t>Three key “views” of a program</a:t>
            </a:r>
          </a:p>
          <a:p>
            <a:pPr lvl="1"/>
            <a:r>
              <a:rPr lang="en-US" dirty="0" smtClean="0"/>
              <a:t>Data</a:t>
            </a:r>
          </a:p>
          <a:p>
            <a:pPr lvl="1"/>
            <a:r>
              <a:rPr lang="en-US" dirty="0" smtClean="0"/>
              <a:t>Events</a:t>
            </a:r>
          </a:p>
          <a:p>
            <a:pPr lvl="2"/>
            <a:r>
              <a:rPr lang="en-US" dirty="0" smtClean="0"/>
              <a:t>Stimuli</a:t>
            </a:r>
          </a:p>
          <a:p>
            <a:pPr lvl="2"/>
            <a:r>
              <a:rPr lang="en-US" dirty="0" smtClean="0"/>
              <a:t>Control signals</a:t>
            </a:r>
          </a:p>
          <a:p>
            <a:pPr lvl="1"/>
            <a:r>
              <a:rPr lang="en-US" dirty="0" smtClean="0"/>
              <a:t>Actions</a:t>
            </a:r>
          </a:p>
          <a:p>
            <a:pPr lvl="2"/>
            <a:r>
              <a:rPr lang="en-US" dirty="0" smtClean="0"/>
              <a:t>Procedures</a:t>
            </a:r>
          </a:p>
          <a:p>
            <a:pPr lvl="2"/>
            <a:r>
              <a:rPr lang="en-US" dirty="0" smtClean="0"/>
              <a:t>“Precise rules”</a:t>
            </a:r>
          </a:p>
          <a:p>
            <a:pPr lvl="2"/>
            <a:r>
              <a:rPr lang="en-US" dirty="0" smtClean="0"/>
              <a:t>E.g. “compensate” or “calibrate”</a:t>
            </a:r>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16</a:t>
            </a:fld>
            <a:endParaRPr lang="en-US" altLang="en-US" dirty="0"/>
          </a:p>
        </p:txBody>
      </p:sp>
    </p:spTree>
    <p:extLst>
      <p:ext uri="{BB962C8B-B14F-4D97-AF65-F5344CB8AC3E}">
        <p14:creationId xmlns:p14="http://schemas.microsoft.com/office/powerpoint/2010/main" val="5041736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Structured vs OO Design (2)</a:t>
            </a:r>
          </a:p>
        </p:txBody>
      </p:sp>
      <p:sp>
        <p:nvSpPr>
          <p:cNvPr id="3" name="Content Placeholder 2"/>
          <p:cNvSpPr>
            <a:spLocks noGrp="1"/>
          </p:cNvSpPr>
          <p:nvPr>
            <p:ph idx="1"/>
          </p:nvPr>
        </p:nvSpPr>
        <p:spPr/>
        <p:txBody>
          <a:bodyPr/>
          <a:lstStyle/>
          <a:p>
            <a:pPr marL="0" indent="0">
              <a:buNone/>
            </a:pPr>
            <a:r>
              <a:rPr lang="en-US" dirty="0" smtClean="0"/>
              <a:t>Choosing SA or OO for an object-oriented design</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17</a:t>
            </a:fld>
            <a:endParaRPr lang="en-US" altLang="en-US" dirty="0"/>
          </a:p>
        </p:txBody>
      </p:sp>
    </p:spTree>
    <p:extLst>
      <p:ext uri="{BB962C8B-B14F-4D97-AF65-F5344CB8AC3E}">
        <p14:creationId xmlns:p14="http://schemas.microsoft.com/office/powerpoint/2010/main" val="3432258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a:t>An airplane software system has a failure probability of </a:t>
            </a:r>
            <a:r>
              <a:rPr lang="en-US" dirty="0" smtClean="0"/>
              <a:t>10</a:t>
            </a:r>
            <a:r>
              <a:rPr lang="en-US" baseline="30000" dirty="0" smtClean="0"/>
              <a:t>-9</a:t>
            </a:r>
            <a:r>
              <a:rPr lang="en-US" dirty="0" smtClean="0"/>
              <a:t> per </a:t>
            </a:r>
            <a:r>
              <a:rPr lang="en-US" dirty="0"/>
              <a:t>hour.  </a:t>
            </a:r>
            <a:r>
              <a:rPr lang="en-US" dirty="0" smtClean="0"/>
              <a:t>Supposing this failure will cause the plane to crash.  What is the chance that the plane will crash within the year if it flies 2400 hours a year?</a:t>
            </a:r>
          </a:p>
          <a:p>
            <a:r>
              <a:rPr lang="en-US" dirty="0" smtClean="0"/>
              <a:t>Compute assuming both independent and dependent.</a:t>
            </a:r>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2</a:t>
            </a:fld>
            <a:endParaRPr lang="en-US" altLang="en-US" dirty="0"/>
          </a:p>
        </p:txBody>
      </p:sp>
    </p:spTree>
    <p:extLst>
      <p:ext uri="{BB962C8B-B14F-4D97-AF65-F5344CB8AC3E}">
        <p14:creationId xmlns:p14="http://schemas.microsoft.com/office/powerpoint/2010/main" val="9710536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Structured Analysis &amp; Design</a:t>
            </a:r>
            <a:endParaRPr lang="en-US" dirty="0"/>
          </a:p>
        </p:txBody>
      </p:sp>
      <p:sp>
        <p:nvSpPr>
          <p:cNvPr id="3" name="Content Placeholder 2"/>
          <p:cNvSpPr>
            <a:spLocks noGrp="1"/>
          </p:cNvSpPr>
          <p:nvPr>
            <p:ph idx="1"/>
          </p:nvPr>
        </p:nvSpPr>
        <p:spPr/>
        <p:txBody>
          <a:bodyPr/>
          <a:lstStyle/>
          <a:p>
            <a:r>
              <a:rPr lang="en-US" dirty="0" smtClean="0"/>
              <a:t>Structured design is a process for breaking large systems into smaller systems consisting of</a:t>
            </a:r>
          </a:p>
          <a:p>
            <a:pPr lvl="1"/>
            <a:r>
              <a:rPr lang="en-US" dirty="0" smtClean="0"/>
              <a:t>Processes</a:t>
            </a:r>
          </a:p>
          <a:p>
            <a:pPr lvl="1"/>
            <a:r>
              <a:rPr lang="en-US" dirty="0" smtClean="0"/>
              <a:t>Data flow</a:t>
            </a:r>
          </a:p>
          <a:p>
            <a:r>
              <a:rPr lang="en-US" dirty="0" smtClean="0"/>
              <a:t>This is in contrast to Objet Oriented Design where a large program is broken into</a:t>
            </a:r>
          </a:p>
          <a:p>
            <a:pPr lvl="1"/>
            <a:r>
              <a:rPr lang="en-US" dirty="0" smtClean="0"/>
              <a:t>Objects</a:t>
            </a:r>
          </a:p>
          <a:p>
            <a:pPr lvl="1"/>
            <a:r>
              <a:rPr lang="en-US" dirty="0" smtClean="0"/>
              <a:t>Methods for operating on objects</a:t>
            </a:r>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3</a:t>
            </a:fld>
            <a:endParaRPr lang="en-US" altLang="en-US" dirty="0"/>
          </a:p>
        </p:txBody>
      </p:sp>
    </p:spTree>
    <p:extLst>
      <p:ext uri="{BB962C8B-B14F-4D97-AF65-F5344CB8AC3E}">
        <p14:creationId xmlns:p14="http://schemas.microsoft.com/office/powerpoint/2010/main" val="395106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smtClean="0"/>
              <a:t>Data flow </a:t>
            </a:r>
            <a:r>
              <a:rPr lang="en-US" dirty="0" smtClean="0"/>
              <a:t>diagrams</a:t>
            </a:r>
            <a:br>
              <a:rPr lang="en-US" dirty="0" smtClean="0"/>
            </a:br>
            <a:r>
              <a:rPr lang="en-US" sz="3600" dirty="0" smtClean="0"/>
              <a:t>(Key design tool for structured design)</a:t>
            </a:r>
            <a:endParaRPr lang="en-US" dirty="0"/>
          </a:p>
        </p:txBody>
      </p:sp>
      <p:sp>
        <p:nvSpPr>
          <p:cNvPr id="3" name="Footer Placeholder 2"/>
          <p:cNvSpPr>
            <a:spLocks noGrp="1"/>
          </p:cNvSpPr>
          <p:nvPr>
            <p:ph type="ftr" sz="quarter" idx="11"/>
            <p:custDataLst>
              <p:tags r:id="rId2"/>
            </p:custDataLst>
          </p:nvPr>
        </p:nvSpPr>
        <p:spPr/>
        <p:txBody>
          <a:bodyPr/>
          <a:lstStyle/>
          <a:p>
            <a:r>
              <a:rPr lang="en-US" smtClean="0"/>
              <a:t>SE3910 Real Time Systems</a:t>
            </a:r>
            <a:endParaRPr lang="en-US"/>
          </a:p>
        </p:txBody>
      </p:sp>
      <p:sp>
        <p:nvSpPr>
          <p:cNvPr id="4" name="Content Placeholder 3"/>
          <p:cNvSpPr>
            <a:spLocks noGrp="1"/>
          </p:cNvSpPr>
          <p:nvPr>
            <p:ph sz="quarter" idx="4294967295"/>
            <p:custDataLst>
              <p:tags r:id="rId3"/>
            </p:custDataLst>
          </p:nvPr>
        </p:nvSpPr>
        <p:spPr>
          <a:xfrm>
            <a:off x="1143000" y="1524000"/>
            <a:ext cx="7467600" cy="5638800"/>
          </a:xfrm>
          <a:prstGeom prst="rect">
            <a:avLst/>
          </a:prstGeom>
        </p:spPr>
        <p:txBody>
          <a:bodyPr>
            <a:normAutofit fontScale="70000" lnSpcReduction="20000"/>
          </a:bodyPr>
          <a:lstStyle/>
          <a:p>
            <a:r>
              <a:rPr lang="en-US" dirty="0" smtClean="0"/>
              <a:t>Entity</a:t>
            </a:r>
            <a:endParaRPr lang="en-US" dirty="0"/>
          </a:p>
          <a:p>
            <a:pPr lvl="1"/>
            <a:r>
              <a:rPr lang="en-US" dirty="0"/>
              <a:t>An entity is the source or destination of data. </a:t>
            </a:r>
            <a:endParaRPr lang="en-US" dirty="0" smtClean="0"/>
          </a:p>
          <a:p>
            <a:pPr lvl="1"/>
            <a:r>
              <a:rPr lang="en-US" dirty="0" smtClean="0"/>
              <a:t>The source in </a:t>
            </a:r>
            <a:r>
              <a:rPr lang="en-US" dirty="0"/>
              <a:t>a DFD represents these entities that are outside </a:t>
            </a:r>
            <a:r>
              <a:rPr lang="en-US" dirty="0" smtClean="0"/>
              <a:t>the context </a:t>
            </a:r>
            <a:r>
              <a:rPr lang="en-US" dirty="0"/>
              <a:t>of the system. </a:t>
            </a:r>
            <a:endParaRPr lang="en-US" dirty="0" smtClean="0"/>
          </a:p>
          <a:p>
            <a:pPr lvl="1"/>
            <a:r>
              <a:rPr lang="en-US" dirty="0" smtClean="0"/>
              <a:t>Entities </a:t>
            </a:r>
            <a:r>
              <a:rPr lang="en-US" dirty="0"/>
              <a:t>either provide data to </a:t>
            </a:r>
            <a:r>
              <a:rPr lang="en-US" dirty="0" smtClean="0"/>
              <a:t>the system </a:t>
            </a:r>
            <a:r>
              <a:rPr lang="en-US" dirty="0"/>
              <a:t>(referred to as a source) or receive data from </a:t>
            </a:r>
            <a:r>
              <a:rPr lang="en-US" dirty="0" smtClean="0"/>
              <a:t>it (</a:t>
            </a:r>
            <a:r>
              <a:rPr lang="en-US" dirty="0"/>
              <a:t>referred to as a sink). </a:t>
            </a:r>
            <a:endParaRPr lang="en-US" dirty="0" smtClean="0"/>
          </a:p>
          <a:p>
            <a:r>
              <a:rPr lang="en-US" dirty="0"/>
              <a:t>Process</a:t>
            </a:r>
          </a:p>
          <a:p>
            <a:pPr lvl="1"/>
            <a:r>
              <a:rPr lang="en-US" dirty="0"/>
              <a:t>The process is the manipulation or work that </a:t>
            </a:r>
            <a:r>
              <a:rPr lang="en-US" dirty="0" smtClean="0"/>
              <a:t>transforms data</a:t>
            </a:r>
            <a:r>
              <a:rPr lang="en-US" dirty="0"/>
              <a:t>, performing computations, making decisions (</a:t>
            </a:r>
            <a:r>
              <a:rPr lang="en-US" dirty="0" smtClean="0"/>
              <a:t>logic flow</a:t>
            </a:r>
            <a:r>
              <a:rPr lang="en-US" dirty="0"/>
              <a:t>), or directing data flows based on business rules. </a:t>
            </a:r>
            <a:r>
              <a:rPr lang="en-US" dirty="0" smtClean="0"/>
              <a:t>Data Store</a:t>
            </a:r>
          </a:p>
          <a:p>
            <a:r>
              <a:rPr lang="en-US" dirty="0" smtClean="0"/>
              <a:t>Data Store</a:t>
            </a:r>
          </a:p>
          <a:p>
            <a:pPr lvl="1"/>
            <a:r>
              <a:rPr lang="en-US" dirty="0" smtClean="0"/>
              <a:t>A data store is where a process stores data between processes for later usage by the same process or another process.</a:t>
            </a:r>
            <a:endParaRPr lang="en-US" dirty="0"/>
          </a:p>
          <a:p>
            <a:r>
              <a:rPr lang="en-US" dirty="0"/>
              <a:t>Data Flow</a:t>
            </a:r>
          </a:p>
          <a:p>
            <a:pPr lvl="1"/>
            <a:r>
              <a:rPr lang="en-US" dirty="0"/>
              <a:t>Data flow is the movement of data between the entity</a:t>
            </a:r>
            <a:r>
              <a:rPr lang="en-US" dirty="0" smtClean="0"/>
              <a:t>, the </a:t>
            </a:r>
            <a:r>
              <a:rPr lang="en-US" dirty="0"/>
              <a:t>process, and the data store. Data flow portrays </a:t>
            </a:r>
            <a:r>
              <a:rPr lang="en-US" dirty="0" smtClean="0"/>
              <a:t>the interface </a:t>
            </a:r>
            <a:r>
              <a:rPr lang="en-US" dirty="0"/>
              <a:t>between the components of the DFD. </a:t>
            </a:r>
          </a:p>
        </p:txBody>
      </p:sp>
    </p:spTree>
    <p:extLst>
      <p:ext uri="{BB962C8B-B14F-4D97-AF65-F5344CB8AC3E}">
        <p14:creationId xmlns:p14="http://schemas.microsoft.com/office/powerpoint/2010/main" val="25845544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smtClean="0"/>
              <a:t>Data Flow Diagram Symbols</a:t>
            </a:r>
            <a:endParaRPr lang="en-US" dirty="0"/>
          </a:p>
        </p:txBody>
      </p:sp>
      <p:sp>
        <p:nvSpPr>
          <p:cNvPr id="3" name="Footer Placeholder 2"/>
          <p:cNvSpPr>
            <a:spLocks noGrp="1"/>
          </p:cNvSpPr>
          <p:nvPr>
            <p:ph type="ftr" sz="quarter" idx="11"/>
            <p:custDataLst>
              <p:tags r:id="rId2"/>
            </p:custDataLst>
          </p:nvPr>
        </p:nvSpPr>
        <p:spPr/>
        <p:txBody>
          <a:bodyPr/>
          <a:lstStyle/>
          <a:p>
            <a:r>
              <a:rPr lang="en-US" smtClean="0"/>
              <a:t>SE3910 Real Time Systems</a:t>
            </a:r>
            <a:endParaRPr lang="en-US"/>
          </a:p>
        </p:txBody>
      </p:sp>
      <p:sp>
        <p:nvSpPr>
          <p:cNvPr id="4" name="Content Placeholder 3"/>
          <p:cNvSpPr>
            <a:spLocks noGrp="1"/>
          </p:cNvSpPr>
          <p:nvPr>
            <p:ph sz="quarter" idx="4294967295"/>
            <p:custDataLst>
              <p:tags r:id="rId3"/>
            </p:custDataLst>
          </p:nvPr>
        </p:nvSpPr>
        <p:spPr>
          <a:xfrm>
            <a:off x="1066800" y="76200"/>
            <a:ext cx="7467600" cy="5638800"/>
          </a:xfrm>
          <a:prstGeom prst="rect">
            <a:avLst/>
          </a:prstGeom>
        </p:spPr>
        <p:txBody>
          <a:bodyPr/>
          <a:lstStyle/>
          <a:p>
            <a:endParaRPr lang="en-US"/>
          </a:p>
        </p:txBody>
      </p:sp>
      <p:pic>
        <p:nvPicPr>
          <p:cNvPr id="1026" name="Picture 2"/>
          <p:cNvPicPr>
            <a:picLocks noChangeAspect="1" noChangeArrowheads="1"/>
          </p:cNvPicPr>
          <p:nvPr>
            <p:custDataLst>
              <p:tags r:id="rId4"/>
            </p:custDataLst>
          </p:nvPr>
        </p:nvPicPr>
        <p:blipFill>
          <a:blip r:embed="rId6">
            <a:extLst>
              <a:ext uri="{28A0092B-C50C-407E-A947-70E740481C1C}">
                <a14:useLocalDpi xmlns:a14="http://schemas.microsoft.com/office/drawing/2010/main" val="0"/>
              </a:ext>
            </a:extLst>
          </a:blip>
          <a:srcRect/>
          <a:stretch>
            <a:fillRect/>
          </a:stretch>
        </p:blipFill>
        <p:spPr bwMode="auto">
          <a:xfrm>
            <a:off x="381000" y="1447800"/>
            <a:ext cx="8153400" cy="47499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364871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smtClean="0"/>
              <a:t>Case study: Traffic Control</a:t>
            </a:r>
            <a:endParaRPr lang="en-US" dirty="0"/>
          </a:p>
        </p:txBody>
      </p:sp>
      <p:sp>
        <p:nvSpPr>
          <p:cNvPr id="3" name="Footer Placeholder 2"/>
          <p:cNvSpPr>
            <a:spLocks noGrp="1"/>
          </p:cNvSpPr>
          <p:nvPr>
            <p:ph type="ftr" sz="quarter" idx="11"/>
            <p:custDataLst>
              <p:tags r:id="rId2"/>
            </p:custDataLst>
          </p:nvPr>
        </p:nvSpPr>
        <p:spPr/>
        <p:txBody>
          <a:bodyPr/>
          <a:lstStyle/>
          <a:p>
            <a:r>
              <a:rPr lang="en-US" smtClean="0"/>
              <a:t>SE3910 Real Time Systems</a:t>
            </a:r>
            <a:endParaRPr lang="en-US"/>
          </a:p>
        </p:txBody>
      </p:sp>
      <p:sp>
        <p:nvSpPr>
          <p:cNvPr id="4" name="Content Placeholder 3"/>
          <p:cNvSpPr>
            <a:spLocks noGrp="1"/>
          </p:cNvSpPr>
          <p:nvPr>
            <p:ph sz="quarter" idx="4294967295"/>
            <p:custDataLst>
              <p:tags r:id="rId3"/>
            </p:custDataLst>
          </p:nvPr>
        </p:nvSpPr>
        <p:spPr>
          <a:xfrm>
            <a:off x="838200" y="1447800"/>
            <a:ext cx="7467600" cy="5638800"/>
          </a:xfrm>
          <a:prstGeom prst="rect">
            <a:avLst/>
          </a:prstGeom>
        </p:spPr>
        <p:txBody>
          <a:bodyPr/>
          <a:lstStyle/>
          <a:p>
            <a:r>
              <a:rPr lang="en-US" dirty="0" smtClean="0"/>
              <a:t>We are going to walk through the design of a Traffic Control System</a:t>
            </a:r>
          </a:p>
          <a:p>
            <a:pPr lvl="1"/>
            <a:r>
              <a:rPr lang="en-US" dirty="0" smtClean="0"/>
              <a:t>Starting with the needs of the system.</a:t>
            </a:r>
          </a:p>
          <a:p>
            <a:pPr lvl="1"/>
            <a:r>
              <a:rPr lang="en-US" dirty="0" smtClean="0"/>
              <a:t>We want to talk about how data flows through the system.</a:t>
            </a:r>
            <a:endParaRPr lang="en-US" dirty="0"/>
          </a:p>
        </p:txBody>
      </p:sp>
    </p:spTree>
    <p:extLst>
      <p:ext uri="{BB962C8B-B14F-4D97-AF65-F5344CB8AC3E}">
        <p14:creationId xmlns:p14="http://schemas.microsoft.com/office/powerpoint/2010/main" val="5569743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smtClean="0"/>
              <a:t>An Intersection System</a:t>
            </a:r>
            <a:endParaRPr lang="en-US" dirty="0"/>
          </a:p>
        </p:txBody>
      </p:sp>
      <p:sp>
        <p:nvSpPr>
          <p:cNvPr id="3" name="Footer Placeholder 2"/>
          <p:cNvSpPr>
            <a:spLocks noGrp="1"/>
          </p:cNvSpPr>
          <p:nvPr>
            <p:ph type="ftr" sz="quarter" idx="11"/>
            <p:custDataLst>
              <p:tags r:id="rId2"/>
            </p:custDataLst>
          </p:nvPr>
        </p:nvSpPr>
        <p:spPr/>
        <p:txBody>
          <a:bodyPr/>
          <a:lstStyle/>
          <a:p>
            <a:r>
              <a:rPr lang="en-US" smtClean="0"/>
              <a:t>SE3910 Real Time Systems</a:t>
            </a:r>
            <a:endParaRPr lang="en-US"/>
          </a:p>
        </p:txBody>
      </p:sp>
      <p:sp>
        <p:nvSpPr>
          <p:cNvPr id="4" name="Content Placeholder 3"/>
          <p:cNvSpPr>
            <a:spLocks noGrp="1"/>
          </p:cNvSpPr>
          <p:nvPr>
            <p:ph sz="quarter" idx="4294967295"/>
            <p:custDataLst>
              <p:tags r:id="rId3"/>
            </p:custDataLst>
          </p:nvPr>
        </p:nvSpPr>
        <p:spPr>
          <a:xfrm>
            <a:off x="1066800" y="76200"/>
            <a:ext cx="7467600" cy="5638800"/>
          </a:xfrm>
          <a:prstGeom prst="rect">
            <a:avLst/>
          </a:prstGeom>
        </p:spPr>
        <p:txBody>
          <a:bodyPr/>
          <a:lstStyle/>
          <a:p>
            <a:endParaRPr lang="en-US"/>
          </a:p>
        </p:txBody>
      </p:sp>
      <p:pic>
        <p:nvPicPr>
          <p:cNvPr id="1026" name="Picture 2"/>
          <p:cNvPicPr>
            <a:picLocks noChangeAspect="1" noChangeArrowheads="1"/>
          </p:cNvPicPr>
          <p:nvPr>
            <p:custDataLst>
              <p:tags r:id="rId4"/>
            </p:custDataLst>
          </p:nvPr>
        </p:nvPicPr>
        <p:blipFill>
          <a:blip r:embed="rId6">
            <a:extLst>
              <a:ext uri="{28A0092B-C50C-407E-A947-70E740481C1C}">
                <a14:useLocalDpi xmlns:a14="http://schemas.microsoft.com/office/drawing/2010/main" val="0"/>
              </a:ext>
            </a:extLst>
          </a:blip>
          <a:srcRect/>
          <a:stretch>
            <a:fillRect/>
          </a:stretch>
        </p:blipFill>
        <p:spPr bwMode="auto">
          <a:xfrm>
            <a:off x="1028700" y="1371600"/>
            <a:ext cx="6940550" cy="64685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4624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smtClean="0"/>
              <a:t>Intersection Control Diagram</a:t>
            </a:r>
            <a:endParaRPr lang="en-US" dirty="0"/>
          </a:p>
        </p:txBody>
      </p:sp>
      <p:sp>
        <p:nvSpPr>
          <p:cNvPr id="3" name="Footer Placeholder 2"/>
          <p:cNvSpPr>
            <a:spLocks noGrp="1"/>
          </p:cNvSpPr>
          <p:nvPr>
            <p:ph type="ftr" sz="quarter" idx="11"/>
            <p:custDataLst>
              <p:tags r:id="rId2"/>
            </p:custDataLst>
          </p:nvPr>
        </p:nvSpPr>
        <p:spPr/>
        <p:txBody>
          <a:bodyPr/>
          <a:lstStyle/>
          <a:p>
            <a:r>
              <a:rPr lang="en-US" smtClean="0"/>
              <a:t>SE3910 Real Time Systems</a:t>
            </a:r>
            <a:endParaRPr lang="en-US"/>
          </a:p>
        </p:txBody>
      </p:sp>
      <p:sp>
        <p:nvSpPr>
          <p:cNvPr id="4" name="Content Placeholder 3"/>
          <p:cNvSpPr>
            <a:spLocks noGrp="1"/>
          </p:cNvSpPr>
          <p:nvPr>
            <p:ph sz="quarter" idx="4294967295"/>
            <p:custDataLst>
              <p:tags r:id="rId3"/>
            </p:custDataLst>
          </p:nvPr>
        </p:nvSpPr>
        <p:spPr>
          <a:xfrm>
            <a:off x="1066800" y="76200"/>
            <a:ext cx="7467600" cy="5638800"/>
          </a:xfrm>
          <a:prstGeom prst="rect">
            <a:avLst/>
          </a:prstGeom>
        </p:spPr>
        <p:txBody>
          <a:bodyPr/>
          <a:lstStyle/>
          <a:p>
            <a:endParaRPr lang="en-US"/>
          </a:p>
        </p:txBody>
      </p:sp>
      <p:pic>
        <p:nvPicPr>
          <p:cNvPr id="2050" name="Picture 2"/>
          <p:cNvPicPr>
            <a:picLocks noChangeAspect="1" noChangeArrowheads="1"/>
          </p:cNvPicPr>
          <p:nvPr>
            <p:custDataLst>
              <p:tags r:id="rId4"/>
            </p:custDataLst>
          </p:nvPr>
        </p:nvPicPr>
        <p:blipFill>
          <a:blip r:embed="rId6">
            <a:extLst>
              <a:ext uri="{28A0092B-C50C-407E-A947-70E740481C1C}">
                <a14:useLocalDpi xmlns:a14="http://schemas.microsoft.com/office/drawing/2010/main" val="0"/>
              </a:ext>
            </a:extLst>
          </a:blip>
          <a:srcRect/>
          <a:stretch>
            <a:fillRect/>
          </a:stretch>
        </p:blipFill>
        <p:spPr bwMode="auto">
          <a:xfrm>
            <a:off x="2209800" y="1295400"/>
            <a:ext cx="4724400" cy="51594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14606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smtClean="0"/>
              <a:t>Dataflow diagram</a:t>
            </a:r>
            <a:endParaRPr lang="en-US" dirty="0"/>
          </a:p>
        </p:txBody>
      </p:sp>
      <p:sp>
        <p:nvSpPr>
          <p:cNvPr id="3" name="Footer Placeholder 2"/>
          <p:cNvSpPr>
            <a:spLocks noGrp="1"/>
          </p:cNvSpPr>
          <p:nvPr>
            <p:ph type="ftr" sz="quarter" idx="11"/>
            <p:custDataLst>
              <p:tags r:id="rId2"/>
            </p:custDataLst>
          </p:nvPr>
        </p:nvSpPr>
        <p:spPr/>
        <p:txBody>
          <a:bodyPr/>
          <a:lstStyle/>
          <a:p>
            <a:r>
              <a:rPr lang="en-US" smtClean="0"/>
              <a:t>SE3910 Real Time Systems</a:t>
            </a:r>
            <a:endParaRPr lang="en-US"/>
          </a:p>
        </p:txBody>
      </p:sp>
      <p:sp>
        <p:nvSpPr>
          <p:cNvPr id="4" name="Content Placeholder 3"/>
          <p:cNvSpPr>
            <a:spLocks noGrp="1"/>
          </p:cNvSpPr>
          <p:nvPr>
            <p:ph sz="quarter" idx="4294967295"/>
            <p:custDataLst>
              <p:tags r:id="rId3"/>
            </p:custDataLst>
          </p:nvPr>
        </p:nvSpPr>
        <p:spPr>
          <a:xfrm>
            <a:off x="1066800" y="76200"/>
            <a:ext cx="7467600" cy="5638800"/>
          </a:xfrm>
          <a:prstGeom prst="rect">
            <a:avLst/>
          </a:prstGeom>
        </p:spPr>
        <p:txBody>
          <a:bodyPr/>
          <a:lstStyle/>
          <a:p>
            <a:endParaRPr lang="en-US"/>
          </a:p>
        </p:txBody>
      </p:sp>
    </p:spTree>
    <p:extLst>
      <p:ext uri="{BB962C8B-B14F-4D97-AF65-F5344CB8AC3E}">
        <p14:creationId xmlns:p14="http://schemas.microsoft.com/office/powerpoint/2010/main" val="68825010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22709</TotalTime>
  <Words>1079</Words>
  <Application>Microsoft Office PowerPoint</Application>
  <PresentationFormat>On-screen Show (4:3)</PresentationFormat>
  <Paragraphs>185</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SE-3910 Real-time Systems</vt:lpstr>
      <vt:lpstr>Example</vt:lpstr>
      <vt:lpstr>Structured Analysis &amp; Design</vt:lpstr>
      <vt:lpstr>Data flow diagrams (Key design tool for structured design)</vt:lpstr>
      <vt:lpstr>Data Flow Diagram Symbols</vt:lpstr>
      <vt:lpstr>Case study: Traffic Control</vt:lpstr>
      <vt:lpstr>An Intersection System</vt:lpstr>
      <vt:lpstr>Intersection Control Diagram</vt:lpstr>
      <vt:lpstr>Dataflow diagram</vt:lpstr>
      <vt:lpstr>Data Dictionary</vt:lpstr>
      <vt:lpstr>Data Dictionary Example</vt:lpstr>
      <vt:lpstr>Discussion: Which software failure(s) we have talked about (throughout the curriculum) should have been caught using this approach?</vt:lpstr>
      <vt:lpstr>DFD – Practical Example</vt:lpstr>
      <vt:lpstr>DFD – Second Practical Example</vt:lpstr>
      <vt:lpstr>Structured vs OO Design (1)</vt:lpstr>
      <vt:lpstr>Structured vs OO Design (2)</vt:lpstr>
      <vt:lpstr>Structured vs OO Design (2)</vt:lpstr>
    </vt:vector>
  </TitlesOfParts>
  <Company>MSOE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CS-280 Lecture</dc:title>
  <dc:subject>Intro</dc:subject>
  <dc:creator>Dr. Mark Hornick</dc:creator>
  <cp:lastModifiedBy>Josiah A Yoder</cp:lastModifiedBy>
  <cp:revision>1383</cp:revision>
  <cp:lastPrinted>2014-05-02T18:54:07Z</cp:lastPrinted>
  <dcterms:created xsi:type="dcterms:W3CDTF">1999-09-06T21:32:20Z</dcterms:created>
  <dcterms:modified xsi:type="dcterms:W3CDTF">2014-05-09T20:42:35Z</dcterms:modified>
</cp:coreProperties>
</file>