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0"/>
  </p:notesMasterIdLst>
  <p:handoutMasterIdLst>
    <p:handoutMasterId r:id="rId31"/>
  </p:handoutMasterIdLst>
  <p:sldIdLst>
    <p:sldId id="320" r:id="rId2"/>
    <p:sldId id="321" r:id="rId3"/>
    <p:sldId id="373" r:id="rId4"/>
    <p:sldId id="374" r:id="rId5"/>
    <p:sldId id="348" r:id="rId6"/>
    <p:sldId id="355" r:id="rId7"/>
    <p:sldId id="356" r:id="rId8"/>
    <p:sldId id="376" r:id="rId9"/>
    <p:sldId id="369" r:id="rId10"/>
    <p:sldId id="371" r:id="rId11"/>
    <p:sldId id="372" r:id="rId12"/>
    <p:sldId id="370" r:id="rId13"/>
    <p:sldId id="357" r:id="rId14"/>
    <p:sldId id="364" r:id="rId15"/>
    <p:sldId id="365" r:id="rId16"/>
    <p:sldId id="366" r:id="rId17"/>
    <p:sldId id="367" r:id="rId18"/>
    <p:sldId id="358" r:id="rId19"/>
    <p:sldId id="375" r:id="rId20"/>
    <p:sldId id="359" r:id="rId21"/>
    <p:sldId id="360" r:id="rId22"/>
    <p:sldId id="361" r:id="rId23"/>
    <p:sldId id="362" r:id="rId24"/>
    <p:sldId id="363" r:id="rId25"/>
    <p:sldId id="351" r:id="rId26"/>
    <p:sldId id="352" r:id="rId27"/>
    <p:sldId id="353" r:id="rId28"/>
    <p:sldId id="354" r:id="rId29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12" autoAdjust="0"/>
    <p:restoredTop sz="59533" autoAdjust="0"/>
  </p:normalViewPr>
  <p:slideViewPr>
    <p:cSldViewPr>
      <p:cViewPr varScale="1">
        <p:scale>
          <a:sx n="50" d="100"/>
          <a:sy n="50" d="100"/>
        </p:scale>
        <p:origin x="-8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6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7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28 April 2015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7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0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AA57C0C-AC4E-4A96-910A-3A67E0B4749F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5" y="672760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2B47C-0760-4B8F-9BB4-4FF110AA68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04E13-795D-45C3-8AC1-BD8DD4F868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5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13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In tomorrow’s lab,</a:t>
            </a:r>
            <a:r>
              <a:rPr lang="en-US" altLang="en-US" baseline="0" dirty="0" smtClean="0"/>
              <a:t> we will read time differences on an oscilloscope…</a:t>
            </a:r>
          </a:p>
          <a:p>
            <a:endParaRPr lang="en-US" altLang="en-US" dirty="0" smtClean="0"/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4015D-42A0-4091-A2D7-121FA4B7A761}" type="datetime1">
              <a:rPr lang="en-US" altLang="en-US" smtClean="0">
                <a:latin typeface="Times New Roman" pitchFamily="18" charset="0"/>
              </a:rPr>
              <a:pPr eaLnBrk="1" hangingPunct="1"/>
              <a:t>4/28/2015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C288B7-CF3C-4BAB-AD2A-A83769776CC9}" type="slidenum">
              <a:rPr lang="en-US" altLang="en-US" smtClean="0">
                <a:latin typeface="Times New Roman" pitchFamily="18" charset="0"/>
              </a:rPr>
              <a:pPr eaLnBrk="1" hangingPunct="1"/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2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26E73-A3A9-41B9-A6EE-E15951D288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1331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436B-B2F6-4BEA-BD62-DEC223EF1050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4/28/2015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A5F157-5619-4A57-8C04-C42EE2E9AACB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6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4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4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0FA884-287A-4B8E-AE1C-7833C2F3B506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4/28/2015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54270A-3361-438A-9024-241597BF4DDC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4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the professor made the course material</a:t>
            </a:r>
            <a:r>
              <a:rPr lang="en-US" baseline="0" dirty="0" smtClean="0"/>
              <a:t> clear and understandable?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
Poll Title: Today, the professor made the course material clear and understandable
https://www.polleverywhere.com/multiple_choice_polls/Tgsho9KFq8cPvBg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2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was the muddiest point?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
Poll Title: What was the muddiest point?
https://www.polleverywhere.com/free_text_polls/5ecaTmFuFeJ65hY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6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Discussion: </a:t>
            </a:r>
          </a:p>
          <a:p>
            <a:r>
              <a:rPr lang="en-US" altLang="en-US" smtClean="0"/>
              <a:t>Why do we pick these options?</a:t>
            </a:r>
          </a:p>
          <a:p>
            <a:r>
              <a:rPr lang="en-US" altLang="en-US" smtClean="0"/>
              <a:t>Are there any proceses that are not real-time?</a:t>
            </a:r>
          </a:p>
          <a:p>
            <a:r>
              <a:rPr lang="en-US" altLang="en-US" smtClean="0"/>
              <a:t>Why does the book re-define real-time systems?</a:t>
            </a:r>
          </a:p>
          <a:p>
            <a:r>
              <a:rPr lang="en-US" altLang="en-US" smtClean="0"/>
              <a:t>What are the practical implications?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0C33C6-66C9-4CFF-A355-A4A4EF0B21F1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E4D29-2DA7-4014-A0E4-69DDC83643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Discussion: </a:t>
            </a:r>
          </a:p>
          <a:p>
            <a:r>
              <a:rPr lang="en-US" altLang="en-US" smtClean="0"/>
              <a:t>What is the key difference between an embedded system and a non-embedded system?</a:t>
            </a:r>
          </a:p>
          <a:p>
            <a:r>
              <a:rPr lang="en-US" altLang="en-US" smtClean="0"/>
              <a:t>Does this clarify our answers?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0C33C6-66C9-4CFF-A355-A4A4EF0B21F1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15C802-B9AA-4DE0-A878-3E26140CBE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Work through making this input better</a:t>
            </a:r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3C2998-FDF2-4A2C-984F-340335777BE2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4/28/2015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B1A25E-BF67-40EF-98C4-E0C8EB4E6F8A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99523B-8600-4FAA-9085-0CB715D653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This problem AGAIN has an error.   b is a pointer, and yet we don’t need to de-reference it.   It should just be passed straight through:</a:t>
            </a:r>
          </a:p>
          <a:p>
            <a:r>
              <a:rPr lang="en-US" altLang="en-US" smtClean="0">
                <a:latin typeface="Consolas" pitchFamily="49" charset="0"/>
                <a:cs typeface="Consolas" pitchFamily="49" charset="0"/>
              </a:rPr>
              <a:t>foo((struct bar2*) b)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C26475B-335C-405A-AA8A-3546F44C776D}" type="datetime1">
              <a:rPr lang="en-US" smtClean="0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4C4DE7-D363-4830-AAF0-46A921A8C6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Most Content: Dr. Hornick</a:t>
            </a:r>
          </a:p>
          <a:p>
            <a:pPr>
              <a:defRPr/>
            </a:pPr>
            <a:r>
              <a:rPr lang="en-US" altLang="en-US" dirty="0" smtClean="0"/>
              <a:t>Some Content and Most Errors: 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Slide design: Dr. Mark L. Hornick</a:t>
            </a:r>
          </a:p>
          <a:p>
            <a:pPr>
              <a:defRPr/>
            </a:pPr>
            <a:r>
              <a:rPr lang="en-US" altLang="en-US" smtClean="0"/>
              <a:t>Content: Dr. Hornick</a:t>
            </a:r>
          </a:p>
          <a:p>
            <a:pPr>
              <a:defRPr/>
            </a:pPr>
            <a:r>
              <a:rPr lang="en-US" altLang="en-US" smtClean="0"/>
              <a:t>Errors: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</a:p>
          <a:p>
            <a:pPr>
              <a:defRPr/>
            </a:pPr>
            <a:r>
              <a:rPr lang="en-US" altLang="en-US" dirty="0" smtClean="0"/>
              <a:t>Slide Design: Dr. Hornick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2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izeof" TargetMode="External"/><Relationship Id="rId3" Type="http://schemas.openxmlformats.org/officeDocument/2006/relationships/hyperlink" Target="http://en.wikipedia.org/wiki/C_(programming_language)" TargetMode="External"/><Relationship Id="rId7" Type="http://schemas.openxmlformats.org/officeDocument/2006/relationships/hyperlink" Target="http://en.wikipedia.org/wiki/Neg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igned_number_representations" TargetMode="External"/><Relationship Id="rId5" Type="http://schemas.openxmlformats.org/officeDocument/2006/relationships/hyperlink" Target="http://en.wikipedia.org/wiki/Indirection" TargetMode="External"/><Relationship Id="rId4" Type="http://schemas.openxmlformats.org/officeDocument/2006/relationships/hyperlink" Target="http://en.wikipedia.org/wiki/Reference_(computer_science)" TargetMode="External"/><Relationship Id="rId9" Type="http://schemas.openxmlformats.org/officeDocument/2006/relationships/hyperlink" Target="http://en.wikipedia.org/wiki/Type_convers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SE3910</a:t>
            </a:r>
            <a:br>
              <a:rPr lang="en-US" dirty="0" smtClean="0"/>
            </a:br>
            <a:r>
              <a:rPr lang="en-US" dirty="0" smtClean="0"/>
              <a:t>Week 3, Class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Today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???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Week 3 Tuesday Lab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Lab 3 was up over weekend – hopefully you downloaded the VERY BIG files.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You should have running before start of lab</a:t>
            </a: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Debian</a:t>
            </a:r>
            <a:r>
              <a:rPr lang="en-US" dirty="0" smtClean="0">
                <a:sym typeface="Wingdings" panose="05000000000000000000" pitchFamily="2" charset="2"/>
              </a:rPr>
              <a:t> install (preferably on virtual machine)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Freshly flashed </a:t>
            </a:r>
            <a:r>
              <a:rPr lang="en-US" dirty="0" err="1" smtClean="0">
                <a:sym typeface="Wingdings" panose="05000000000000000000" pitchFamily="2" charset="2"/>
              </a:rPr>
              <a:t>microSD</a:t>
            </a:r>
            <a:r>
              <a:rPr lang="en-US" dirty="0" smtClean="0">
                <a:sym typeface="Wingdings" panose="05000000000000000000" pitchFamily="2" charset="2"/>
              </a:rPr>
              <a:t> card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Freshly flashed </a:t>
            </a:r>
            <a:r>
              <a:rPr lang="en-US" dirty="0" err="1" smtClean="0">
                <a:sym typeface="Wingdings" panose="05000000000000000000" pitchFamily="2" charset="2"/>
              </a:rPr>
              <a:t>Beaglebone</a:t>
            </a:r>
            <a:r>
              <a:rPr lang="en-US" dirty="0" smtClean="0">
                <a:sym typeface="Wingdings" panose="05000000000000000000" pitchFamily="2" charset="2"/>
              </a:rPr>
              <a:t> that you can </a:t>
            </a:r>
            <a:r>
              <a:rPr lang="en-US" dirty="0" err="1" smtClean="0">
                <a:sym typeface="Wingdings" panose="05000000000000000000" pitchFamily="2" charset="2"/>
              </a:rPr>
              <a:t>ssh</a:t>
            </a:r>
            <a:r>
              <a:rPr lang="en-US" dirty="0" smtClean="0">
                <a:sym typeface="Wingdings" panose="05000000000000000000" pitchFamily="2" charset="2"/>
              </a:rPr>
              <a:t> into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 coding assignment may be added to lab before tomorrow.</a:t>
            </a: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dirty="0" smtClean="0"/>
              <a:t>How do you get a reference (pointer) to the first element in an array?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 smtClean="0"/>
              <a:t>int</a:t>
            </a:r>
            <a:r>
              <a:rPr lang="en-US" altLang="en-US" dirty="0" smtClean="0"/>
              <a:t> x[5] = {1,2,3,4,5}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/>
              <a:t>b</a:t>
            </a:r>
            <a:r>
              <a:rPr lang="en-US" altLang="en-US" dirty="0" err="1" smtClean="0"/>
              <a:t>oolean</a:t>
            </a:r>
            <a:r>
              <a:rPr lang="en-US" altLang="en-US" dirty="0" smtClean="0"/>
              <a:t> foo(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*</a:t>
            </a:r>
            <a:r>
              <a:rPr lang="en-US" altLang="en-US" dirty="0" err="1" smtClean="0"/>
              <a:t>ip</a:t>
            </a:r>
            <a:r>
              <a:rPr lang="en-US" altLang="en-US" dirty="0" smtClean="0"/>
              <a:t>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oo(&amp;x);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oo(x);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foo(x[0]);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58E5F-8A3D-4046-A41F-1EB60D9E798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dirty="0" smtClean="0"/>
              <a:t>How do you get a reference (pointer) to the </a:t>
            </a:r>
            <a:r>
              <a:rPr lang="en-US" altLang="en-US" b="1" dirty="0" smtClean="0"/>
              <a:t>second</a:t>
            </a:r>
            <a:r>
              <a:rPr lang="en-US" altLang="en-US" dirty="0" smtClean="0"/>
              <a:t> element in an array?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 smtClean="0"/>
              <a:t>int</a:t>
            </a:r>
            <a:r>
              <a:rPr lang="en-US" altLang="en-US" dirty="0" smtClean="0"/>
              <a:t> x[5] = {1,2,3,4,5}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/>
              <a:t>b</a:t>
            </a:r>
            <a:r>
              <a:rPr lang="en-US" altLang="en-US" dirty="0" err="1" smtClean="0"/>
              <a:t>oolean</a:t>
            </a:r>
            <a:r>
              <a:rPr lang="en-US" altLang="en-US" dirty="0" smtClean="0"/>
              <a:t> foo(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*</a:t>
            </a:r>
            <a:r>
              <a:rPr lang="en-US" altLang="en-US" dirty="0" err="1" smtClean="0"/>
              <a:t>ip</a:t>
            </a:r>
            <a:r>
              <a:rPr lang="en-US" altLang="en-US" dirty="0" smtClean="0"/>
              <a:t>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oo(&amp;x+1);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foo(x+1);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foo(&amp;(x+1));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15E23-4A72-4654-A915-7CF96F259B5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Conditional Compilation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#define DEBUG</a:t>
            </a:r>
          </a:p>
          <a:p>
            <a:r>
              <a:rPr lang="en-US" altLang="en-US" smtClean="0"/>
              <a:t>#ifdef DEBUG</a:t>
            </a:r>
          </a:p>
          <a:p>
            <a:r>
              <a:rPr lang="en-US" altLang="en-US" smtClean="0"/>
              <a:t>#endif</a:t>
            </a:r>
          </a:p>
          <a:p>
            <a:endParaRPr lang="en-US" altLang="en-US" smtClean="0"/>
          </a:p>
          <a:p>
            <a:r>
              <a:rPr lang="en-US" altLang="en-US" smtClean="0"/>
              <a:t>#define LEVEL 5</a:t>
            </a:r>
          </a:p>
          <a:p>
            <a:r>
              <a:rPr lang="en-US" altLang="en-US" smtClean="0"/>
              <a:t>#if LEVEL &gt; 0</a:t>
            </a:r>
          </a:p>
          <a:p>
            <a:r>
              <a:rPr lang="en-US" altLang="en-US" smtClean="0"/>
              <a:t>#endif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3FAA-9016-4D6E-AA6E-1694E4F4873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80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Waveform Terminology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Amplitude</a:t>
            </a:r>
          </a:p>
          <a:p>
            <a:r>
              <a:rPr lang="en-US" altLang="en-US" smtClean="0"/>
              <a:t>Peak-to-peak voltage</a:t>
            </a:r>
          </a:p>
          <a:p>
            <a:r>
              <a:rPr lang="en-US" altLang="en-US" smtClean="0"/>
              <a:t>Peak voltage (alternative defs)</a:t>
            </a:r>
          </a:p>
          <a:p>
            <a:endParaRPr lang="en-US" altLang="en-US" smtClean="0"/>
          </a:p>
          <a:p>
            <a:r>
              <a:rPr lang="en-US" altLang="en-US" smtClean="0"/>
              <a:t>Period</a:t>
            </a:r>
          </a:p>
          <a:p>
            <a:r>
              <a:rPr lang="en-US" altLang="en-US" smtClean="0"/>
              <a:t>Frequency  (review)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23194-45E8-4B13-A3A1-6E05930F582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59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Oscilloscope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05211-714A-4B12-A64F-D2300AF6D3D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13317" name="Content Placeholder 5" descr="oscilloscope 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32668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43800" cy="1295400"/>
          </a:xfrm>
        </p:spPr>
        <p:txBody>
          <a:bodyPr/>
          <a:lstStyle/>
          <a:p>
            <a:r>
              <a:rPr lang="en-US" altLang="en-US" dirty="0" smtClean="0"/>
              <a:t>Exercise: What is the time delay between the two falling edges?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2B88-5600-4300-8E0C-0057107E205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14342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209800"/>
            <a:ext cx="85963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5" r="70879"/>
          <a:stretch>
            <a:fillRect/>
          </a:stretch>
        </p:blipFill>
        <p:spPr bwMode="auto">
          <a:xfrm>
            <a:off x="1403350" y="5562600"/>
            <a:ext cx="8601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2239107"/>
            <a:ext cx="8591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43800" cy="1295400"/>
          </a:xfrm>
        </p:spPr>
        <p:txBody>
          <a:bodyPr/>
          <a:lstStyle/>
          <a:p>
            <a:r>
              <a:rPr lang="en-US" altLang="en-US" dirty="0" smtClean="0"/>
              <a:t>Exercise: What is the time delay between the two falling edges?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2B88-5600-4300-8E0C-0057107E205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14343" name="Picture 2" descr="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5" r="70879"/>
          <a:stretch>
            <a:fillRect/>
          </a:stretch>
        </p:blipFill>
        <p:spPr bwMode="auto">
          <a:xfrm>
            <a:off x="1403350" y="5562600"/>
            <a:ext cx="8601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6292" y="5615299"/>
            <a:ext cx="17635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 </a:t>
            </a:r>
            <a:r>
              <a:rPr lang="en-US" b="1" dirty="0" err="1" smtClean="0"/>
              <a:t>ms</a:t>
            </a:r>
            <a:r>
              <a:rPr lang="en-US" b="1" dirty="0" smtClean="0"/>
              <a:t> / </a:t>
            </a:r>
            <a:r>
              <a:rPr lang="en-US" b="1" dirty="0" err="1" smtClean="0"/>
              <a:t>Div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3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Exercise: What is the rise-time </a:t>
            </a:r>
            <a:br>
              <a:rPr lang="en-US" altLang="en-US" dirty="0" smtClean="0"/>
            </a:br>
            <a:r>
              <a:rPr lang="en-US" altLang="en-US" dirty="0" smtClean="0"/>
              <a:t>of this signal?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0C56F-384F-4D74-9282-61C76E4CA6A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028700" y="54864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28800" y="2133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25146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30480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42672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36576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48768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432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76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864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41985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2771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TextBox 11"/>
          <p:cNvSpPr txBox="1">
            <a:spLocks noChangeArrowheads="1"/>
          </p:cNvSpPr>
          <p:nvPr/>
        </p:nvSpPr>
        <p:spPr bwMode="auto">
          <a:xfrm>
            <a:off x="533400" y="5251450"/>
            <a:ext cx="99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0</a:t>
            </a:r>
          </a:p>
        </p:txBody>
      </p:sp>
      <p:sp>
        <p:nvSpPr>
          <p:cNvPr id="3093" name="TextBox 18"/>
          <p:cNvSpPr txBox="1">
            <a:spLocks noChangeArrowheads="1"/>
          </p:cNvSpPr>
          <p:nvPr/>
        </p:nvSpPr>
        <p:spPr bwMode="auto">
          <a:xfrm>
            <a:off x="704850" y="2514600"/>
            <a:ext cx="1123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1 Volt/div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816100" y="2514600"/>
            <a:ext cx="5473700" cy="2959100"/>
          </a:xfrm>
          <a:custGeom>
            <a:avLst/>
            <a:gdLst>
              <a:gd name="connsiteX0" fmla="*/ 0 w 8249782"/>
              <a:gd name="connsiteY0" fmla="*/ 3798993 h 4111042"/>
              <a:gd name="connsiteX1" fmla="*/ 4356100 w 8249782"/>
              <a:gd name="connsiteY1" fmla="*/ 3748193 h 4111042"/>
              <a:gd name="connsiteX2" fmla="*/ 4000500 w 8249782"/>
              <a:gd name="connsiteY2" fmla="*/ 154093 h 4111042"/>
              <a:gd name="connsiteX3" fmla="*/ 7696200 w 8249782"/>
              <a:gd name="connsiteY3" fmla="*/ 814493 h 4111042"/>
              <a:gd name="connsiteX4" fmla="*/ 8166100 w 8249782"/>
              <a:gd name="connsiteY4" fmla="*/ 2249593 h 4111042"/>
              <a:gd name="connsiteX0" fmla="*/ 0 w 8249782"/>
              <a:gd name="connsiteY0" fmla="*/ 2984500 h 3251648"/>
              <a:gd name="connsiteX1" fmla="*/ 4356100 w 8249782"/>
              <a:gd name="connsiteY1" fmla="*/ 2933700 h 3251648"/>
              <a:gd name="connsiteX2" fmla="*/ 7696200 w 8249782"/>
              <a:gd name="connsiteY2" fmla="*/ 0 h 3251648"/>
              <a:gd name="connsiteX3" fmla="*/ 8166100 w 8249782"/>
              <a:gd name="connsiteY3" fmla="*/ 1435100 h 3251648"/>
              <a:gd name="connsiteX0" fmla="*/ 0 w 7696200"/>
              <a:gd name="connsiteY0" fmla="*/ 2984500 h 3251648"/>
              <a:gd name="connsiteX1" fmla="*/ 4356100 w 7696200"/>
              <a:gd name="connsiteY1" fmla="*/ 2933700 h 3251648"/>
              <a:gd name="connsiteX2" fmla="*/ 7696200 w 7696200"/>
              <a:gd name="connsiteY2" fmla="*/ 0 h 3251648"/>
              <a:gd name="connsiteX0" fmla="*/ 0 w 5435600"/>
              <a:gd name="connsiteY0" fmla="*/ 2921000 h 3183918"/>
              <a:gd name="connsiteX1" fmla="*/ 4356100 w 5435600"/>
              <a:gd name="connsiteY1" fmla="*/ 2870200 h 3183918"/>
              <a:gd name="connsiteX2" fmla="*/ 5435600 w 5435600"/>
              <a:gd name="connsiteY2" fmla="*/ 0 h 3183918"/>
              <a:gd name="connsiteX0" fmla="*/ 0 w 5435600"/>
              <a:gd name="connsiteY0" fmla="*/ 2921000 h 2961246"/>
              <a:gd name="connsiteX1" fmla="*/ 2755900 w 5435600"/>
              <a:gd name="connsiteY1" fmla="*/ 1473200 h 2961246"/>
              <a:gd name="connsiteX2" fmla="*/ 5435600 w 5435600"/>
              <a:gd name="connsiteY2" fmla="*/ 0 h 2961246"/>
              <a:gd name="connsiteX0" fmla="*/ 0 w 5435600"/>
              <a:gd name="connsiteY0" fmla="*/ 2921000 h 3041788"/>
              <a:gd name="connsiteX1" fmla="*/ 2755900 w 5435600"/>
              <a:gd name="connsiteY1" fmla="*/ 1473200 h 3041788"/>
              <a:gd name="connsiteX2" fmla="*/ 5435600 w 5435600"/>
              <a:gd name="connsiteY2" fmla="*/ 0 h 3041788"/>
              <a:gd name="connsiteX0" fmla="*/ 0 w 5435600"/>
              <a:gd name="connsiteY0" fmla="*/ 2921000 h 3017510"/>
              <a:gd name="connsiteX1" fmla="*/ 2768600 w 5435600"/>
              <a:gd name="connsiteY1" fmla="*/ 1308100 h 3017510"/>
              <a:gd name="connsiteX2" fmla="*/ 5435600 w 5435600"/>
              <a:gd name="connsiteY2" fmla="*/ 0 h 3017510"/>
              <a:gd name="connsiteX0" fmla="*/ 0 w 5435600"/>
              <a:gd name="connsiteY0" fmla="*/ 2921000 h 2922838"/>
              <a:gd name="connsiteX1" fmla="*/ 2768600 w 5435600"/>
              <a:gd name="connsiteY1" fmla="*/ 1308100 h 2922838"/>
              <a:gd name="connsiteX2" fmla="*/ 5435600 w 5435600"/>
              <a:gd name="connsiteY2" fmla="*/ 0 h 2922838"/>
              <a:gd name="connsiteX0" fmla="*/ 0 w 5435600"/>
              <a:gd name="connsiteY0" fmla="*/ 2959732 h 2961570"/>
              <a:gd name="connsiteX1" fmla="*/ 2768600 w 5435600"/>
              <a:gd name="connsiteY1" fmla="*/ 1346832 h 2961570"/>
              <a:gd name="connsiteX2" fmla="*/ 5435600 w 5435600"/>
              <a:gd name="connsiteY2" fmla="*/ 38732 h 2961570"/>
              <a:gd name="connsiteX0" fmla="*/ 0 w 5435600"/>
              <a:gd name="connsiteY0" fmla="*/ 2959732 h 2961570"/>
              <a:gd name="connsiteX1" fmla="*/ 2768600 w 5435600"/>
              <a:gd name="connsiteY1" fmla="*/ 1346832 h 2961570"/>
              <a:gd name="connsiteX2" fmla="*/ 5435600 w 5435600"/>
              <a:gd name="connsiteY2" fmla="*/ 38732 h 2961570"/>
              <a:gd name="connsiteX0" fmla="*/ 0 w 5435600"/>
              <a:gd name="connsiteY0" fmla="*/ 2954176 h 2956014"/>
              <a:gd name="connsiteX1" fmla="*/ 2768600 w 5435600"/>
              <a:gd name="connsiteY1" fmla="*/ 1341276 h 2956014"/>
              <a:gd name="connsiteX2" fmla="*/ 5435600 w 5435600"/>
              <a:gd name="connsiteY2" fmla="*/ 33176 h 2956014"/>
              <a:gd name="connsiteX0" fmla="*/ 0 w 5473700"/>
              <a:gd name="connsiteY0" fmla="*/ 2959343 h 2959432"/>
              <a:gd name="connsiteX1" fmla="*/ 2768600 w 5473700"/>
              <a:gd name="connsiteY1" fmla="*/ 1346443 h 2959432"/>
              <a:gd name="connsiteX2" fmla="*/ 5473700 w 5473700"/>
              <a:gd name="connsiteY2" fmla="*/ 243 h 2959432"/>
              <a:gd name="connsiteX0" fmla="*/ 0 w 5473700"/>
              <a:gd name="connsiteY0" fmla="*/ 2959100 h 2959189"/>
              <a:gd name="connsiteX1" fmla="*/ 2768600 w 5473700"/>
              <a:gd name="connsiteY1" fmla="*/ 1346200 h 2959189"/>
              <a:gd name="connsiteX2" fmla="*/ 5473700 w 5473700"/>
              <a:gd name="connsiteY2" fmla="*/ 0 h 2959189"/>
              <a:gd name="connsiteX0" fmla="*/ 0 w 5473700"/>
              <a:gd name="connsiteY0" fmla="*/ 2959100 h 2959341"/>
              <a:gd name="connsiteX1" fmla="*/ 2768600 w 5473700"/>
              <a:gd name="connsiteY1" fmla="*/ 1346200 h 2959341"/>
              <a:gd name="connsiteX2" fmla="*/ 5473700 w 5473700"/>
              <a:gd name="connsiteY2" fmla="*/ 0 h 2959341"/>
              <a:gd name="connsiteX0" fmla="*/ 0 w 5473700"/>
              <a:gd name="connsiteY0" fmla="*/ 2959100 h 2959100"/>
              <a:gd name="connsiteX1" fmla="*/ 2768600 w 5473700"/>
              <a:gd name="connsiteY1" fmla="*/ 1346200 h 2959100"/>
              <a:gd name="connsiteX2" fmla="*/ 5473700 w 5473700"/>
              <a:gd name="connsiteY2" fmla="*/ 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700" h="2959100">
                <a:moveTo>
                  <a:pt x="0" y="2959100"/>
                </a:moveTo>
                <a:cubicBezTo>
                  <a:pt x="2428875" y="2958041"/>
                  <a:pt x="2770717" y="2563283"/>
                  <a:pt x="2768600" y="1346200"/>
                </a:cubicBezTo>
                <a:cubicBezTo>
                  <a:pt x="2766483" y="129117"/>
                  <a:pt x="3225800" y="8467"/>
                  <a:pt x="54737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397119" y="3511947"/>
            <a:ext cx="1905000" cy="59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685800" y="2924963"/>
            <a:ext cx="1123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1 </a:t>
            </a:r>
            <a:r>
              <a:rPr lang="en-US" altLang="en-US" sz="1800" dirty="0" err="1" smtClean="0">
                <a:latin typeface="Arial" charset="0"/>
              </a:rPr>
              <a:t>ms</a:t>
            </a:r>
            <a:r>
              <a:rPr lang="en-US" altLang="en-US" sz="1800" dirty="0" smtClean="0">
                <a:latin typeface="Arial" charset="0"/>
              </a:rPr>
              <a:t>/div</a:t>
            </a: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Sketching Waveforms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Sine wave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Square wave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Sawtooth</a:t>
            </a:r>
            <a:r>
              <a:rPr lang="en-US" dirty="0" smtClean="0"/>
              <a:t> wave(s)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Random wave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 of changing</a:t>
            </a:r>
          </a:p>
          <a:p>
            <a:pPr lvl="1">
              <a:defRPr/>
            </a:pPr>
            <a:r>
              <a:rPr lang="en-US" dirty="0" smtClean="0"/>
              <a:t>Amplitude</a:t>
            </a:r>
          </a:p>
          <a:p>
            <a:pPr lvl="1">
              <a:defRPr/>
            </a:pPr>
            <a:r>
              <a:rPr lang="en-US" dirty="0" smtClean="0"/>
              <a:t>Frequency</a:t>
            </a:r>
          </a:p>
          <a:p>
            <a:pPr lvl="1">
              <a:defRPr/>
            </a:pPr>
            <a:r>
              <a:rPr lang="en-US" dirty="0" smtClean="0"/>
              <a:t>Phase (time shift)</a:t>
            </a:r>
          </a:p>
          <a:p>
            <a:pPr marL="344487" lvl="1" indent="0"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77279-8EB4-49FF-9804-058488921FD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[Did not go beyond here in </a:t>
            </a:r>
            <a:r>
              <a:rPr lang="en-US" smtClean="0"/>
              <a:t>2-3 class]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09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(Reminder)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Last week: Purchase 4GB or greater micro SD card</a:t>
            </a:r>
          </a:p>
          <a:p>
            <a:pPr lvl="1"/>
            <a:r>
              <a:rPr lang="en-US" dirty="0" smtClean="0"/>
              <a:t>Used Lab 3</a:t>
            </a:r>
          </a:p>
          <a:p>
            <a:r>
              <a:rPr lang="en-US" dirty="0" smtClean="0"/>
              <a:t>(Optional) Tools – e.g.  needle-noise pliers</a:t>
            </a:r>
          </a:p>
          <a:p>
            <a:r>
              <a:rPr lang="en-US" dirty="0" smtClean="0"/>
              <a:t>Check out short-term</a:t>
            </a:r>
          </a:p>
          <a:p>
            <a:pPr lvl="1"/>
            <a:r>
              <a:rPr lang="en-US" dirty="0" smtClean="0"/>
              <a:t>Kit (breakout board, breadboard cape, LCD cape, USB Oscilloscope)</a:t>
            </a:r>
          </a:p>
          <a:p>
            <a:pPr lvl="1"/>
            <a:r>
              <a:rPr lang="en-US" dirty="0" smtClean="0"/>
              <a:t>Small parts</a:t>
            </a:r>
            <a:r>
              <a:rPr lang="en-US" dirty="0"/>
              <a:t> </a:t>
            </a:r>
            <a:r>
              <a:rPr lang="en-US" dirty="0" smtClean="0"/>
              <a:t>(also may desire to purchase)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29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Technical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does one control the speed of a motor?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How does one change the brightness of a light-bulb?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3952-E8BE-4A1B-98C0-6C131682AC9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1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Pulse-Width-Modulation</a:t>
            </a:r>
            <a:br>
              <a:rPr lang="en-US" altLang="en-US" smtClean="0"/>
            </a:br>
            <a:r>
              <a:rPr lang="en-US" altLang="en-US" smtClean="0"/>
              <a:t>… in traffic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0BBF8-B8C9-4954-B8BC-CAD262D4A2E1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150" name="Picture 3" descr="C:\Users\schilling\AppData\Local\Microsoft\Windows\Temporary Internet Files\Content.IE5\PS36C4AK\MP900316916[1]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505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C:\Users\schilling\AppData\Local\Microsoft\Windows\Temporary Internet Files\Content.IE5\WK7J9Y0Y\MP900400467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28813"/>
            <a:ext cx="3529013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3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Pulse-width modulation terminology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43613" y="5842000"/>
            <a:ext cx="2895600" cy="10826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E395A-0EC7-45BC-B9AF-D1526A9188EB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71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/>
          <a:stretch>
            <a:fillRect/>
          </a:stretch>
        </p:blipFill>
        <p:spPr bwMode="auto">
          <a:xfrm>
            <a:off x="131763" y="1295400"/>
            <a:ext cx="8807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14388" y="4038600"/>
            <a:ext cx="8113712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/>
              <a:t>Determine the duty cycle (D)</a:t>
            </a:r>
          </a:p>
          <a:p>
            <a:r>
              <a:rPr lang="en-US" altLang="en-US" sz="2800"/>
              <a:t>Multiply the duty cycle by the peak volta</a:t>
            </a:r>
            <a:r>
              <a:rPr lang="en-US" altLang="en-US"/>
              <a:t>ge (V</a:t>
            </a:r>
            <a:r>
              <a:rPr lang="en-US" altLang="en-US" baseline="-25000"/>
              <a:t>p</a:t>
            </a:r>
            <a:r>
              <a:rPr lang="en-US" altLang="en-US"/>
              <a:t>)</a:t>
            </a:r>
          </a:p>
        </p:txBody>
      </p:sp>
      <p:graphicFrame>
        <p:nvGraphicFramePr>
          <p:cNvPr id="7176" name="Object 7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38200" y="4857750"/>
          <a:ext cx="404336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7" imgW="1231366" imgH="812447" progId="Equation.DSMT4">
                  <p:embed/>
                </p:oleObj>
              </mc:Choice>
              <mc:Fallback>
                <p:oleObj name="Equation" r:id="rId7" imgW="1231366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57750"/>
                        <a:ext cx="4043363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4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In-class exercise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How can you control the brightness of an LED, using tools we have discussed so far?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How would you accomplish this if you went into lab right now?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E80C4-9A75-4F34-9CF4-0EEF733255A8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165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Advantages of Pulse-Width Modulation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Click to add 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DF216-BAFE-4005-BDBD-39BD803B3377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4933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Muddiest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Wait for the slides, or follow this link to answer both questions at once:</a:t>
            </a:r>
          </a:p>
          <a:p>
            <a:r>
              <a:rPr lang="en-US" dirty="0" smtClean="0"/>
              <a:t>http</a:t>
            </a:r>
            <a:r>
              <a:rPr lang="en-US" dirty="0"/>
              <a:t>://bit.ly/1Mow5a3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25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Josiah Yoder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061C-2967-4E31-80E3-2D9230D1022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7594600" cy="5842000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http://bit.ly/1Mow5a3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942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Josiah Yoder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061C-2967-4E31-80E3-2D9230D1022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78714"/>
            <a:ext cx="7670800" cy="5689600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http://bit.ly/1Mow5a3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507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EB: Derek Malloy, </a:t>
            </a:r>
            <a:r>
              <a:rPr lang="en-US" i="1" dirty="0" smtClean="0"/>
              <a:t>Exploring </a:t>
            </a:r>
            <a:r>
              <a:rPr lang="en-US" i="1" dirty="0" err="1" smtClean="0"/>
              <a:t>Beaglebone</a:t>
            </a:r>
            <a:r>
              <a:rPr lang="en-US" i="1" dirty="0" smtClean="0"/>
              <a:t>,</a:t>
            </a:r>
            <a:r>
              <a:rPr lang="en-US" dirty="0" smtClean="0"/>
              <a:t> Wiley, 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Select all that are real-time systems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Video Game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Aircraft Autopilot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Refinery Process Control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Cash Register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Smartphone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82F4-98DA-457C-A5C0-D52587327F6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1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Select all that are embedded systems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Video Game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Aircraft Autopilot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Refinery Process Control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Cash Register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Smartphone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EC1AD-CDE5-401F-8F5C-433DC716B41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51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Ex:</a:t>
            </a:r>
            <a:br>
              <a:rPr lang="en-US" altLang="en-US" dirty="0" smtClean="0"/>
            </a:br>
            <a:r>
              <a:rPr lang="en-US" altLang="en-US" dirty="0" smtClean="0"/>
              <a:t>What is the voltage across R2?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8521D-6134-479A-92A8-BD9C9DA25B9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125" name="Picture 2" descr="D:\MyDocs\Downloads\schemeit-project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2738"/>
            <a:ext cx="64008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What’s wrong with this simple circuit’s input?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8889D-0583-4F01-889B-2AEF0A85B04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7413" name="Picture 2" descr="http://www.seattlerobotics.org/encoder/mar97/basics0.gif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524000"/>
            <a:ext cx="3100388" cy="4343400"/>
          </a:xfrm>
        </p:spPr>
      </p:pic>
    </p:spTree>
    <p:extLst>
      <p:ext uri="{BB962C8B-B14F-4D97-AF65-F5344CB8AC3E}">
        <p14:creationId xmlns:p14="http://schemas.microsoft.com/office/powerpoint/2010/main" val="27260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hlinkClick r:id="rId3" tooltip="C (programming language)"/>
              </a:rPr>
              <a:t>C</a:t>
            </a:r>
            <a:r>
              <a:rPr lang="en-US" altLang="en-US" smtClean="0"/>
              <a:t>, Java, C#, … unary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Increment</a:t>
            </a:r>
            <a:r>
              <a:rPr lang="en-US" dirty="0"/>
              <a:t>: ++x, x++</a:t>
            </a:r>
          </a:p>
          <a:p>
            <a:pPr>
              <a:defRPr/>
            </a:pPr>
            <a:r>
              <a:rPr lang="en-US" dirty="0"/>
              <a:t>Decrement: −−x, x−−</a:t>
            </a:r>
          </a:p>
          <a:p>
            <a:pPr>
              <a:defRPr/>
            </a:pPr>
            <a:r>
              <a:rPr lang="en-US" dirty="0">
                <a:hlinkClick r:id="rId4" tooltip="Reference (computer science)"/>
              </a:rPr>
              <a:t>Address</a:t>
            </a:r>
            <a:r>
              <a:rPr lang="en-US" dirty="0"/>
              <a:t>: &amp;x</a:t>
            </a:r>
          </a:p>
          <a:p>
            <a:pPr>
              <a:defRPr/>
            </a:pPr>
            <a:r>
              <a:rPr lang="en-US" dirty="0">
                <a:hlinkClick r:id="rId5" tooltip="Indirection"/>
              </a:rPr>
              <a:t>Indirection</a:t>
            </a:r>
            <a:r>
              <a:rPr lang="en-US" dirty="0"/>
              <a:t>: *x</a:t>
            </a:r>
          </a:p>
          <a:p>
            <a:pPr>
              <a:defRPr/>
            </a:pPr>
            <a:r>
              <a:rPr lang="en-US" dirty="0"/>
              <a:t>Positive: +x</a:t>
            </a:r>
          </a:p>
          <a:p>
            <a:pPr>
              <a:defRPr/>
            </a:pPr>
            <a:r>
              <a:rPr lang="en-US" dirty="0"/>
              <a:t>Negative: −x</a:t>
            </a:r>
          </a:p>
          <a:p>
            <a:pPr>
              <a:defRPr/>
            </a:pPr>
            <a:r>
              <a:rPr lang="en-US" dirty="0">
                <a:hlinkClick r:id="rId6" tooltip="Signed number representations"/>
              </a:rPr>
              <a:t>One's complement</a:t>
            </a:r>
            <a:r>
              <a:rPr lang="en-US" dirty="0"/>
              <a:t>: ~x</a:t>
            </a:r>
          </a:p>
          <a:p>
            <a:pPr>
              <a:defRPr/>
            </a:pPr>
            <a:r>
              <a:rPr lang="en-US" dirty="0">
                <a:hlinkClick r:id="rId7" tooltip="Negation"/>
              </a:rPr>
              <a:t>Logical negation</a:t>
            </a:r>
            <a:r>
              <a:rPr lang="en-US" dirty="0"/>
              <a:t>: !x</a:t>
            </a:r>
          </a:p>
          <a:p>
            <a:pPr>
              <a:defRPr/>
            </a:pPr>
            <a:r>
              <a:rPr lang="en-US" dirty="0" err="1">
                <a:hlinkClick r:id="rId8" tooltip="Sizeof"/>
              </a:rPr>
              <a:t>Sizeof</a:t>
            </a:r>
            <a:r>
              <a:rPr lang="en-US" dirty="0"/>
              <a:t>: </a:t>
            </a:r>
            <a:r>
              <a:rPr lang="en-US" dirty="0" err="1"/>
              <a:t>sizeof</a:t>
            </a:r>
            <a:r>
              <a:rPr lang="en-US" dirty="0"/>
              <a:t> x, </a:t>
            </a:r>
            <a:r>
              <a:rPr lang="en-US" dirty="0" err="1"/>
              <a:t>sizeof</a:t>
            </a:r>
            <a:r>
              <a:rPr lang="en-US" dirty="0"/>
              <a:t>(type-name)</a:t>
            </a:r>
          </a:p>
          <a:p>
            <a:pPr>
              <a:defRPr/>
            </a:pPr>
            <a:r>
              <a:rPr lang="en-US" dirty="0">
                <a:hlinkClick r:id="rId9" tooltip="Type conversion"/>
              </a:rPr>
              <a:t>Cast</a:t>
            </a:r>
            <a:r>
              <a:rPr lang="en-US" dirty="0"/>
              <a:t>: (</a:t>
            </a:r>
            <a:r>
              <a:rPr lang="en-US" i="1" dirty="0"/>
              <a:t>type-name</a:t>
            </a:r>
            <a:r>
              <a:rPr lang="en-US" dirty="0"/>
              <a:t>) </a:t>
            </a:r>
            <a:r>
              <a:rPr lang="en-US" i="1" dirty="0"/>
              <a:t>cast-expression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Wiki: </a:t>
            </a:r>
            <a:r>
              <a:rPr lang="en-US" altLang="en-US" dirty="0" err="1"/>
              <a:t>Unary_operation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81F58-1737-4E54-9F87-0DD7621A58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98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Exercise: Which of the following is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foo(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 b);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 b;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And then….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bar2*) b*)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foo((bar2*) *b)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foo((bar2*) b&amp;)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bar2*) &amp;b)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CE59C-54D1-4DFE-B61F-B29D01E6341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85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dab587c-bd02-47e1-93a1-02e543c8eb63"/>
  <p:tag name="__PE_ORIG_SIZE" val="4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6303360-ca4f-4fd7-a64e-8cc79dfd5fa6"/>
  <p:tag name="__PE_ORIG_SIZE" val="4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33236</TotalTime>
  <Words>1257</Words>
  <Application>Microsoft Office PowerPoint</Application>
  <PresentationFormat>On-screen Show (4:3)</PresentationFormat>
  <Paragraphs>359</Paragraphs>
  <Slides>28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2_Network</vt:lpstr>
      <vt:lpstr>Equation</vt:lpstr>
      <vt:lpstr>    SE3910 Week 3, Class 1</vt:lpstr>
      <vt:lpstr>Equipment (Reminder) </vt:lpstr>
      <vt:lpstr>Exercise</vt:lpstr>
      <vt:lpstr>Exercise</vt:lpstr>
      <vt:lpstr>Ex: What is the resistance of this resistor?</vt:lpstr>
      <vt:lpstr>Ex: What is the voltage across R2?</vt:lpstr>
      <vt:lpstr>Ex: What’s wrong with this simple circuit’s input?</vt:lpstr>
      <vt:lpstr>C, Java, C#, … unary operators</vt:lpstr>
      <vt:lpstr>Exercise: Which of the following is correct?</vt:lpstr>
      <vt:lpstr>Exercise</vt:lpstr>
      <vt:lpstr>Exercise</vt:lpstr>
      <vt:lpstr>Conditional Compilation</vt:lpstr>
      <vt:lpstr>Waveform Terminology</vt:lpstr>
      <vt:lpstr>An Oscilloscope</vt:lpstr>
      <vt:lpstr>Exercise: What is the time delay between the two falling edges?</vt:lpstr>
      <vt:lpstr>Exercise: What is the time delay between the two falling edges?</vt:lpstr>
      <vt:lpstr>Exercise: What is the rise-time  of this signal?</vt:lpstr>
      <vt:lpstr>Sketching Waveforms</vt:lpstr>
      <vt:lpstr>[Did not go beyond here in 2-3 class]</vt:lpstr>
      <vt:lpstr>Technical Goals</vt:lpstr>
      <vt:lpstr>Pulse-Width-Modulation … in traffic</vt:lpstr>
      <vt:lpstr>Pulse-width modulation terminology</vt:lpstr>
      <vt:lpstr>In-class exercise</vt:lpstr>
      <vt:lpstr>Advantages of Pulse-Width Modulation</vt:lpstr>
      <vt:lpstr>Muddiest Point</vt:lpstr>
      <vt:lpstr>PowerPoint Presentation</vt:lpstr>
      <vt:lpstr>PowerPoint Presentation</vt:lpstr>
      <vt:lpstr>References</vt:lpstr>
    </vt:vector>
  </TitlesOfParts>
  <Company>MSOE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Administrator</cp:lastModifiedBy>
  <cp:revision>1272</cp:revision>
  <cp:lastPrinted>2015-03-23T20:02:34Z</cp:lastPrinted>
  <dcterms:created xsi:type="dcterms:W3CDTF">1999-09-06T21:32:20Z</dcterms:created>
  <dcterms:modified xsi:type="dcterms:W3CDTF">2015-04-28T13:52:37Z</dcterms:modified>
</cp:coreProperties>
</file>