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0.xml" ContentType="application/vnd.openxmlformats-officedocument.presentationml.notesSlide+xml"/>
  <Override PartName="/ppt/tags/tag17.xml" ContentType="application/vnd.openxmlformats-officedocument.presentationml.tags+xml"/>
  <Override PartName="/ppt/notesSlides/notesSlide11.xml" ContentType="application/vnd.openxmlformats-officedocument.presentationml.notesSlide+xml"/>
  <Override PartName="/ppt/tags/tag18.xml" ContentType="application/vnd.openxmlformats-officedocument.presentationml.tags+xml"/>
  <Override PartName="/ppt/notesSlides/notesSlide12.xml" ContentType="application/vnd.openxmlformats-officedocument.presentationml.notesSlide+xml"/>
  <Override PartName="/ppt/tags/tag19.xml" ContentType="application/vnd.openxmlformats-officedocument.presentationml.tags+xml"/>
  <Override PartName="/ppt/notesSlides/notesSlide13.xml" ContentType="application/vnd.openxmlformats-officedocument.presentationml.notesSlide+xml"/>
  <Override PartName="/ppt/tags/tag20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6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7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8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9.xml" ContentType="application/vnd.openxmlformats-officedocument.presentationml.notesSlide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2"/>
  </p:notesMasterIdLst>
  <p:handoutMasterIdLst>
    <p:handoutMasterId r:id="rId33"/>
  </p:handoutMasterIdLst>
  <p:sldIdLst>
    <p:sldId id="320" r:id="rId2"/>
    <p:sldId id="364" r:id="rId3"/>
    <p:sldId id="365" r:id="rId4"/>
    <p:sldId id="366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59" r:id="rId23"/>
    <p:sldId id="360" r:id="rId24"/>
    <p:sldId id="361" r:id="rId25"/>
    <p:sldId id="362" r:id="rId26"/>
    <p:sldId id="363" r:id="rId27"/>
    <p:sldId id="351" r:id="rId28"/>
    <p:sldId id="352" r:id="rId29"/>
    <p:sldId id="353" r:id="rId30"/>
    <p:sldId id="354" r:id="rId31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12" autoAdjust="0"/>
    <p:restoredTop sz="59433" autoAdjust="0"/>
  </p:normalViewPr>
  <p:slideViewPr>
    <p:cSldViewPr>
      <p:cViewPr varScale="1">
        <p:scale>
          <a:sx n="50" d="100"/>
          <a:sy n="50" d="100"/>
        </p:scale>
        <p:origin x="-52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66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067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14 May 2015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067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657" y="0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5AA57C0C-AC4E-4A96-910A-3A67E0B4749F}" type="datetime1">
              <a:rPr lang="en-US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878" y="4485066"/>
            <a:ext cx="5200882" cy="42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0131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657" y="8970131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475" y="672760"/>
            <a:ext cx="4903689" cy="37001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7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9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09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75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84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204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mtClean="0">
                <a:latin typeface="Times New Roman" pitchFamily="18" charset="0"/>
              </a:rPr>
              <a:t>CS2852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B1553F2-37D8-4630-90EC-F2E27F3F3345}" type="datetime1">
              <a:rPr lang="en-US" altLang="en-US" smtClean="0">
                <a:latin typeface="Times New Roman" pitchFamily="18" charset="0"/>
              </a:rPr>
              <a:pPr eaLnBrk="1" hangingPunct="1">
                <a:defRPr/>
              </a:pPr>
              <a:t>5/14/2015</a:t>
            </a:fld>
            <a:endParaRPr lang="en-US" altLang="en-US" smtClean="0">
              <a:latin typeface="Times New Roman" pitchFamily="18" charset="0"/>
            </a:endParaRP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7A3516E-60F2-419D-839E-7D44EC54677B}" type="slidenum">
              <a:rPr lang="en-US" altLang="en-US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4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CS2852</a:t>
            </a:r>
          </a:p>
        </p:txBody>
      </p:sp>
      <p:sp>
        <p:nvSpPr>
          <p:cNvPr id="1434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0FA884-287A-4B8E-AE1C-7833C2F3B506}" type="datetime1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5/14/2015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054270A-3361-438A-9024-241597BF4DDC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kumimoji="0"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49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 the professor made the course material</a:t>
            </a:r>
            <a:r>
              <a:rPr lang="en-US" baseline="0" dirty="0" smtClean="0"/>
              <a:t> clear and understandable?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203132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Today, the professor made the course material clear and understandable
https://www.polleverywhere.com/multiple_choice_polls/Tgsho9KFq8cPvBg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825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was the muddiest point?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4773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
Poll Title: What was the muddiest point?
https://www.polleverywhere.com/free_text_polls/5ecaTmFuFeJ65hY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67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And what is the tolerance?</a:t>
            </a:r>
          </a:p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5239FB9-13D0-4962-86CD-0DCEDAB6F44E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EDE804-9BD8-4B76-8A3C-DDE87630BE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8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01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Draw picture as in slides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932FE808-479B-49E0-95DC-1791DFE1CC6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1BC640-D443-44E5-B139-C7FC6733BB1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932FE808-479B-49E0-95DC-1791DFE1CC6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81CDEF-14AF-485F-9BED-29E53936E86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53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SE3910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9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Most Content: Dr. Hornick</a:t>
            </a:r>
          </a:p>
          <a:p>
            <a:pPr>
              <a:defRPr/>
            </a:pPr>
            <a:r>
              <a:rPr lang="en-US" altLang="en-US" dirty="0" smtClean="0"/>
              <a:t>Some Content and Most Errors: Dr. Yoder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the Secondary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</a:p>
          <a:p>
            <a:pPr>
              <a:defRPr/>
            </a:pPr>
            <a:r>
              <a:rPr lang="en-US" altLang="en-US" dirty="0" smtClean="0"/>
              <a:t>Slide Design: Dr. Hornick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openxmlformats.org/officeDocument/2006/relationships/hyperlink" Target="http://pubs.opengroup.org/onlinepubs/007908799/xns/accept.html" TargetMode="External"/><Relationship Id="rId4" Type="http://schemas.openxmlformats.org/officeDocument/2006/relationships/hyperlink" Target="http://pubs.opengroup.org/onlinepubs/007908799/xns/listen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opengroup.org/onlinepubs/007908799/xns/connect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opengroup.org/onlinepubs/007908799/xsh/read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bs.opengroup.org/onlinepubs/007908799/xsh/write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opengroup.org/onlinepubs/007908799/xns/syssocket.h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ubs.opengroup.org/onlinepubs/7908799/xsh/systypes.h.html" TargetMode="External"/><Relationship Id="rId4" Type="http://schemas.openxmlformats.org/officeDocument/2006/relationships/hyperlink" Target="http://pubs.opengroup.org/onlinepubs/007908799/xsh/unistd.h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5269535/java-threads-vs-pthread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imhesselink.nl/pub/whh241b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imhesselink.nl/pub/whh241b.pdf" TargetMode="External"/><Relationship Id="rId2" Type="http://schemas.openxmlformats.org/officeDocument/2006/relationships/hyperlink" Target="http://www.cs.utexas.edu/users/lavender/courses/cs345/lectures/CS345-Lecture-0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millersville.edu/~csweb/lib/userfiles/9ThreadsII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soe.us/taylor/tutorial/ce2810/csimilar" TargetMode="External"/><Relationship Id="rId2" Type="http://schemas.openxmlformats.org/officeDocument/2006/relationships/hyperlink" Target="http://msoe.us/taylor/tutorial/ce2810/functionpoint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oe.us/taylor/tutorial/ce2810/oo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granite.sru.edu/~whit/cpsc464/Notes/ch2.html" TargetMode="External"/><Relationship Id="rId2" Type="http://schemas.openxmlformats.org/officeDocument/2006/relationships/hyperlink" Target="http://granite.sru.edu/~whit/cpsc464/Notes/figs/02-14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c.dhe.ibm.com/infocenter/iseries/v7r1m0/index.jsp?topic=/apis/users_75.htm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opengroup.org/onlinepubs/7908799/xsh/systypes.h.html" TargetMode="External"/><Relationship Id="rId2" Type="http://schemas.openxmlformats.org/officeDocument/2006/relationships/hyperlink" Target="http://pubs.opengroup.org/onlinepubs/7908799/xsh/pthread.h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tags" Target="../tags/tag25.xml"/><Relationship Id="rId7" Type="http://schemas.openxmlformats.org/officeDocument/2006/relationships/oleObject" Target="../embeddings/oleObject1.bin"/><Relationship Id="rId2" Type="http://schemas.openxmlformats.org/officeDocument/2006/relationships/tags" Target="../tags/tag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8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0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opengroup.org/onlinepubs/007908799/xns/socket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opengroup.org/onlinepubs/007908799/xns/bind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Today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Networking in Linux/C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Lab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Eclipse cross-compiling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Measuring latency of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100% CPU busy-wait polling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Sleeping busy-wait polling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Interrupt-driven response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Network transmission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SE3910</a:t>
            </a:r>
            <a:br>
              <a:rPr lang="en-US" kern="0" dirty="0" smtClean="0"/>
            </a:br>
            <a:r>
              <a:rPr lang="en-US" kern="0" dirty="0" smtClean="0"/>
              <a:t>Week 3, Class 3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Listen &amp; Accept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33179-C13E-47E4-9FEC-EEE47690B6F5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25605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>
                <a:hlinkClick r:id="rId4"/>
              </a:rPr>
              <a:t>listen</a:t>
            </a:r>
            <a:r>
              <a:rPr lang="en-US" altLang="en-US" smtClean="0"/>
              <a:t>()</a:t>
            </a:r>
          </a:p>
          <a:p>
            <a:pPr lvl="1"/>
            <a:r>
              <a:rPr lang="en-US" altLang="en-US" smtClean="0"/>
              <a:t>Allows the process to listen for connections to a given socket</a:t>
            </a:r>
          </a:p>
          <a:p>
            <a:pPr lvl="1"/>
            <a:r>
              <a:rPr lang="en-US" altLang="en-US" smtClean="0"/>
              <a:t>Two arguments</a:t>
            </a:r>
          </a:p>
          <a:p>
            <a:pPr lvl="2"/>
            <a:r>
              <a:rPr lang="en-US" altLang="en-US" smtClean="0"/>
              <a:t>Socket file descriptor</a:t>
            </a:r>
          </a:p>
          <a:p>
            <a:pPr lvl="2"/>
            <a:r>
              <a:rPr lang="en-US" altLang="en-US" smtClean="0"/>
              <a:t>Number of queues that can be waiting</a:t>
            </a:r>
          </a:p>
          <a:p>
            <a:r>
              <a:rPr lang="en-US" altLang="en-US" smtClean="0">
                <a:hlinkClick r:id="rId5"/>
              </a:rPr>
              <a:t>accept</a:t>
            </a:r>
            <a:r>
              <a:rPr lang="en-US" altLang="en-US" smtClean="0"/>
              <a:t>()</a:t>
            </a:r>
          </a:p>
          <a:p>
            <a:pPr lvl="1"/>
            <a:r>
              <a:rPr lang="en-US" altLang="en-US" smtClean="0"/>
              <a:t>Blocks until a client connects to a server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78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Connect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Client side</a:t>
            </a:r>
          </a:p>
          <a:p>
            <a:pPr lvl="1"/>
            <a:r>
              <a:rPr lang="en-US" altLang="en-US" smtClean="0">
                <a:hlinkClick r:id="rId3"/>
              </a:rPr>
              <a:t>connect</a:t>
            </a:r>
            <a:r>
              <a:rPr lang="en-US" altLang="en-US" smtClean="0"/>
              <a:t>()</a:t>
            </a:r>
          </a:p>
          <a:p>
            <a:pPr lvl="2"/>
            <a:r>
              <a:rPr lang="en-US" altLang="en-US" smtClean="0"/>
              <a:t>int </a:t>
            </a:r>
            <a:r>
              <a:rPr lang="en-US" altLang="en-US" i="1" smtClean="0"/>
              <a:t>socket </a:t>
            </a:r>
            <a:r>
              <a:rPr lang="en-US" altLang="en-US" smtClean="0"/>
              <a:t>– file descriptor for the socket</a:t>
            </a:r>
          </a:p>
          <a:p>
            <a:pPr lvl="2"/>
            <a:r>
              <a:rPr lang="en-US" altLang="en-US" smtClean="0"/>
              <a:t>const struct sockaddr *</a:t>
            </a:r>
            <a:r>
              <a:rPr lang="en-US" altLang="en-US" i="1" smtClean="0"/>
              <a:t>address </a:t>
            </a:r>
            <a:r>
              <a:rPr lang="en-US" altLang="en-US" smtClean="0"/>
              <a:t>– the address to connect to</a:t>
            </a:r>
          </a:p>
          <a:p>
            <a:pPr lvl="2"/>
            <a:r>
              <a:rPr lang="en-US" altLang="en-US" smtClean="0"/>
              <a:t>socklen_t </a:t>
            </a:r>
            <a:r>
              <a:rPr lang="en-US" altLang="en-US" i="1" smtClean="0"/>
              <a:t>address_len – </a:t>
            </a:r>
            <a:r>
              <a:rPr lang="en-US" altLang="en-US" smtClean="0"/>
              <a:t>len of </a:t>
            </a:r>
            <a:r>
              <a:rPr lang="en-US" altLang="en-US" i="1" smtClean="0"/>
              <a:t>address</a:t>
            </a:r>
          </a:p>
          <a:p>
            <a:pPr lvl="2"/>
            <a:r>
              <a:rPr lang="en-US" altLang="en-US" b="1" i="1" smtClean="0"/>
              <a:t>returns</a:t>
            </a:r>
            <a:r>
              <a:rPr lang="en-US" altLang="en-US" i="1" smtClean="0"/>
              <a:t> 0 </a:t>
            </a:r>
            <a:r>
              <a:rPr lang="en-US" altLang="en-US" smtClean="0"/>
              <a:t>upon successful completion</a:t>
            </a:r>
            <a:endParaRPr lang="en-US" altLang="en-US" i="1" smtClean="0"/>
          </a:p>
          <a:p>
            <a:pPr lvl="2"/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696BD-9B03-482A-A287-2FEA344F6103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889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Read &amp; Write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hlinkClick r:id="rId3"/>
              </a:rPr>
              <a:t>read</a:t>
            </a:r>
            <a:r>
              <a:rPr lang="en-US" altLang="en-US" smtClean="0"/>
              <a:t>() attempts to read nbyte bytes of data from the object referenced by the descriptor fd into the buffer pointed to by buf. </a:t>
            </a:r>
          </a:p>
          <a:p>
            <a:endParaRPr lang="en-US" altLang="en-US" smtClean="0"/>
          </a:p>
          <a:p>
            <a:r>
              <a:rPr lang="en-US" altLang="en-US" smtClean="0">
                <a:hlinkClick r:id="rId4"/>
              </a:rPr>
              <a:t>write</a:t>
            </a:r>
            <a:r>
              <a:rPr lang="en-US" altLang="en-US" smtClean="0"/>
              <a:t>()</a:t>
            </a:r>
          </a:p>
          <a:p>
            <a:pPr lvl="1"/>
            <a:r>
              <a:rPr lang="en-US" altLang="en-US" smtClean="0"/>
              <a:t>Writes data to the buffer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B2A41-9820-4DD8-A57A-A7B9CFBFED5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57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hlinkClick r:id="rId3"/>
              </a:rPr>
              <a:t>http://pubs.opengroup.org/onlinepubs/007908799/xns/syssocket.h.html</a:t>
            </a:r>
            <a:endParaRPr lang="en-US" altLang="en-US" smtClean="0"/>
          </a:p>
          <a:p>
            <a:pPr lvl="1"/>
            <a:r>
              <a:rPr lang="en-US" altLang="en-US" smtClean="0"/>
              <a:t>syssocket.h</a:t>
            </a:r>
          </a:p>
          <a:p>
            <a:r>
              <a:rPr lang="en-US" altLang="en-US" smtClean="0">
                <a:hlinkClick r:id="rId4"/>
              </a:rPr>
              <a:t>http://pubs.opengroup.org/onlinepubs/007908799/xsh/unistd.h.html</a:t>
            </a:r>
            <a:endParaRPr lang="en-US" altLang="en-US" smtClean="0"/>
          </a:p>
          <a:p>
            <a:pPr lvl="1"/>
            <a:r>
              <a:rPr lang="en-US" altLang="en-US" smtClean="0"/>
              <a:t>unistd.h</a:t>
            </a:r>
          </a:p>
          <a:p>
            <a:r>
              <a:rPr lang="en-US" altLang="en-US" smtClean="0">
                <a:hlinkClick r:id="rId5"/>
              </a:rPr>
              <a:t>http://pubs.opengroup.org/onlinepubs/7908799/xsh/systypes.h.html</a:t>
            </a:r>
            <a:endParaRPr lang="en-US" altLang="en-US" smtClean="0"/>
          </a:p>
          <a:p>
            <a:pPr lvl="1"/>
            <a:r>
              <a:rPr lang="en-US" altLang="en-US" smtClean="0"/>
              <a:t>systypes.h – for xxxx_t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7D22C-10B1-4D75-923F-A286C42554C4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44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 was asked this question in an interview today….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"</a:t>
            </a:r>
            <a:r>
              <a:rPr lang="en-US" dirty="0"/>
              <a:t>When we create a thread with </a:t>
            </a:r>
            <a:r>
              <a:rPr lang="en-US" dirty="0" err="1"/>
              <a:t>pthread_create</a:t>
            </a:r>
            <a:r>
              <a:rPr lang="en-US" dirty="0"/>
              <a:t>() (POSIX Threads), the thread starts on its own. Why do we need to explicitly call start() in Java. What is the reason that Java </a:t>
            </a:r>
            <a:r>
              <a:rPr lang="en-US" dirty="0" err="1"/>
              <a:t>doesnt</a:t>
            </a:r>
            <a:r>
              <a:rPr lang="en-US" dirty="0"/>
              <a:t> start the thread when we create an instance of it."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I was blank and interviewer was short of time and eventually he </a:t>
            </a:r>
            <a:r>
              <a:rPr lang="en-US" dirty="0" err="1"/>
              <a:t>couldnt</a:t>
            </a:r>
            <a:r>
              <a:rPr lang="en-US" dirty="0"/>
              <a:t> explain the reason to me</a:t>
            </a:r>
            <a:r>
              <a:rPr lang="en-US" dirty="0" smtClean="0"/>
              <a:t>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 smtClean="0">
                <a:hlinkClick r:id="rId2"/>
              </a:rPr>
              <a:t>http://stackoverflow.com/questions/5269535/java-threads-vs-pthreads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0B425-0B4A-4529-8EE7-86C96479EFA3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13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Threading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305800" cy="548694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285811"/>
                <a:gridCol w="5019989"/>
              </a:tblGrid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Java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Pthreads</a:t>
                      </a:r>
                      <a:endParaRPr lang="en-US" sz="2400" dirty="0"/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java.lang.Thread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#include &lt;</a:t>
                      </a:r>
                      <a:r>
                        <a:rPr lang="en-US" sz="2400" dirty="0" err="1" smtClean="0"/>
                        <a:t>pthread.h</a:t>
                      </a:r>
                      <a:r>
                        <a:rPr lang="en-US" sz="2400" dirty="0" smtClean="0"/>
                        <a:t>&gt;</a:t>
                      </a:r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external jar needed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link with 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24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pthread</a:t>
                      </a:r>
                      <a:endParaRPr lang="en-US" sz="2400" dirty="0" smtClean="0"/>
                    </a:p>
                  </a:txBody>
                  <a:tcPr marT="45726" marB="45726"/>
                </a:tc>
              </a:tr>
              <a:tr h="8230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Thread</a:t>
                      </a:r>
                      <a:r>
                        <a:rPr lang="en-US" sz="2400" baseline="0" dirty="0" smtClean="0"/>
                        <a:t> t = </a:t>
                      </a:r>
                      <a:r>
                        <a:rPr lang="en-US" sz="2400" dirty="0" smtClean="0"/>
                        <a:t>new</a:t>
                      </a:r>
                      <a:r>
                        <a:rPr lang="en-US" sz="2400" baseline="0" dirty="0" smtClean="0"/>
                        <a:t> Thread(r)</a:t>
                      </a:r>
                    </a:p>
                    <a:p>
                      <a:r>
                        <a:rPr lang="en-US" sz="2400" dirty="0" err="1" smtClean="0"/>
                        <a:t>t.start</a:t>
                      </a:r>
                      <a:r>
                        <a:rPr lang="en-US" sz="2400" dirty="0" smtClean="0"/>
                        <a:t>();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pthread_create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t,r,sr,a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 marT="45726" marB="45726"/>
                </a:tc>
              </a:tr>
              <a:tr h="82306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interface Runnable {</a:t>
                      </a:r>
                    </a:p>
                    <a:p>
                      <a:r>
                        <a:rPr lang="en-US" sz="2400" dirty="0" smtClean="0"/>
                        <a:t>void run(</a:t>
                      </a:r>
                      <a:r>
                        <a:rPr lang="en-US" sz="2400" baseline="0" dirty="0" smtClean="0"/>
                        <a:t>); }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Parameter:</a:t>
                      </a:r>
                    </a:p>
                    <a:p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void* (*</a:t>
                      </a:r>
                      <a:r>
                        <a:rPr lang="en-US" sz="2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(void *)</a:t>
                      </a:r>
                      <a:endParaRPr lang="en-US" sz="2400" b="0" dirty="0"/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t.join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pthread_join</a:t>
                      </a:r>
                      <a:r>
                        <a:rPr lang="en-US" sz="2400" dirty="0" smtClean="0"/>
                        <a:t>(*t, &amp;p)</a:t>
                      </a:r>
                    </a:p>
                  </a:txBody>
                  <a:tcPr marT="45726" marB="45726"/>
                </a:tc>
              </a:tr>
              <a:tr h="4572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 o;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pthread_mutex_init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m,null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 marT="45726" marB="45726"/>
                </a:tc>
              </a:tr>
              <a:tr h="11888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synchronized(o) {</a:t>
                      </a:r>
                    </a:p>
                    <a:p>
                      <a:r>
                        <a:rPr lang="en-US" sz="2400" dirty="0" smtClean="0"/>
                        <a:t>…</a:t>
                      </a:r>
                    </a:p>
                    <a:p>
                      <a:r>
                        <a:rPr lang="en-US" sz="2400" dirty="0" smtClean="0"/>
                        <a:t>} … /* Garbage coll. */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pthread_mutex_lock</a:t>
                      </a:r>
                      <a:r>
                        <a:rPr lang="en-US" sz="2400" dirty="0" smtClean="0"/>
                        <a:t>()</a:t>
                      </a:r>
                    </a:p>
                    <a:p>
                      <a:r>
                        <a:rPr lang="en-US" sz="2400" dirty="0" smtClean="0"/>
                        <a:t>…</a:t>
                      </a:r>
                    </a:p>
                    <a:p>
                      <a:r>
                        <a:rPr lang="en-US" sz="2400" dirty="0" err="1" smtClean="0"/>
                        <a:t>pthread_mutex_destroy</a:t>
                      </a:r>
                      <a:r>
                        <a:rPr lang="en-US" sz="2400" dirty="0" smtClean="0"/>
                        <a:t>()</a:t>
                      </a:r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93170-3EB6-4233-AF31-072E5ED3D941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069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Taylor’s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dirty="0"/>
              <a:t>We can declare a function pointer by: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 smtClean="0"/>
              <a:t>uint8_t </a:t>
            </a:r>
            <a:r>
              <a:rPr lang="en-US" dirty="0"/>
              <a:t>(*min)(uint8_t, uint8_t);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We can assign a function pointer to point to an actual function by: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/>
              <a:t>uint8_t minimum(uint8_t num1, uint8_t num2</a:t>
            </a:r>
            <a:r>
              <a:rPr lang="en-US" dirty="0" smtClean="0"/>
              <a:t>) {</a:t>
            </a:r>
            <a:endParaRPr lang="en-US" dirty="0"/>
          </a:p>
          <a:p>
            <a:pPr marL="400050" lvl="1" indent="0">
              <a:buFont typeface="Arial" charset="0"/>
              <a:buNone/>
              <a:defRPr/>
            </a:pPr>
            <a:r>
              <a:rPr lang="en-US" b="1" dirty="0" smtClean="0"/>
              <a:t>	return</a:t>
            </a:r>
            <a:r>
              <a:rPr lang="en-US" dirty="0" smtClean="0"/>
              <a:t> </a:t>
            </a:r>
            <a:r>
              <a:rPr lang="en-US" dirty="0"/>
              <a:t>num1 &lt; num2 ? num1 : num2;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/>
              <a:t>}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/>
              <a:t>min = &amp;minimum;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We </a:t>
            </a:r>
            <a:r>
              <a:rPr lang="en-US" dirty="0"/>
              <a:t>can use it to call minimum using either of the following ways: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 smtClean="0"/>
              <a:t>uint8_t </a:t>
            </a:r>
            <a:r>
              <a:rPr lang="en-US" dirty="0"/>
              <a:t>answer = min(3, 8);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dirty="0" smtClean="0"/>
              <a:t>uint8_t </a:t>
            </a:r>
            <a:r>
              <a:rPr lang="en-US" dirty="0"/>
              <a:t>answer = (*min)(3, 8</a:t>
            </a:r>
            <a:r>
              <a:rPr lang="en-US" dirty="0" smtClean="0"/>
              <a:t>);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87A3B-9D4F-43AB-929D-2C07185F5CB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0601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Threading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6005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52600"/>
                <a:gridCol w="6477000"/>
              </a:tblGrid>
              <a:tr h="4570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Java</a:t>
                      </a:r>
                      <a:endParaRPr lang="en-US" sz="2400" dirty="0"/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pthreads</a:t>
                      </a:r>
                      <a:endParaRPr lang="en-US" sz="2400" dirty="0"/>
                    </a:p>
                  </a:txBody>
                  <a:tcPr marT="45687" marB="45687"/>
                </a:tc>
              </a:tr>
              <a:tr h="82274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</a:t>
                      </a:r>
                      <a:r>
                        <a:rPr lang="en-US" sz="2400" baseline="0" dirty="0" smtClean="0"/>
                        <a:t> o;</a:t>
                      </a:r>
                    </a:p>
                    <a:p>
                      <a:r>
                        <a:rPr lang="en-US" sz="2400" baseline="0" dirty="0" err="1" smtClean="0"/>
                        <a:t>o.notify</a:t>
                      </a:r>
                      <a:r>
                        <a:rPr lang="en-US" sz="2400" baseline="0" dirty="0" smtClean="0"/>
                        <a:t>();</a:t>
                      </a:r>
                      <a:endParaRPr lang="en-US" sz="2400" dirty="0" smtClean="0"/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phread_cond_t</a:t>
                      </a:r>
                      <a:r>
                        <a:rPr lang="en-US" sz="2400" dirty="0" smtClean="0"/>
                        <a:t> c</a:t>
                      </a:r>
                      <a:r>
                        <a:rPr lang="en-US" sz="2400" baseline="0" dirty="0" smtClean="0"/>
                        <a:t> = </a:t>
                      </a:r>
                      <a:r>
                        <a:rPr lang="en-US" sz="2400" dirty="0" smtClean="0"/>
                        <a:t>PTHREAD_COND_INITIALIZER;</a:t>
                      </a:r>
                    </a:p>
                    <a:p>
                      <a:r>
                        <a:rPr lang="en-US" sz="2400" dirty="0" err="1" smtClean="0"/>
                        <a:t>pthread_cond_broadcast</a:t>
                      </a:r>
                      <a:r>
                        <a:rPr lang="en-US" sz="2400" dirty="0" smtClean="0"/>
                        <a:t>(c);</a:t>
                      </a:r>
                    </a:p>
                  </a:txBody>
                  <a:tcPr marT="45687" marB="45687"/>
                </a:tc>
              </a:tr>
              <a:tr h="45706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o.wait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pthread_cond_wait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c,m</a:t>
                      </a:r>
                      <a:r>
                        <a:rPr lang="en-US" sz="2400" dirty="0" smtClean="0"/>
                        <a:t>);</a:t>
                      </a:r>
                      <a:endParaRPr lang="en-US" sz="2400" dirty="0"/>
                    </a:p>
                  </a:txBody>
                  <a:tcPr marT="45687" marB="45687"/>
                </a:tc>
              </a:tr>
              <a:tr h="45706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o.notify</a:t>
                      </a:r>
                      <a:r>
                        <a:rPr lang="en-US" sz="2400" dirty="0" smtClean="0"/>
                        <a:t>();</a:t>
                      </a:r>
                      <a:endParaRPr lang="en-US" sz="2400" dirty="0"/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phtread_cond_broadcast</a:t>
                      </a:r>
                      <a:r>
                        <a:rPr lang="en-US" sz="2400" dirty="0" smtClean="0"/>
                        <a:t>(c);</a:t>
                      </a:r>
                      <a:endParaRPr lang="en-US" sz="2400" dirty="0"/>
                    </a:p>
                  </a:txBody>
                  <a:tcPr marT="45687" marB="4568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17AFB9-18AE-4D5F-AD59-4FCF27415E8E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4038600"/>
            <a:ext cx="8001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Caveat</a:t>
            </a:r>
            <a:r>
              <a:rPr lang="en-US" dirty="0"/>
              <a:t>: See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wimhesselink.nl/pub/whh241b.pdf</a:t>
            </a: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09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Possibly Fun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Very simple</a:t>
            </a:r>
            <a:r>
              <a:rPr lang="en-US" altLang="en-US" smtClean="0"/>
              <a:t> C++ wrapper for pthreads</a:t>
            </a:r>
          </a:p>
          <a:p>
            <a:pPr lvl="1"/>
            <a:r>
              <a:rPr lang="en-US" altLang="en-US" smtClean="0">
                <a:hlinkClick r:id="rId2"/>
              </a:rPr>
              <a:t>http://www.cs.utexas.edu/users/lavender/courses/cs345/lectures/CS345-Lecture-09.pdf</a:t>
            </a:r>
            <a:endParaRPr lang="en-US" altLang="en-US" smtClean="0"/>
          </a:p>
          <a:p>
            <a:r>
              <a:rPr lang="en-US" altLang="en-US" smtClean="0"/>
              <a:t>notify/wait – example comparison with Java and pthreads</a:t>
            </a:r>
          </a:p>
          <a:p>
            <a:pPr lvl="1"/>
            <a:r>
              <a:rPr lang="en-US" altLang="en-US" smtClean="0">
                <a:hlinkClick r:id="rId3"/>
              </a:rPr>
              <a:t>http://wimhesselink.nl/pub/whh241b.pdf</a:t>
            </a:r>
            <a:endParaRPr lang="en-US" altLang="en-US" smtClean="0"/>
          </a:p>
          <a:p>
            <a:r>
              <a:rPr lang="en-US" altLang="en-US" smtClean="0"/>
              <a:t>Compares create for Java, pthreads, and Win32 threads</a:t>
            </a:r>
          </a:p>
          <a:p>
            <a:pPr lvl="1"/>
            <a:r>
              <a:rPr lang="en-US" altLang="en-US" smtClean="0">
                <a:hlinkClick r:id="rId4"/>
              </a:rPr>
              <a:t>http://cs.millersville.edu/~csweb/lib/userfiles/9ThreadsII.pdf</a:t>
            </a:r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D85B0-F068-45A5-AA86-F4199236A3CE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8222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Certainly fun (Dr. Taylor’s Reviews)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hlinkClick r:id="rId2"/>
              </a:rPr>
              <a:t>http://msoe.us/taylor/tutorial/ce2810/functionpointers</a:t>
            </a:r>
            <a:endParaRPr lang="en-US" altLang="en-US" smtClean="0"/>
          </a:p>
          <a:p>
            <a:pPr lvl="1"/>
            <a:r>
              <a:rPr lang="en-US" altLang="en-US" smtClean="0"/>
              <a:t>Function Pointers</a:t>
            </a:r>
          </a:p>
          <a:p>
            <a:r>
              <a:rPr lang="en-US" altLang="en-US" smtClean="0">
                <a:hlinkClick r:id="rId3"/>
              </a:rPr>
              <a:t>http://msoe.us/taylor/tutorial/ce2810/csimilar</a:t>
            </a:r>
            <a:endParaRPr lang="en-US" altLang="en-US" smtClean="0"/>
          </a:p>
          <a:p>
            <a:pPr lvl="1"/>
            <a:r>
              <a:rPr lang="en-US" altLang="en-US" smtClean="0"/>
              <a:t>C/C++/Java</a:t>
            </a:r>
          </a:p>
          <a:p>
            <a:r>
              <a:rPr lang="en-US" altLang="en-US" smtClean="0">
                <a:hlinkClick r:id="rId4"/>
              </a:rPr>
              <a:t>http://msoe.us/taylor/tutorial/ce2810/ooc</a:t>
            </a:r>
            <a:endParaRPr lang="en-US" altLang="en-US" smtClean="0"/>
          </a:p>
          <a:p>
            <a:pPr lvl="1"/>
            <a:r>
              <a:rPr lang="en-US" altLang="en-US" smtClean="0"/>
              <a:t>Object-Oriented 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DCAF5-8576-40E3-8009-D4628D296197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9936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44" y="1454760"/>
            <a:ext cx="7962900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Ex: What is the resistance of this resistor?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1AA815-E016-43A8-89FC-C32BF3A389A1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2" name="Oval 1"/>
          <p:cNvSpPr/>
          <p:nvPr/>
        </p:nvSpPr>
        <p:spPr>
          <a:xfrm>
            <a:off x="3191193" y="5442268"/>
            <a:ext cx="2401887" cy="13716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93080" y="6222048"/>
            <a:ext cx="1714500" cy="442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4" descr="resistor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5"/>
          <a:srcRect t="34030" b="21828"/>
          <a:stretch/>
        </p:blipFill>
        <p:spPr bwMode="auto">
          <a:xfrm>
            <a:off x="756869" y="5318761"/>
            <a:ext cx="74866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9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hlinkClick r:id="rId2"/>
              </a:rPr>
              <a:t>http://granite.sru.edu/~whit/cpsc464/Notes/figs/02-14.jpg</a:t>
            </a:r>
            <a:endParaRPr lang="en-US" altLang="en-US" smtClean="0"/>
          </a:p>
          <a:p>
            <a:pPr lvl="1"/>
            <a:r>
              <a:rPr lang="en-US" altLang="en-US" smtClean="0"/>
              <a:t>Simple pthread chart</a:t>
            </a:r>
          </a:p>
          <a:p>
            <a:pPr lvl="2"/>
            <a:r>
              <a:rPr lang="en-US" altLang="en-US" smtClean="0"/>
              <a:t>From </a:t>
            </a:r>
            <a:r>
              <a:rPr lang="en-US" altLang="en-US" smtClean="0">
                <a:hlinkClick r:id="rId3"/>
              </a:rPr>
              <a:t>http://granite.sru.edu/~whit/cpsc464/Notes/ch2.html</a:t>
            </a:r>
            <a:endParaRPr lang="en-US" altLang="en-US" smtClean="0"/>
          </a:p>
          <a:p>
            <a:r>
              <a:rPr lang="en-US" altLang="en-US" smtClean="0">
                <a:hlinkClick r:id="rId4"/>
              </a:rPr>
              <a:t>https://pic.dhe.ibm.com/infocenter/iseries/v7r1m0/index.jsp?topic=%2Fapis%2Fusers_75.htm</a:t>
            </a:r>
            <a:endParaRPr lang="en-US" altLang="en-US" smtClean="0"/>
          </a:p>
          <a:p>
            <a:pPr lvl="1"/>
            <a:r>
              <a:rPr lang="en-US" altLang="en-US" smtClean="0"/>
              <a:t>IBM example of using pthread_cond_init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39F11-1CC6-4A87-93D2-8026FCCC93A1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5855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Standards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hlinkClick r:id="rId2"/>
              </a:rPr>
              <a:t>http://pubs.opengroup.org/onlinepubs/7908799/xsh/pthread.h.html</a:t>
            </a:r>
            <a:endParaRPr lang="en-US" altLang="en-US" smtClean="0"/>
          </a:p>
          <a:p>
            <a:pPr lvl="1"/>
            <a:r>
              <a:rPr lang="en-US" altLang="en-US" smtClean="0"/>
              <a:t>pthead.h</a:t>
            </a:r>
          </a:p>
          <a:p>
            <a:r>
              <a:rPr lang="en-US" altLang="en-US" smtClean="0">
                <a:hlinkClick r:id="rId3"/>
              </a:rPr>
              <a:t>http://pubs.opengroup.org/onlinepubs/7908799/xsh/systypes.h.html</a:t>
            </a:r>
            <a:endParaRPr lang="en-US" altLang="en-US" smtClean="0"/>
          </a:p>
          <a:p>
            <a:pPr lvl="1"/>
            <a:r>
              <a:rPr lang="en-US" altLang="en-US" smtClean="0"/>
              <a:t>systypes.h – for xxxx_t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A22FE-75DA-48D3-9E5E-C209FBABDD4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190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Some Technical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does one control the speed of a motor?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How does one change the brightness of a light-bulb?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E23952-E8BE-4A1B-98C0-6C131682AC92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2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Pulse-Width-Modulation</a:t>
            </a:r>
            <a:br>
              <a:rPr lang="en-US" altLang="en-US" smtClean="0"/>
            </a:br>
            <a:r>
              <a:rPr lang="en-US" altLang="en-US" smtClean="0"/>
              <a:t>… in traffic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0BBF8-B8C9-4954-B8BC-CAD262D4A2E1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pic>
        <p:nvPicPr>
          <p:cNvPr id="6150" name="Picture 3" descr="C:\Users\schilling\AppData\Local\Microsoft\Windows\Temporary Internet Files\Content.IE5\PS36C4AK\MP900316916[1]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35052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4" descr="C:\Users\schilling\AppData\Local\Microsoft\Windows\Temporary Internet Files\Content.IE5\WK7J9Y0Y\MP900400467[1]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28813"/>
            <a:ext cx="3529013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32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Pulse-width modulation terminology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43613" y="5842000"/>
            <a:ext cx="2895600" cy="10826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E395A-0EC7-45BC-B9AF-D1526A9188EB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pic>
        <p:nvPicPr>
          <p:cNvPr id="7174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1"/>
          <a:stretch>
            <a:fillRect/>
          </a:stretch>
        </p:blipFill>
        <p:spPr bwMode="auto">
          <a:xfrm>
            <a:off x="131763" y="1295400"/>
            <a:ext cx="88074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814388" y="4038600"/>
            <a:ext cx="8113712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800"/>
              <a:t>Determine the duty cycle (D)</a:t>
            </a:r>
          </a:p>
          <a:p>
            <a:r>
              <a:rPr lang="en-US" altLang="en-US" sz="2800"/>
              <a:t>Multiply the duty cycle by the peak volta</a:t>
            </a:r>
            <a:r>
              <a:rPr lang="en-US" altLang="en-US"/>
              <a:t>ge (V</a:t>
            </a:r>
            <a:r>
              <a:rPr lang="en-US" altLang="en-US" baseline="-25000"/>
              <a:t>p</a:t>
            </a:r>
            <a:r>
              <a:rPr lang="en-US" altLang="en-US"/>
              <a:t>)</a:t>
            </a:r>
          </a:p>
        </p:txBody>
      </p:sp>
      <p:graphicFrame>
        <p:nvGraphicFramePr>
          <p:cNvPr id="7176" name="Object 7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838200" y="4857750"/>
          <a:ext cx="4043363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7" imgW="1231366" imgH="812447" progId="Equation.DSMT4">
                  <p:embed/>
                </p:oleObj>
              </mc:Choice>
              <mc:Fallback>
                <p:oleObj name="Equation" r:id="rId7" imgW="1231366" imgH="8124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57750"/>
                        <a:ext cx="4043363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6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In-class exercise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can you control the brightness of an LED, using tools we have discussed so far?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How would you accomplish this if you went into lab right now?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E80C4-9A75-4F34-9CF4-0EEF733255A8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652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Advantages of Pulse-Width Modulation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Click to add text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DF216-BAFE-4005-BDBD-39BD803B3377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4933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Wait for the slides, or follow this link to answer both questions at once:</a:t>
            </a:r>
          </a:p>
          <a:p>
            <a:r>
              <a:rPr lang="en-US" dirty="0" smtClean="0"/>
              <a:t>http</a:t>
            </a:r>
            <a:r>
              <a:rPr lang="en-US" dirty="0"/>
              <a:t>://bit.ly/1Mow5a3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25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7594600" cy="5842000"/>
          </a:xfrm>
          <a:prstGeom prst="rect">
            <a:avLst/>
          </a:prstGeo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94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Josiah Yoder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78714"/>
            <a:ext cx="7670800" cy="5689600"/>
          </a:xfrm>
          <a:prstGeom prst="rect">
            <a:avLst/>
          </a:prstGeo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http://bit.ly/1Mow5a3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507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 GPIO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Considering the resistor on the previous slide, is it large enough to not damage a GPIO pin configured as output, if the resistor ties the output to ground?</a:t>
            </a:r>
          </a:p>
          <a:p>
            <a:r>
              <a:rPr lang="en-US" dirty="0" smtClean="0"/>
              <a:t>Sourcing limit: 4mA</a:t>
            </a:r>
          </a:p>
          <a:p>
            <a:r>
              <a:rPr lang="en-US" dirty="0" smtClean="0"/>
              <a:t>Sinking limit: 8mA</a:t>
            </a:r>
          </a:p>
          <a:p>
            <a:r>
              <a:rPr lang="en-US" dirty="0" smtClean="0"/>
              <a:t>Voltage: 3.3 V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17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EB: Derek Malloy, </a:t>
            </a:r>
            <a:r>
              <a:rPr lang="en-US" i="1" dirty="0" smtClean="0"/>
              <a:t>Exploring </a:t>
            </a:r>
            <a:r>
              <a:rPr lang="en-US" i="1" dirty="0" err="1" smtClean="0"/>
              <a:t>Beaglebone</a:t>
            </a:r>
            <a:r>
              <a:rPr lang="en-US" i="1" dirty="0" smtClean="0"/>
              <a:t>,</a:t>
            </a:r>
            <a:r>
              <a:rPr lang="en-US" dirty="0" smtClean="0"/>
              <a:t> Wiley, 2015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87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 What’s wrong with this circuit? (The worst thing)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SE-3910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7467600" cy="438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2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Sockets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994B6-15FD-485C-93FC-E5B2DA95AF8F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2048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9600" y="1524000"/>
            <a:ext cx="7162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dirty="0"/>
              <a:t>A socket is defined as an </a:t>
            </a:r>
            <a:r>
              <a:rPr lang="en-US" altLang="en-US" i="1" dirty="0"/>
              <a:t>endpoint for </a:t>
            </a:r>
            <a:r>
              <a:rPr lang="en-US" altLang="en-US" i="1" dirty="0" smtClean="0"/>
              <a:t>communication</a:t>
            </a:r>
            <a:endParaRPr lang="en-US" altLang="en-US" dirty="0"/>
          </a:p>
          <a:p>
            <a:r>
              <a:rPr lang="en-US" altLang="en-US" dirty="0"/>
              <a:t>Concatenation of IP </a:t>
            </a:r>
            <a:r>
              <a:rPr lang="en-US" altLang="en-US" dirty="0" smtClean="0"/>
              <a:t>address, port</a:t>
            </a:r>
            <a:endParaRPr lang="en-US" altLang="en-US" dirty="0"/>
          </a:p>
          <a:p>
            <a:pPr lvl="1"/>
            <a:r>
              <a:rPr lang="en-US" altLang="en-US" dirty="0" smtClean="0"/>
              <a:t>Transport-level Protocol</a:t>
            </a:r>
            <a:r>
              <a:rPr lang="en-US" altLang="en-US" dirty="0"/>
              <a:t>: (e.g. TCP or UDP)</a:t>
            </a:r>
          </a:p>
          <a:p>
            <a:pPr lvl="1"/>
            <a:r>
              <a:rPr lang="en-US" altLang="en-US" dirty="0" smtClean="0"/>
              <a:t>Port </a:t>
            </a:r>
            <a:r>
              <a:rPr lang="en-US" altLang="en-US" b="1" dirty="0"/>
              <a:t>1625</a:t>
            </a:r>
          </a:p>
          <a:p>
            <a:pPr lvl="1"/>
            <a:r>
              <a:rPr lang="en-US" altLang="en-US" dirty="0" smtClean="0"/>
              <a:t>Host IP address:</a:t>
            </a:r>
            <a:r>
              <a:rPr lang="en-US" altLang="en-US" b="1" dirty="0" smtClean="0"/>
              <a:t>161.25.19.8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dirty="0" smtClean="0"/>
              <a:t>Socket </a:t>
            </a:r>
            <a:r>
              <a:rPr lang="en-US" altLang="en-US" b="1" dirty="0"/>
              <a:t>161.25.19.8:1625</a:t>
            </a:r>
            <a:r>
              <a:rPr lang="en-US" altLang="en-US" dirty="0"/>
              <a:t> </a:t>
            </a:r>
          </a:p>
          <a:p>
            <a:r>
              <a:rPr lang="en-US" altLang="en-US" dirty="0" smtClean="0"/>
              <a:t>TCP also uses client’s IP and port to distinguish sockets</a:t>
            </a:r>
          </a:p>
          <a:p>
            <a:r>
              <a:rPr lang="en-US" altLang="en-US" dirty="0" smtClean="0"/>
              <a:t>Communication </a:t>
            </a:r>
            <a:r>
              <a:rPr lang="en-US" altLang="en-US" dirty="0"/>
              <a:t>consists between a pair of sockets</a:t>
            </a:r>
          </a:p>
        </p:txBody>
      </p:sp>
    </p:spTree>
    <p:extLst>
      <p:ext uri="{BB962C8B-B14F-4D97-AF65-F5344CB8AC3E}">
        <p14:creationId xmlns:p14="http://schemas.microsoft.com/office/powerpoint/2010/main" val="209541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Well-Known Ports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C36CA-1DC3-43D4-AD01-4676ED2897B4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Content Placeholder 3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1428750"/>
            <a:ext cx="4724400" cy="5429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0 – 1023 Well known ports</a:t>
            </a:r>
          </a:p>
          <a:p>
            <a:pPr>
              <a:defRPr/>
            </a:pPr>
            <a:r>
              <a:rPr lang="en-US" dirty="0" smtClean="0"/>
              <a:t>7 Echo</a:t>
            </a:r>
          </a:p>
          <a:p>
            <a:pPr>
              <a:defRPr/>
            </a:pPr>
            <a:r>
              <a:rPr lang="en-US" dirty="0" smtClean="0"/>
              <a:t>20 ftp</a:t>
            </a:r>
          </a:p>
          <a:p>
            <a:pPr>
              <a:defRPr/>
            </a:pPr>
            <a:r>
              <a:rPr lang="en-US" dirty="0" smtClean="0"/>
              <a:t>22 </a:t>
            </a:r>
            <a:r>
              <a:rPr lang="en-US" dirty="0" err="1" smtClean="0"/>
              <a:t>ssh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25 </a:t>
            </a:r>
            <a:r>
              <a:rPr lang="en-US" dirty="0" err="1" smtClean="0"/>
              <a:t>smtp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37 time</a:t>
            </a:r>
          </a:p>
          <a:p>
            <a:pPr>
              <a:defRPr/>
            </a:pPr>
            <a:r>
              <a:rPr lang="en-US" dirty="0" smtClean="0"/>
              <a:t>70 gopher</a:t>
            </a:r>
          </a:p>
          <a:p>
            <a:pPr>
              <a:defRPr/>
            </a:pPr>
            <a:r>
              <a:rPr lang="en-US" dirty="0" smtClean="0"/>
              <a:t>79 finger</a:t>
            </a:r>
          </a:p>
          <a:p>
            <a:pPr>
              <a:defRPr/>
            </a:pPr>
            <a:r>
              <a:rPr lang="en-US" dirty="0" smtClean="0"/>
              <a:t>80 http</a:t>
            </a:r>
          </a:p>
          <a:p>
            <a:pPr>
              <a:defRPr/>
            </a:pPr>
            <a:r>
              <a:rPr lang="en-US" dirty="0" smtClean="0"/>
              <a:t>666 doom</a:t>
            </a:r>
          </a:p>
          <a:p>
            <a:pPr>
              <a:defRPr/>
            </a:pPr>
            <a:r>
              <a:rPr lang="en-US" dirty="0" smtClean="0"/>
              <a:t>992 telnet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975225" y="1916113"/>
            <a:ext cx="4397375" cy="440848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r>
              <a:rPr lang="en-US" sz="3200" dirty="0" smtClean="0"/>
              <a:t> 1024 Registered Ports</a:t>
            </a:r>
          </a:p>
          <a:p>
            <a:pPr>
              <a:defRPr/>
            </a:pPr>
            <a:r>
              <a:rPr lang="en-US" sz="3200" dirty="0" smtClean="0"/>
              <a:t>1234 Mercurial / </a:t>
            </a:r>
            <a:r>
              <a:rPr lang="en-US" sz="3200" dirty="0" err="1" smtClean="0"/>
              <a:t>git</a:t>
            </a:r>
            <a:endParaRPr lang="en-US" sz="3200" dirty="0" smtClean="0"/>
          </a:p>
          <a:p>
            <a:pPr>
              <a:defRPr/>
            </a:pPr>
            <a:r>
              <a:rPr lang="en-US" sz="3200" dirty="0" smtClean="0"/>
              <a:t>1309 Altera </a:t>
            </a:r>
            <a:r>
              <a:rPr lang="en-US" sz="3200" dirty="0" err="1" smtClean="0"/>
              <a:t>Quartus</a:t>
            </a:r>
            <a:endParaRPr lang="en-US" sz="3200" dirty="0" smtClean="0"/>
          </a:p>
          <a:p>
            <a:pPr>
              <a:defRPr/>
            </a:pPr>
            <a:r>
              <a:rPr lang="en-US" sz="3200" dirty="0" smtClean="0"/>
              <a:t>1417 – 1420 Timbuktu Service</a:t>
            </a:r>
          </a:p>
          <a:p>
            <a:pPr>
              <a:defRPr/>
            </a:pPr>
            <a:r>
              <a:rPr lang="en-US" sz="3200" dirty="0" smtClean="0"/>
              <a:t>1500 IBM Tivoli</a:t>
            </a:r>
          </a:p>
          <a:p>
            <a:pPr>
              <a:defRPr/>
            </a:pPr>
            <a:r>
              <a:rPr lang="en-US" sz="3200" dirty="0" smtClean="0"/>
              <a:t>1534 Eclipse Agent Discovery</a:t>
            </a:r>
          </a:p>
          <a:p>
            <a:pPr>
              <a:defRPr/>
            </a:pPr>
            <a:r>
              <a:rPr lang="en-US" sz="3200" dirty="0" err="1" smtClean="0"/>
              <a:t>Etc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65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Port and Address in POSIX C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33399" y="1752600"/>
            <a:ext cx="7694613" cy="1752600"/>
          </a:xfrm>
        </p:spPr>
        <p:txBody>
          <a:bodyPr/>
          <a:lstStyle/>
          <a:p>
            <a:r>
              <a:rPr lang="en-US" altLang="en-US" sz="2000" b="1" dirty="0" err="1" smtClean="0"/>
              <a:t>in_port_t</a:t>
            </a:r>
            <a:endParaRPr lang="en-US" altLang="en-US" sz="2000" b="1" dirty="0" smtClean="0"/>
          </a:p>
          <a:p>
            <a:pPr lvl="1"/>
            <a:r>
              <a:rPr lang="en-US" altLang="en-US" sz="1800" dirty="0" smtClean="0"/>
              <a:t>An unsigned integral type of exactly 16 bits.</a:t>
            </a:r>
          </a:p>
          <a:p>
            <a:r>
              <a:rPr lang="en-US" altLang="en-US" sz="2000" b="1" dirty="0" err="1" smtClean="0"/>
              <a:t>in_addr_t</a:t>
            </a:r>
            <a:endParaRPr lang="en-US" altLang="en-US" sz="2000" b="1" dirty="0" smtClean="0"/>
          </a:p>
          <a:p>
            <a:pPr lvl="1"/>
            <a:r>
              <a:rPr lang="en-US" altLang="en-US" sz="1800" dirty="0" smtClean="0"/>
              <a:t>An unsigned integral type of exactly 32 bits.</a:t>
            </a:r>
          </a:p>
          <a:p>
            <a:r>
              <a:rPr lang="en-US" altLang="en-US" sz="2400" dirty="0" smtClean="0"/>
              <a:t>These are defined in </a:t>
            </a:r>
            <a:r>
              <a:rPr lang="en-US" altLang="en-US" sz="2400" dirty="0" err="1" smtClean="0"/>
              <a:t>systypes.h</a:t>
            </a:r>
            <a:r>
              <a:rPr lang="en-US" altLang="en-US" sz="2400" dirty="0" smtClean="0"/>
              <a:t>, I think</a:t>
            </a:r>
            <a:endParaRPr lang="en-US" altLang="en-US" sz="2200" dirty="0" smtClean="0"/>
          </a:p>
          <a:p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CD991-768C-49FF-BAD2-33CDA163910F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22534" name="Text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4800" y="3886200"/>
            <a:ext cx="280828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struct in_addr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	n_addr_t      s_addr;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2535" name="Text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267200" y="3470275"/>
            <a:ext cx="39608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istruct sockaddr_in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{</a:t>
            </a:r>
            <a:br>
              <a:rPr lang="en-US" altLang="en-US" sz="1800">
                <a:latin typeface="Arial" charset="0"/>
              </a:rPr>
            </a:br>
            <a:r>
              <a:rPr lang="en-US" altLang="en-US" sz="1800">
                <a:latin typeface="Arial" charset="0"/>
              </a:rPr>
              <a:t>short sin_family; /* must be AF_INET */</a:t>
            </a:r>
            <a:br>
              <a:rPr lang="en-US" altLang="en-US" sz="1800">
                <a:latin typeface="Arial" charset="0"/>
              </a:rPr>
            </a:br>
            <a:r>
              <a:rPr lang="en-US" altLang="en-US" sz="1800">
                <a:latin typeface="Arial" charset="0"/>
              </a:rPr>
              <a:t>u_short sin_port;</a:t>
            </a:r>
            <a:br>
              <a:rPr lang="en-US" altLang="en-US" sz="1800">
                <a:latin typeface="Arial" charset="0"/>
              </a:rPr>
            </a:br>
            <a:r>
              <a:rPr lang="en-US" altLang="en-US" sz="1800">
                <a:latin typeface="Arial" charset="0"/>
              </a:rPr>
              <a:t>struct in_addr sin_addr;</a:t>
            </a:r>
            <a:br>
              <a:rPr lang="en-US" altLang="en-US" sz="1800">
                <a:latin typeface="Arial" charset="0"/>
              </a:rPr>
            </a:br>
            <a:r>
              <a:rPr lang="en-US" altLang="en-US" sz="1800">
                <a:latin typeface="Arial" charset="0"/>
              </a:rPr>
              <a:t>char sin_zero[8]; /* Not used, must be zero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};</a:t>
            </a:r>
            <a:endParaRPr lang="en-US" altLang="en-US" sz="20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0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hlinkClick r:id="rId3"/>
              </a:rPr>
              <a:t>socket</a:t>
            </a:r>
            <a:r>
              <a:rPr lang="en-US" altLang="en-US" smtClean="0"/>
              <a:t>() system call creates a new socket.</a:t>
            </a:r>
          </a:p>
          <a:p>
            <a:pPr lvl="1"/>
            <a:r>
              <a:rPr lang="en-US" altLang="en-US" smtClean="0"/>
              <a:t>3 arguments</a:t>
            </a:r>
          </a:p>
          <a:p>
            <a:pPr lvl="2"/>
            <a:r>
              <a:rPr lang="en-US" altLang="en-US" smtClean="0"/>
              <a:t>Address domain of the socket.</a:t>
            </a:r>
          </a:p>
          <a:p>
            <a:pPr lvl="3"/>
            <a:r>
              <a:rPr lang="en-US" altLang="en-US" smtClean="0"/>
              <a:t>AF_UNIX  or AF_INET</a:t>
            </a:r>
          </a:p>
          <a:p>
            <a:pPr lvl="2"/>
            <a:r>
              <a:rPr lang="en-US" altLang="en-US" smtClean="0"/>
              <a:t>Type of socket. </a:t>
            </a:r>
          </a:p>
          <a:p>
            <a:pPr lvl="3"/>
            <a:r>
              <a:rPr lang="en-US" altLang="en-US" smtClean="0"/>
              <a:t>SOCK_STREAM or SOCK_DGRAM.</a:t>
            </a:r>
          </a:p>
          <a:p>
            <a:pPr lvl="2"/>
            <a:r>
              <a:rPr lang="en-US" altLang="en-US" smtClean="0"/>
              <a:t>Protocol. </a:t>
            </a:r>
          </a:p>
          <a:p>
            <a:pPr lvl="3"/>
            <a:r>
              <a:rPr lang="en-US" altLang="en-US" smtClean="0"/>
              <a:t>Usually 0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17C7E-1715-4D0A-89F8-7A6EA97DAC8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4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Binding to a socket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hlinkClick r:id="rId3"/>
              </a:rPr>
              <a:t>bind</a:t>
            </a:r>
            <a:r>
              <a:rPr lang="en-US" altLang="en-US" dirty="0" smtClean="0"/>
              <a:t>() system call binds a socket to an address</a:t>
            </a:r>
          </a:p>
          <a:p>
            <a:r>
              <a:rPr lang="en-US" altLang="en-US" dirty="0" smtClean="0"/>
              <a:t>Takes three arguments</a:t>
            </a:r>
          </a:p>
          <a:p>
            <a:pPr lvl="1"/>
            <a:r>
              <a:rPr lang="en-US" altLang="en-US" dirty="0" smtClean="0"/>
              <a:t>socket file descriptor</a:t>
            </a:r>
          </a:p>
          <a:p>
            <a:pPr lvl="1"/>
            <a:r>
              <a:rPr lang="en-US" altLang="en-US" dirty="0" smtClean="0"/>
              <a:t>address to which is bound</a:t>
            </a:r>
          </a:p>
          <a:p>
            <a:pPr lvl="1"/>
            <a:r>
              <a:rPr lang="en-US" altLang="en-US" dirty="0" smtClean="0"/>
              <a:t>size of the address to which it is bound</a:t>
            </a:r>
            <a:endParaRPr lang="en-US" altLang="en-US" dirty="0"/>
          </a:p>
          <a:p>
            <a:r>
              <a:rPr lang="en-US" altLang="en-US" dirty="0" smtClean="0"/>
              <a:t>Just like in Java, only servers need to do this (???)</a:t>
            </a:r>
          </a:p>
          <a:p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C5326-5682-4EEE-8FDC-241627D0638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471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fdab587c-bd02-47e1-93a1-02e543c8eb63"/>
  <p:tag name="__PE_ORIG_SIZE" val="46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16303360-ca4f-4fd7-a64e-8cc79dfd5fa6"/>
  <p:tag name="__PE_ORIG_SIZE" val="44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33865</TotalTime>
  <Words>1444</Words>
  <Application>Microsoft Office PowerPoint</Application>
  <PresentationFormat>On-screen Show (4:3)</PresentationFormat>
  <Paragraphs>410</Paragraphs>
  <Slides>30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2_Network</vt:lpstr>
      <vt:lpstr>Equation</vt:lpstr>
      <vt:lpstr>    SE3910 Week 3, Class 3</vt:lpstr>
      <vt:lpstr>Ex: What is the resistance of this resistor?</vt:lpstr>
      <vt:lpstr>Ex: GPIO safety</vt:lpstr>
      <vt:lpstr>Ex: What’s wrong with this circuit? (The worst thing)</vt:lpstr>
      <vt:lpstr>Sockets </vt:lpstr>
      <vt:lpstr>Well-Known Ports</vt:lpstr>
      <vt:lpstr>Port and Address in POSIX C</vt:lpstr>
      <vt:lpstr>PowerPoint Presentation</vt:lpstr>
      <vt:lpstr>Binding to a socket</vt:lpstr>
      <vt:lpstr>Listen &amp; Accept</vt:lpstr>
      <vt:lpstr>Connect</vt:lpstr>
      <vt:lpstr>Read &amp; Write</vt:lpstr>
      <vt:lpstr>References</vt:lpstr>
      <vt:lpstr>I was asked this question in an interview today….</vt:lpstr>
      <vt:lpstr>Threading</vt:lpstr>
      <vt:lpstr>From Taylor’s</vt:lpstr>
      <vt:lpstr>Threading</vt:lpstr>
      <vt:lpstr>Possibly Fun</vt:lpstr>
      <vt:lpstr>Certainly fun (Dr. Taylor’s Reviews)</vt:lpstr>
      <vt:lpstr>Other references</vt:lpstr>
      <vt:lpstr>Standards</vt:lpstr>
      <vt:lpstr>Some Technical Goals</vt:lpstr>
      <vt:lpstr>Pulse-Width-Modulation … in traffic</vt:lpstr>
      <vt:lpstr>Pulse-width modulation terminology</vt:lpstr>
      <vt:lpstr>In-class exercise</vt:lpstr>
      <vt:lpstr>Advantages of Pulse-Width Modulation</vt:lpstr>
      <vt:lpstr>Muddiest Point</vt:lpstr>
      <vt:lpstr>PowerPoint Presentation</vt:lpstr>
      <vt:lpstr>PowerPoint Presentation</vt:lpstr>
      <vt:lpstr>References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Administrator</cp:lastModifiedBy>
  <cp:revision>1289</cp:revision>
  <cp:lastPrinted>2015-03-27T19:59:44Z</cp:lastPrinted>
  <dcterms:created xsi:type="dcterms:W3CDTF">1999-09-06T21:32:20Z</dcterms:created>
  <dcterms:modified xsi:type="dcterms:W3CDTF">2015-05-14T14:53:05Z</dcterms:modified>
</cp:coreProperties>
</file>