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handoutMasterIdLst>
    <p:handoutMasterId r:id="rId26"/>
  </p:handoutMasterIdLst>
  <p:sldIdLst>
    <p:sldId id="320" r:id="rId2"/>
    <p:sldId id="364" r:id="rId3"/>
    <p:sldId id="365" r:id="rId4"/>
    <p:sldId id="379" r:id="rId5"/>
    <p:sldId id="366" r:id="rId6"/>
    <p:sldId id="367" r:id="rId7"/>
    <p:sldId id="369" r:id="rId8"/>
    <p:sldId id="380" r:id="rId9"/>
    <p:sldId id="370" r:id="rId10"/>
    <p:sldId id="371" r:id="rId11"/>
    <p:sldId id="372" r:id="rId12"/>
    <p:sldId id="376" r:id="rId13"/>
    <p:sldId id="377" r:id="rId14"/>
    <p:sldId id="381" r:id="rId15"/>
    <p:sldId id="382" r:id="rId16"/>
    <p:sldId id="383" r:id="rId17"/>
    <p:sldId id="384" r:id="rId18"/>
    <p:sldId id="385" r:id="rId19"/>
    <p:sldId id="386" r:id="rId20"/>
    <p:sldId id="351" r:id="rId21"/>
    <p:sldId id="352" r:id="rId22"/>
    <p:sldId id="353" r:id="rId23"/>
    <p:sldId id="354" r:id="rId24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426"/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412" autoAdjust="0"/>
    <p:restoredTop sz="87575" autoAdjust="0"/>
  </p:normalViewPr>
  <p:slideViewPr>
    <p:cSldViewPr>
      <p:cViewPr>
        <p:scale>
          <a:sx n="71" d="100"/>
          <a:sy n="71" d="100"/>
        </p:scale>
        <p:origin x="-2491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30 March 2015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the professor made the course material</a:t>
            </a:r>
            <a:r>
              <a:rPr lang="en-US" baseline="0" dirty="0" smtClean="0"/>
              <a:t> clear and understandable?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Today, the professor made the course material clear and understandable
https://www.polleverywhere.com/multiple_choice_polls/Tgsho9KFq8cPvBg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was the muddiest point?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What was the muddiest point?
https://www.polleverywhere.com/free_text_polls/5ecaTmFuFeJ65hY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6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Real-Time System Examples:</a:t>
            </a:r>
          </a:p>
          <a:p>
            <a:endParaRPr lang="en-US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Temperature control of a chemical reactor</a:t>
            </a:r>
          </a:p>
          <a:p>
            <a:r>
              <a:rPr lang="en-US" altLang="en-US" smtClean="0">
                <a:latin typeface="Arial" pitchFamily="34" charset="0"/>
              </a:rPr>
              <a:t>Space mission control system</a:t>
            </a:r>
          </a:p>
          <a:p>
            <a:r>
              <a:rPr lang="en-US" altLang="en-US" smtClean="0">
                <a:latin typeface="Arial" pitchFamily="34" charset="0"/>
              </a:rPr>
              <a:t>Nuclear power generator system</a:t>
            </a:r>
          </a:p>
          <a:p>
            <a:r>
              <a:rPr lang="en-US" altLang="en-US" smtClean="0">
                <a:latin typeface="Arial" pitchFamily="34" charset="0"/>
              </a:rPr>
              <a:t>Many safety-critical systems</a:t>
            </a:r>
          </a:p>
          <a:p>
            <a:r>
              <a:rPr lang="en-US" altLang="en-US" smtClean="0">
                <a:latin typeface="Arial" pitchFamily="34" charset="0"/>
              </a:rPr>
              <a:t>Click-drag in a GUI</a:t>
            </a:r>
          </a:p>
          <a:p>
            <a:r>
              <a:rPr lang="en-US" altLang="en-US" smtClean="0">
                <a:latin typeface="Arial" pitchFamily="34" charset="0"/>
              </a:rPr>
              <a:t>Hospital reports delivered within minutes</a:t>
            </a: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Examples of Systems Containing Embedded Systems</a:t>
            </a:r>
          </a:p>
          <a:p>
            <a:endParaRPr lang="en-US" altLang="en-US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Appliances: microwaves, VCRs, dishwashers, refrigerators, furnaces, clocks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Medical devices: hearing aids, pacemakers,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Car systems: antilock brakes, engine timing and monitoring, seat/mirror positioner, air handling, lighting/environment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Mobile phones, PDA’s, Music players, remote controls</a:t>
            </a:r>
          </a:p>
          <a:p>
            <a:endParaRPr lang="en-US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Diagram one of these devices, label the Real-time system and the Embedded Real-time system</a:t>
            </a: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85863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60525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135188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923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30495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5067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9639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85863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60525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135188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923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30495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5067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9639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4B75C4-B022-470C-945F-2D7B479F9C2B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3/30/2015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85863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60525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135188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923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30495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5067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9639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85863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60525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135188" indent="-2365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923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30495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5067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963988" indent="-236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8FF4B2-BF20-44DA-8484-73AB2804BF28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FF82EF-D20B-4219-B7A5-57EBCDCE8710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3/30/2015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7198E-B785-43C8-9476-1B60AFF6247F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mbria Math" pitchFamily="18" charset="0"/>
              </a:rPr>
              <a:t>𝐸𝑥𝑝𝑜𝑟𝑡 𝑃𝑖𝑛 𝑁𝑢𝑚𝑏𝑒𝑟=𝐺𝑃𝐼𝑂𝐶𝑜𝑛𝑡𝑟𝑜𝑙𝑙𝑒𝑟𝑁𝑢𝑚𝑏𝑒𝑟 ∗32+𝐺𝑃𝐼𝑂𝑃𝑖𝑛</a:t>
            </a:r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DF1816-1F88-4FC1-B388-F5B5437C1BB5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3/30/2015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3BE05E-74C9-4888-A1D6-613A387E0D74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4FA01A-1B69-42D0-9830-27169584220E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3/30/2015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086EE5-1826-4B1C-80C8-863742B4F540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0FA884-287A-4B8E-AE1C-7833C2F3B506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3/30/2015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54270A-3361-438A-9024-241597BF4DDC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22.xml"/><Relationship Id="rId7" Type="http://schemas.openxmlformats.org/officeDocument/2006/relationships/oleObject" Target="../embeddings/oleObject1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Networking in Linux/C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Lab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Eclipse cross-compiling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Measuring latency of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100% CPU busy-wait polling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Sleeping busy-wait polling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Interrupt-driven response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Network transmission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SE3910</a:t>
            </a:r>
            <a:br>
              <a:rPr lang="en-US" kern="0" dirty="0" smtClean="0"/>
            </a:br>
            <a:r>
              <a:rPr lang="en-US" kern="0" dirty="0" smtClean="0"/>
              <a:t>Week 3, Class 3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A873B-2A4D-4CCB-8FB9-877C28DF93C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434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9088"/>
            <a:ext cx="479266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519238"/>
            <a:ext cx="4424362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GPIO Port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728B6-FFB8-40BB-BB45-452056C7A36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015288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breadboard cape 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81858-BC21-4D46-B110-19AF0D4FB03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0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DC6CB-BB09-4998-AD65-1B9968C0460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762000" y="4703763"/>
          <a:ext cx="7404100" cy="1508121"/>
        </p:xfrm>
        <a:graphic>
          <a:graphicData uri="http://schemas.openxmlformats.org/drawingml/2006/table">
            <a:tbl>
              <a:tblPr/>
              <a:tblGrid>
                <a:gridCol w="292100"/>
                <a:gridCol w="292100"/>
                <a:gridCol w="457200"/>
                <a:gridCol w="1016000"/>
                <a:gridCol w="3594100"/>
                <a:gridCol w="444500"/>
                <a:gridCol w="1308100"/>
              </a:tblGrid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ITM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QTY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REF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PART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DESCRIPTION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DISTR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PART #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PCB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2-LAYER 3.4" x 2.15"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P1, P2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2x23 HDR FE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DUAL - STRAIGHT SOCKET STRIP .025" SQ. PINS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MLE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SSHQ-123-D-08-F-LF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P3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 PIN HDR FE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CONN HEADER FEMALE 8 POS 0.1" GOLD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PPPC081LFBN-RC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S1, S2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BUTTONS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SWITCH TACT SPST-NO .05A 24V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B3F-1000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D1, D2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LEDS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LED GREEN 3MM 568NM 20mA 2.12V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WP7104SGC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R1, R2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RESISTOR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effectLst/>
                          <a:latin typeface="Arial"/>
                        </a:rPr>
                        <a:t>RES 470 OHM 1/4W 5% CF MINI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CFM14JT470R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BR1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BREADBOARD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WHT ADHSV SLDRLSS BRDBRD 170 TIE PT 1.8" x 1.37"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PLU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1490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JMPR WIRE KIT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 x 14 LNGTH .1" .2" .3" .4" .5" .6" .7" .8" .9" 1" 2" 3" 4" 5"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SQR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056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0386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Technical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does one control the speed of a motor?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How does one change the brightness of a light-bulb?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3952-E8BE-4A1B-98C0-6C131682AC9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Pulse-Width-Modulation</a:t>
            </a:r>
            <a:br>
              <a:rPr lang="en-US" altLang="en-US" smtClean="0"/>
            </a:br>
            <a:r>
              <a:rPr lang="en-US" altLang="en-US" smtClean="0"/>
              <a:t>… in traffic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0BBF8-B8C9-4954-B8BC-CAD262D4A2E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150" name="Picture 3" descr="C:\Users\schilling\AppData\Local\Microsoft\Windows\Temporary Internet Files\Content.IE5\PS36C4AK\MP900316916[1]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505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schilling\AppData\Local\Microsoft\Windows\Temporary Internet Files\Content.IE5\WK7J9Y0Y\MP900400467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8813"/>
            <a:ext cx="352901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Pulse-width modulation terminology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43613" y="5842000"/>
            <a:ext cx="2895600" cy="10826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E395A-0EC7-45BC-B9AF-D1526A9188E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1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>
            <a:fillRect/>
          </a:stretch>
        </p:blipFill>
        <p:spPr bwMode="auto">
          <a:xfrm>
            <a:off x="131763" y="1295400"/>
            <a:ext cx="8807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14388" y="4038600"/>
            <a:ext cx="811371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/>
              <a:t>Determine the duty cycle (D)</a:t>
            </a:r>
          </a:p>
          <a:p>
            <a:r>
              <a:rPr lang="en-US" altLang="en-US" sz="2800"/>
              <a:t>Multiply the duty cycle by the peak volta</a:t>
            </a:r>
            <a:r>
              <a:rPr lang="en-US" altLang="en-US"/>
              <a:t>ge (V</a:t>
            </a:r>
            <a:r>
              <a:rPr lang="en-US" altLang="en-US" baseline="-25000"/>
              <a:t>p</a:t>
            </a:r>
            <a:r>
              <a:rPr lang="en-US" altLang="en-US"/>
              <a:t>)</a:t>
            </a:r>
          </a:p>
        </p:txBody>
      </p:sp>
      <p:graphicFrame>
        <p:nvGraphicFramePr>
          <p:cNvPr id="7176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4857750"/>
          <a:ext cx="404336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1231366" imgH="812447" progId="Equation.DSMT4">
                  <p:embed/>
                </p:oleObj>
              </mc:Choice>
              <mc:Fallback>
                <p:oleObj name="Equation" r:id="rId7" imgW="1231366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57750"/>
                        <a:ext cx="4043363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4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In-class exercise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can you control the brightness of an LED, using tools we have discussed so far?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How would you accomplish this if you went into lab right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E80C4-9A75-4F34-9CF4-0EEF733255A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14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Advantages of Pulse-Width Modulation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Can’t control brightness of LED (easily)</a:t>
            </a:r>
          </a:p>
          <a:p>
            <a:r>
              <a:rPr lang="en-US" altLang="en-US" dirty="0" smtClean="0"/>
              <a:t>Can use same hardware</a:t>
            </a:r>
          </a:p>
          <a:p>
            <a:r>
              <a:rPr lang="en-US" altLang="en-US" dirty="0" smtClean="0"/>
              <a:t>More power efficient</a:t>
            </a:r>
          </a:p>
          <a:p>
            <a:r>
              <a:rPr lang="en-US" altLang="en-US" dirty="0" smtClean="0"/>
              <a:t>Motors: Avoid stalling</a:t>
            </a:r>
          </a:p>
          <a:p>
            <a:r>
              <a:rPr lang="en-US" altLang="en-US" dirty="0" smtClean="0"/>
              <a:t>Easier to replicate</a:t>
            </a:r>
          </a:p>
          <a:p>
            <a:r>
              <a:rPr lang="en-US" altLang="en-US" dirty="0" smtClean="0"/>
              <a:t>Meet minimum voltage to turn on light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F216-BAFE-4005-BDBD-39BD803B337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8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Wait for the slides, or follow this link to answer both questions at once:</a:t>
            </a:r>
          </a:p>
          <a:p>
            <a:r>
              <a:rPr lang="en-US" dirty="0" smtClean="0"/>
              <a:t>http</a:t>
            </a:r>
            <a:r>
              <a:rPr lang="en-US" dirty="0"/>
              <a:t>://bit.ly/1Mow5a3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32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267200" y="5867400"/>
            <a:ext cx="152400" cy="419100"/>
          </a:xfrm>
          <a:prstGeom prst="rect">
            <a:avLst/>
          </a:prstGeom>
          <a:solidFill>
            <a:srgbClr val="6C442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Wait for the slides, or follow this link to answer both questions at once:</a:t>
            </a:r>
          </a:p>
          <a:p>
            <a:r>
              <a:rPr lang="en-US" dirty="0" smtClean="0"/>
              <a:t>http</a:t>
            </a:r>
            <a:r>
              <a:rPr lang="en-US" dirty="0"/>
              <a:t>://bit.ly/1Mow5a3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25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Josiah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7594600" cy="584200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http://bit.ly/1Mow5a3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942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Josiah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8714"/>
            <a:ext cx="7670800" cy="5689600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http://bit.ly/1Mow5a3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50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EB: Derek Malloy, </a:t>
            </a:r>
            <a:r>
              <a:rPr lang="en-US" i="1" dirty="0" smtClean="0"/>
              <a:t>Exploring </a:t>
            </a:r>
            <a:r>
              <a:rPr lang="en-US" i="1" dirty="0" err="1" smtClean="0"/>
              <a:t>Beaglebone</a:t>
            </a:r>
            <a:r>
              <a:rPr lang="en-US" i="1" dirty="0" smtClean="0"/>
              <a:t>,</a:t>
            </a:r>
            <a:r>
              <a:rPr lang="en-US" dirty="0" smtClean="0"/>
              <a:t> Wiley,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the resistor on the previous slide, is it large enough to not damage a GPIO pin configured as output, if the resistor ties the output to </a:t>
            </a:r>
            <a:r>
              <a:rPr lang="en-US" b="1" dirty="0" smtClean="0"/>
              <a:t>3.3V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7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Real-time and </a:t>
            </a:r>
            <a:r>
              <a:rPr lang="en-US" altLang="en-US" dirty="0" smtClean="0"/>
              <a:t>Embedded (Review)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NewCenturySchlbk-Roman" charset="0"/>
              </a:rPr>
              <a:t>Real-Time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NewCenturySchlbk-Roman" charset="0"/>
              </a:rPr>
              <a:t>responding as rapidly as required by the user or the process being controlled.</a:t>
            </a:r>
          </a:p>
          <a:p>
            <a:pPr marL="344487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NewCenturySchlbk-Roman" charset="0"/>
              </a:rPr>
              <a:t>      		- Random House Dictionary (Abbrev.)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NewCenturySchlbk-Roman" charset="0"/>
              </a:rPr>
              <a:t>Embedded 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 combination of hardware &amp; software to perform a </a:t>
            </a:r>
            <a:r>
              <a:rPr lang="en-US" sz="2400" b="1" dirty="0" smtClean="0"/>
              <a:t>specific</a:t>
            </a:r>
            <a:r>
              <a:rPr lang="en-US" sz="2400" dirty="0" smtClean="0"/>
              <a:t> function</a:t>
            </a:r>
          </a:p>
          <a:p>
            <a:pPr marL="344487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		-Dr. Schilling’s slides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NewCenturySchlbk-Roman" charset="0"/>
              </a:rPr>
              <a:t>Often real-time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latin typeface="NewCenturySchlbk-Roman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SE-1021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Dr. Josiah Yoder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itchFamily="34" charset="0"/>
              </a:rPr>
              <a:t>Slide style: Dr. Hornick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CF4ED9-048A-4D0E-951A-B69D45EE71E5}" type="slidenum">
              <a:rPr lang="en-US" altLang="en-US" sz="1200" smtClean="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11588-7EC0-40D7-B436-B80FD624EDF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22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057400"/>
            <a:ext cx="58674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35638" y="2443163"/>
            <a:ext cx="34290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40068"/>
                </a:solidFill>
                <a:latin typeface="Arial" pitchFamily="34" charset="0"/>
              </a:rPr>
              <a:t>Contains separate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rgbClr val="340068"/>
                </a:solidFill>
                <a:latin typeface="Arial" pitchFamily="34" charset="0"/>
              </a:rPr>
              <a:t>Microprocessor(s)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rgbClr val="340068"/>
                </a:solidFill>
                <a:latin typeface="Arial" pitchFamily="34" charset="0"/>
              </a:rPr>
              <a:t>Memory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rgbClr val="340068"/>
                </a:solidFill>
                <a:latin typeface="Arial" pitchFamily="34" charset="0"/>
              </a:rPr>
              <a:t>Peripheral (I/O) device HW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rgbClr val="340068"/>
                </a:solidFill>
                <a:latin typeface="Arial" pitchFamily="34" charset="0"/>
              </a:rPr>
              <a:t>  </a:t>
            </a: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serial port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   parallel port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   USB port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   Bluetooth port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   IR port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   AGP port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rgbClr val="340068"/>
                </a:solidFill>
                <a:latin typeface="Arial" pitchFamily="34" charset="0"/>
              </a:rPr>
              <a:t>   WiFi port,…</a:t>
            </a:r>
          </a:p>
        </p:txBody>
      </p:sp>
    </p:spTree>
    <p:extLst>
      <p:ext uri="{BB962C8B-B14F-4D97-AF65-F5344CB8AC3E}">
        <p14:creationId xmlns:p14="http://schemas.microsoft.com/office/powerpoint/2010/main" val="24231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Beaglebone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C37E-EBA5-4AE5-9277-6F9DE64A360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024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654175"/>
            <a:ext cx="41910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2640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15129-C3D8-4AB1-91FF-7675AAEDD42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250" y="1600200"/>
            <a:ext cx="46355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8"/>
            <a:r>
              <a:rPr lang="en-US" dirty="0" smtClean="0"/>
              <a:t>                       Our Favorites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http://letsmakerobots.com/node/37063?page=3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074" name="Picture 2" descr="http://letsmakerobots.com/files/userpics/u19048/600x700xB_3PinOut3.png.pagespeed.ic.PwIAPM8p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"/>
            <a:ext cx="5105400" cy="61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933700" y="2133600"/>
            <a:ext cx="25527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Cape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EB0DA-9819-4295-B37D-D5BABD7FE6A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3337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://elinux.org/images/6/6b/Prototype-Pattern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3576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dab587c-bd02-47e1-93a1-02e543c8eb63"/>
  <p:tag name="__PE_ORIG_SIZE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6303360-ca4f-4fd7-a64e-8cc79dfd5fa6"/>
  <p:tag name="__PE_ORIG_SIZE" val="4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33861</TotalTime>
  <Words>1029</Words>
  <Application>Microsoft Office PowerPoint</Application>
  <PresentationFormat>On-screen Show (4:3)</PresentationFormat>
  <Paragraphs>319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2_Network</vt:lpstr>
      <vt:lpstr>Equation</vt:lpstr>
      <vt:lpstr>    SE3910 Week 3, Class 3</vt:lpstr>
      <vt:lpstr>Ex: What is the resistance of this resistor?</vt:lpstr>
      <vt:lpstr>Ex: GPIO safety</vt:lpstr>
      <vt:lpstr>Real-time and Embedded (Review)</vt:lpstr>
      <vt:lpstr>PC</vt:lpstr>
      <vt:lpstr>Beaglebone</vt:lpstr>
      <vt:lpstr>Expansion</vt:lpstr>
      <vt:lpstr>PowerPoint Presentation</vt:lpstr>
      <vt:lpstr>A Cape</vt:lpstr>
      <vt:lpstr>PowerPoint Presentation</vt:lpstr>
      <vt:lpstr>Finding GPIO Port</vt:lpstr>
      <vt:lpstr>The breadboard cape </vt:lpstr>
      <vt:lpstr>PowerPoint Presentation</vt:lpstr>
      <vt:lpstr>Some Technical Goals</vt:lpstr>
      <vt:lpstr>Pulse-Width-Modulation … in traffic</vt:lpstr>
      <vt:lpstr>Pulse-width modulation terminology</vt:lpstr>
      <vt:lpstr>In-class exercise</vt:lpstr>
      <vt:lpstr>Advantages of Pulse-Width Modulation</vt:lpstr>
      <vt:lpstr>Muddiest Point</vt:lpstr>
      <vt:lpstr>Muddiest Point</vt:lpstr>
      <vt:lpstr>PowerPoint Presentation</vt:lpstr>
      <vt:lpstr>PowerPoint Presentation</vt:lpstr>
      <vt:lpstr>References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Josiah A Yoder - Post Meeting</cp:lastModifiedBy>
  <cp:revision>1294</cp:revision>
  <cp:lastPrinted>2015-03-30T20:02:49Z</cp:lastPrinted>
  <dcterms:created xsi:type="dcterms:W3CDTF">1999-09-06T21:32:20Z</dcterms:created>
  <dcterms:modified xsi:type="dcterms:W3CDTF">2015-03-31T01:56:07Z</dcterms:modified>
</cp:coreProperties>
</file>