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16.xml" ContentType="application/vnd.openxmlformats-officedocument.presentationml.tags+xml"/>
  <Override PartName="/ppt/notesSlides/notesSlide12.xml" ContentType="application/vnd.openxmlformats-officedocument.presentationml.notesSlide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20.xml" ContentType="application/vnd.openxmlformats-officedocument.presentationml.tags+xml"/>
  <Override PartName="/ppt/notesSlides/notesSlide16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7.xml" ContentType="application/vnd.openxmlformats-officedocument.presentationml.notesSlide+xml"/>
  <Override PartName="/ppt/tags/tag23.xml" ContentType="application/vnd.openxmlformats-officedocument.presentationml.tags+xml"/>
  <Override PartName="/ppt/notesSlides/notesSlide18.xml" ContentType="application/vnd.openxmlformats-officedocument.presentationml.notesSlide+xml"/>
  <Override PartName="/ppt/tags/tag24.xml" ContentType="application/vnd.openxmlformats-officedocument.presentationml.tags+xml"/>
  <Override PartName="/ppt/notesSlides/notesSlide19.xml" ContentType="application/vnd.openxmlformats-officedocument.presentationml.notesSlide+xml"/>
  <Override PartName="/ppt/tags/tag25.xml" ContentType="application/vnd.openxmlformats-officedocument.presentationml.tags+xml"/>
  <Override PartName="/ppt/notesSlides/notesSlide20.xml" ContentType="application/vnd.openxmlformats-officedocument.presentationml.notesSlide+xml"/>
  <Override PartName="/ppt/tags/tag26.xml" ContentType="application/vnd.openxmlformats-officedocument.presentationml.tags+xml"/>
  <Override PartName="/ppt/notesSlides/notesSlide21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22.xml" ContentType="application/vnd.openxmlformats-officedocument.presentationml.notesSlide+xml"/>
  <Override PartName="/ppt/tags/tag30.xml" ContentType="application/vnd.openxmlformats-officedocument.presentationml.tags+xml"/>
  <Override PartName="/ppt/notesSlides/notesSlide23.xml" ContentType="application/vnd.openxmlformats-officedocument.presentationml.notesSlide+xml"/>
  <Override PartName="/ppt/tags/tag31.xml" ContentType="application/vnd.openxmlformats-officedocument.presentationml.tags+xml"/>
  <Override PartName="/ppt/notesSlides/notesSlide24.xml" ContentType="application/vnd.openxmlformats-officedocument.presentationml.notesSlide+xml"/>
  <Override PartName="/ppt/tags/tag32.xml" ContentType="application/vnd.openxmlformats-officedocument.presentationml.tags+xml"/>
  <Override PartName="/ppt/notesSlides/notesSlide25.xml" ContentType="application/vnd.openxmlformats-officedocument.presentationml.notesSlide+xml"/>
  <Override PartName="/ppt/tags/tag33.xml" ContentType="application/vnd.openxmlformats-officedocument.presentationml.tags+xml"/>
  <Override PartName="/ppt/notesSlides/notesSlide26.xml" ContentType="application/vnd.openxmlformats-officedocument.presentationml.notesSlide+xml"/>
  <Override PartName="/ppt/tags/tag34.xml" ContentType="application/vnd.openxmlformats-officedocument.presentationml.tags+xml"/>
  <Override PartName="/ppt/notesSlides/notesSlide27.xml" ContentType="application/vnd.openxmlformats-officedocument.presentationml.notesSlide+xml"/>
  <Override PartName="/ppt/tags/tag35.xml" ContentType="application/vnd.openxmlformats-officedocument.presentationml.tags+xml"/>
  <Override PartName="/ppt/notesSlides/notesSlide28.xml" ContentType="application/vnd.openxmlformats-officedocument.presentationml.notesSlide+xml"/>
  <Override PartName="/ppt/tags/tag36.xml" ContentType="application/vnd.openxmlformats-officedocument.presentationml.tags+xml"/>
  <Override PartName="/ppt/notesSlides/notesSlide29.xml" ContentType="application/vnd.openxmlformats-officedocument.presentationml.notesSlide+xml"/>
  <Override PartName="/ppt/tags/tag37.xml" ContentType="application/vnd.openxmlformats-officedocument.presentationml.tags+xml"/>
  <Override PartName="/ppt/notesSlides/notesSlide30.xml" ContentType="application/vnd.openxmlformats-officedocument.presentationml.notesSlide+xml"/>
  <Override PartName="/ppt/tags/tag38.xml" ContentType="application/vnd.openxmlformats-officedocument.presentationml.tags+xml"/>
  <Override PartName="/ppt/notesSlides/notesSlide31.xml" ContentType="application/vnd.openxmlformats-officedocument.presentationml.notesSlide+xml"/>
  <Override PartName="/ppt/tags/tag39.xml" ContentType="application/vnd.openxmlformats-officedocument.presentationml.tags+xml"/>
  <Override PartName="/ppt/notesSlides/notesSlide3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34.xml" ContentType="application/vnd.openxmlformats-officedocument.presentationml.notesSlide+xml"/>
  <Override PartName="/ppt/tags/tag4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7"/>
  </p:notesMasterIdLst>
  <p:handoutMasterIdLst>
    <p:handoutMasterId r:id="rId38"/>
  </p:handoutMasterIdLst>
  <p:sldIdLst>
    <p:sldId id="320" r:id="rId2"/>
    <p:sldId id="430" r:id="rId3"/>
    <p:sldId id="431" r:id="rId4"/>
    <p:sldId id="423" r:id="rId5"/>
    <p:sldId id="424" r:id="rId6"/>
    <p:sldId id="426" r:id="rId7"/>
    <p:sldId id="425" r:id="rId8"/>
    <p:sldId id="429" r:id="rId9"/>
    <p:sldId id="432" r:id="rId10"/>
    <p:sldId id="421" r:id="rId11"/>
    <p:sldId id="409" r:id="rId12"/>
    <p:sldId id="438" r:id="rId13"/>
    <p:sldId id="410" r:id="rId14"/>
    <p:sldId id="412" r:id="rId15"/>
    <p:sldId id="439" r:id="rId16"/>
    <p:sldId id="440" r:id="rId17"/>
    <p:sldId id="413" r:id="rId18"/>
    <p:sldId id="414" r:id="rId19"/>
    <p:sldId id="391" r:id="rId20"/>
    <p:sldId id="433" r:id="rId21"/>
    <p:sldId id="434" r:id="rId22"/>
    <p:sldId id="435" r:id="rId23"/>
    <p:sldId id="436" r:id="rId24"/>
    <p:sldId id="437" r:id="rId25"/>
    <p:sldId id="392" r:id="rId26"/>
    <p:sldId id="393" r:id="rId27"/>
    <p:sldId id="394" r:id="rId28"/>
    <p:sldId id="395" r:id="rId29"/>
    <p:sldId id="396" r:id="rId30"/>
    <p:sldId id="398" r:id="rId31"/>
    <p:sldId id="386" r:id="rId32"/>
    <p:sldId id="351" r:id="rId33"/>
    <p:sldId id="352" r:id="rId34"/>
    <p:sldId id="353" r:id="rId35"/>
    <p:sldId id="354" r:id="rId36"/>
  </p:sldIdLst>
  <p:sldSz cx="9144000" cy="6858000" type="screen4x3"/>
  <p:notesSz cx="7132638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4426"/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00" autoAdjust="0"/>
    <p:restoredTop sz="87053" autoAdjust="0"/>
  </p:normalViewPr>
  <p:slideViewPr>
    <p:cSldViewPr>
      <p:cViewPr>
        <p:scale>
          <a:sx n="55" d="100"/>
          <a:sy n="55" d="100"/>
        </p:scale>
        <p:origin x="1138" y="43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66"/>
        <p:guide pos="22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3067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6 April 2015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3067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657" y="0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5AA57C0C-AC4E-4A96-910A-3A67E0B4749F}" type="datetime1">
              <a:rPr lang="en-US"/>
              <a:pPr>
                <a:defRPr/>
              </a:pPr>
              <a:t>4/6/2015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5878" y="4485066"/>
            <a:ext cx="5200882" cy="42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0131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657" y="8970131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4475" y="672760"/>
            <a:ext cx="4903689" cy="37001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0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3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4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5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6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7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0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1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2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3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4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5.xm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6.xm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7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0.xml"/><Relationship Id="rId7" Type="http://schemas.openxmlformats.org/officeDocument/2006/relationships/hyperlink" Target="http://en.wikipedia.org/wiki/Nyquist%E2%80%93Shannon_sampling_theorem" TargetMode="Externa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8.xml"/><Relationship Id="rId6" Type="http://schemas.openxmlformats.org/officeDocument/2006/relationships/hyperlink" Target="http://videolectures.net/mackay_course_08/" TargetMode="External"/><Relationship Id="rId5" Type="http://schemas.openxmlformats.org/officeDocument/2006/relationships/hyperlink" Target="http://en.wikipedia.org/wiki/Noisy-channel_coding_theorem" TargetMode="External"/><Relationship Id="rId4" Type="http://schemas.openxmlformats.org/officeDocument/2006/relationships/hyperlink" Target="http://en.wikipedia.org/wiki/Shannon%E2%80%93Hartley_theorem" TargetMode="External"/></Relationships>
</file>

<file path=ppt/notesSlides/_rels/notesSlide3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9.xml"/></Relationships>
</file>

<file path=ppt/notesSlides/_rels/notesSlide3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0.xml"/></Relationships>
</file>

<file path=ppt/notesSlides/_rels/notesSlide3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2.xm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4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result with this</a:t>
            </a:r>
          </a:p>
          <a:p>
            <a:endParaRPr lang="en-US" dirty="0" smtClean="0"/>
          </a:p>
          <a:p>
            <a:r>
              <a:rPr lang="en-US" dirty="0" smtClean="0"/>
              <a:t>We got</a:t>
            </a:r>
            <a:r>
              <a:rPr lang="en-US" baseline="0" dirty="0" smtClean="0"/>
              <a:t> this far – working examples either again or for the first time and discussing new material.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14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90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do this not only with audio,</a:t>
            </a:r>
            <a:r>
              <a:rPr lang="en-US" baseline="0" dirty="0" smtClean="0"/>
              <a:t> but also with radio waves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Indeed, both </a:t>
            </a:r>
            <a:r>
              <a:rPr lang="en-US" baseline="0" smtClean="0"/>
              <a:t>are squared:</a:t>
            </a:r>
            <a:endParaRPr lang="en-US" baseline="0" dirty="0" smtClean="0"/>
          </a:p>
          <a:p>
            <a:r>
              <a:rPr lang="en-US" dirty="0" smtClean="0"/>
              <a:t>http://en.wikipedia.org/wiki/Parseval's_theorem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54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838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 Digital TV:</a:t>
            </a:r>
          </a:p>
          <a:p>
            <a:r>
              <a:rPr lang="en-US" dirty="0" smtClean="0"/>
              <a:t>http://transition.fcc.gov/mb/engineering/dtvmaps/</a:t>
            </a:r>
          </a:p>
          <a:p>
            <a:endParaRPr lang="en-US" dirty="0" smtClean="0"/>
          </a:p>
          <a:p>
            <a:r>
              <a:rPr lang="en-US" dirty="0" smtClean="0"/>
              <a:t>Full US allocations:</a:t>
            </a:r>
          </a:p>
          <a:p>
            <a:r>
              <a:rPr lang="en-US" dirty="0" smtClean="0"/>
              <a:t>http://upload.wikimedia.org/wikipedia/commons/4/45/United_States_Frequency_Allocations_Chart_2003_-_The_Radio_Spectrum.jpg</a:t>
            </a:r>
          </a:p>
          <a:p>
            <a:endParaRPr lang="en-US" dirty="0" smtClean="0"/>
          </a:p>
          <a:p>
            <a:r>
              <a:rPr lang="en-US" dirty="0" smtClean="0"/>
              <a:t>VH</a:t>
            </a:r>
            <a:r>
              <a:rPr lang="en-US" baseline="0" dirty="0" smtClean="0"/>
              <a:t>F Usage (World wide)</a:t>
            </a:r>
          </a:p>
          <a:p>
            <a:r>
              <a:rPr lang="en-US" dirty="0" smtClean="0"/>
              <a:t>http://upload.wikimedia.org/wikipedia/en/c/cc/VHF_Usage.svg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711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141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4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521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Spring 2015 (15q3):</a:t>
            </a:r>
          </a:p>
          <a:p>
            <a:r>
              <a:rPr lang="en-US" dirty="0" smtClean="0"/>
              <a:t> Work through</a:t>
            </a:r>
            <a:r>
              <a:rPr lang="en-US" baseline="0" dirty="0" smtClean="0"/>
              <a:t> one, then give an in-class exercise for the following.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524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[Draw out example on board]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75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036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228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653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653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025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302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462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521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245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http://www.arrl.org/files/file/Regulatory/Recommended_Practices_Version_6_5.pdf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Earlier draft:</a:t>
            </a:r>
          </a:p>
          <a:p>
            <a:pPr marL="0" indent="0">
              <a:buNone/>
            </a:pPr>
            <a:r>
              <a:rPr lang="en-US" dirty="0" smtClean="0"/>
              <a:t>Modern Digital TV uses the same channels as analog TV, but dynamically maps them.</a:t>
            </a:r>
          </a:p>
          <a:p>
            <a:pPr marL="0" indent="0">
              <a:buNone/>
            </a:pPr>
            <a:r>
              <a:rPr lang="en-US" dirty="0" smtClean="0"/>
              <a:t>But each channel is now re-used by allocating virtual “sub-channels” within the main channel that use less of the bandwidth.</a:t>
            </a:r>
          </a:p>
          <a:p>
            <a:pPr marL="0" indent="0">
              <a:buNone/>
            </a:pPr>
            <a:r>
              <a:rPr lang="en-US" dirty="0" smtClean="0"/>
              <a:t>This is done digitally</a:t>
            </a:r>
          </a:p>
          <a:p>
            <a:r>
              <a:rPr lang="en-US" dirty="0" smtClean="0"/>
              <a:t>[And</a:t>
            </a:r>
            <a:r>
              <a:rPr lang="en-US" baseline="0" dirty="0" smtClean="0"/>
              <a:t> as a result, the channel width is about the same]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141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http://www.eham.net/ehamforum/smf/index.php?topic=56160.0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01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406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http://physics.stackexchange.com/questions/56240/maximum-theoretical-bandwidth-of-fibre-optics</a:t>
            </a:r>
          </a:p>
          <a:p>
            <a:pPr fontAlgn="base"/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So, let's begin by exploring the best way to use our power. If we devote it to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symbols per second, each of our measurements comprise the detection of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PMhν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photons, thus our signal to noise ratio is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SNR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NN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√=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PMhν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0−−−−−√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By the 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4"/>
              </a:rPr>
              <a:t>Shannon-Hartley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form of the 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5"/>
              </a:rPr>
              <a:t>Noisy channel coding theorem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(see also 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6"/>
              </a:rPr>
              <a:t>here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), we can therefore code our channel to get 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log2(1+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PMhν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0−−−−−√)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bits of information per symbol, i.e.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log2(1+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PMhν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0−−−−−√)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bits per second through our optical </a:t>
            </a:r>
            <a:r>
              <a:rPr kumimoji="1" lang="en-US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fibre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This is a monotonically rising function of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so a limit on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by itself does not limit the capacity.</a:t>
            </a:r>
          </a:p>
          <a:p>
            <a:pPr fontAlgn="base"/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However, by a converse of the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7"/>
              </a:rPr>
              <a:t> </a:t>
            </a:r>
            <a:r>
              <a:rPr kumimoji="1" lang="en-US" sz="1200" b="0" i="0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7"/>
              </a:rPr>
              <a:t>Nyquist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7"/>
              </a:rPr>
              <a:t>-Shannon sampling theorem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we can send a maximum of </a:t>
            </a:r>
            <a:r>
              <a:rPr kumimoji="1" lang="en-US" sz="1200" b="0" i="1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</a:t>
            </a:r>
            <a:r>
              <a:rPr kumimoji="1" lang="en-US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symbols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down the channel per second. This then is our greatest possible symbol rate. Hence, our overall expression for the </a:t>
            </a:r>
            <a:r>
              <a:rPr kumimoji="1" lang="en-US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fibre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capacity in bits is:</a:t>
            </a:r>
          </a:p>
          <a:p>
            <a:pPr fontAlgn="base"/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C=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log2(1+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PBhν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0−−−−−√)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bits per second</a:t>
            </a:r>
          </a:p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47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049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049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Today, the professor made the course material</a:t>
            </a:r>
            <a:r>
              <a:rPr lang="en-US" baseline="0" dirty="0" smtClean="0"/>
              <a:t> clear and understandable?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203132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Today, the professor made the course material clear and understandable
https://www.polleverywhere.com/multiple_choice_polls/Tgsho9KFq8cPvBg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825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was the muddiest point?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4773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What was the muddiest point?
https://www.polleverywhere.com/free_text_polls/5ecaTmFuFeJ65hY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6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39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8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42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88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48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1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Most Content: Dr. Hornick</a:t>
            </a:r>
          </a:p>
          <a:p>
            <a:pPr>
              <a:defRPr/>
            </a:pPr>
            <a:r>
              <a:rPr lang="en-US" altLang="en-US" dirty="0" smtClean="0"/>
              <a:t>Some Content and Most Errors: Dr. Yoder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err="1" smtClean="0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Slide design: Dr. Mark L. Hornick</a:t>
            </a:r>
          </a:p>
          <a:p>
            <a:pPr>
              <a:defRPr/>
            </a:pPr>
            <a:r>
              <a:rPr lang="en-US" altLang="en-US" smtClean="0"/>
              <a:t>Content: Dr. Hornick</a:t>
            </a:r>
          </a:p>
          <a:p>
            <a:pPr>
              <a:defRPr/>
            </a:pPr>
            <a:r>
              <a:rPr lang="en-US" altLang="en-US" smtClean="0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the Secondary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</a:p>
          <a:p>
            <a:pPr>
              <a:defRPr/>
            </a:pPr>
            <a:r>
              <a:rPr lang="en-US" altLang="en-US" dirty="0" smtClean="0"/>
              <a:t>Slide Design: Dr. Hornick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ber-optic_communication" TargetMode="External"/><Relationship Id="rId3" Type="http://schemas.openxmlformats.org/officeDocument/2006/relationships/tags" Target="../tags/tag12.xml"/><Relationship Id="rId7" Type="http://schemas.openxmlformats.org/officeDocument/2006/relationships/notesSlide" Target="../notesSlides/notesSlide10.xml"/><Relationship Id="rId12" Type="http://schemas.openxmlformats.org/officeDocument/2006/relationships/image" Target="../media/image10.jpe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9.png"/><Relationship Id="rId5" Type="http://schemas.openxmlformats.org/officeDocument/2006/relationships/tags" Target="../tags/tag14.xml"/><Relationship Id="rId10" Type="http://schemas.openxmlformats.org/officeDocument/2006/relationships/image" Target="../media/image8.jpeg"/><Relationship Id="rId4" Type="http://schemas.openxmlformats.org/officeDocument/2006/relationships/tags" Target="../tags/tag13.xml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5" Type="http://schemas.openxmlformats.org/officeDocument/2006/relationships/image" Target="../media/image16.emf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7/77/Propeller_strobe.ogv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pload.wikimedia.org/wikipedia/commons/e/ef/The_wagon-wheel_effect.ogv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8.pn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hyperlink" Target="http://www.seasshops.ucla.edu/services/student-faculty-shop/machine-shop-rules" TargetMode="External"/><Relationship Id="rId5" Type="http://schemas.openxmlformats.org/officeDocument/2006/relationships/image" Target="../media/image17.jpeg"/><Relationship Id="rId4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1.xml"/><Relationship Id="rId4" Type="http://schemas.openxmlformats.org/officeDocument/2006/relationships/image" Target="../media/image2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3.xml"/><Relationship Id="rId4" Type="http://schemas.openxmlformats.org/officeDocument/2006/relationships/image" Target="../media/image2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se.rpi.edu/~schubert/Light-Emitting-Diodes-dot-org/chap04/chap04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LED safety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 bit on Units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Physical Data Rates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Audio Data Rates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Tomorrow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Good Friday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SE3910</a:t>
            </a:r>
            <a:br>
              <a:rPr lang="en-US" kern="0" dirty="0" smtClean="0"/>
            </a:br>
            <a:r>
              <a:rPr lang="en-US" kern="0" dirty="0" smtClean="0"/>
              <a:t>Week </a:t>
            </a:r>
            <a:r>
              <a:rPr lang="en-US" kern="0" dirty="0" smtClean="0"/>
              <a:t>5, </a:t>
            </a:r>
            <a:r>
              <a:rPr lang="en-US" kern="0" dirty="0" smtClean="0"/>
              <a:t>Class </a:t>
            </a:r>
            <a:r>
              <a:rPr lang="en-US" kern="0" dirty="0" smtClean="0"/>
              <a:t>1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cable data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Sources: Dr. Schilling’s Slides and </a:t>
            </a:r>
          </a:p>
          <a:p>
            <a:pPr marL="0" indent="0">
              <a:buNone/>
            </a:pPr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en.wikipedia.org/wiki/Fiber-optic_communication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99053886"/>
              </p:ext>
            </p:extLst>
          </p:nvPr>
        </p:nvGraphicFramePr>
        <p:xfrm>
          <a:off x="609600" y="1752600"/>
          <a:ext cx="7467600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8382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Wiring Type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Bandwidth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CAT 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16MHz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CAT 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 MHz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Coaxial Cable (50 Ohm)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1-2 GHz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Fiber Optic Fiber</a:t>
                      </a:r>
                      <a:r>
                        <a:rPr lang="en-US" sz="2800" baseline="0" dirty="0" smtClean="0"/>
                        <a:t> (Single fiber)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</a:t>
                      </a:r>
                      <a:r>
                        <a:rPr lang="en-US" sz="2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Tbit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6311783" y="2661209"/>
            <a:ext cx="927217" cy="3206191"/>
            <a:chOff x="6311782" y="1809750"/>
            <a:chExt cx="961895" cy="3311293"/>
          </a:xfrm>
        </p:grpSpPr>
        <p:pic>
          <p:nvPicPr>
            <p:cNvPr id="7" name="Picture 2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782" y="1809750"/>
              <a:ext cx="695587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4" descr="http://www.germes-online.com/direct/dbimage/50244126/UTP___FTP___SFTP_Cat_5__Cat_5e__and_Cat_6_Cable__Solid___Stranded_.jpg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782" y="2724150"/>
              <a:ext cx="723901" cy="7239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5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783" y="3562351"/>
              <a:ext cx="695586" cy="695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782" y="4400550"/>
              <a:ext cx="961895" cy="720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1847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bandwidth of a physical channel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𝑚𝑎𝑥𝑖𝑚𝑢𝑚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𝑛𝑢𝑚𝑏𝑒𝑟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𝑜𝑓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𝑏𝑖𝑡𝑠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𝑠𝑒𝑐𝑜𝑛𝑑</m:t>
                        </m:r>
                      </m:den>
                    </m:f>
                  </m:oMath>
                </a14:m>
                <a:endParaRPr lang="en-US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𝐻𝑙𝑜𝑔</m:t>
                      </m:r>
                      <m:r>
                        <a:rPr lang="en-US" i="1" baseline="-25000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</a:rPr>
                        <m:t> (1+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H – analog Bandwidth</a:t>
                </a:r>
              </a:p>
              <a:p>
                <a:pPr marL="0" indent="0">
                  <a:buNone/>
                </a:pPr>
                <a:r>
                  <a:rPr lang="en-US" dirty="0" smtClean="0"/>
                  <a:t>S – Signal power</a:t>
                </a:r>
              </a:p>
              <a:p>
                <a:pPr marL="0" indent="0">
                  <a:buNone/>
                </a:pPr>
                <a:r>
                  <a:rPr lang="en-US" dirty="0" smtClean="0"/>
                  <a:t>N – Noise </a:t>
                </a:r>
                <a:r>
                  <a:rPr lang="en-US" dirty="0" smtClean="0"/>
                  <a:t>power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Harry </a:t>
                </a:r>
                <a:r>
                  <a:rPr lang="en-US" dirty="0" err="1" smtClean="0"/>
                  <a:t>Nyquist</a:t>
                </a:r>
                <a:r>
                  <a:rPr lang="en-US" dirty="0" smtClean="0"/>
                  <a:t>, Ralph Hartley &amp; Claude </a:t>
                </a:r>
                <a:r>
                  <a:rPr lang="en-US" dirty="0"/>
                  <a:t>Shannon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704" b="-132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701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analog bandwidth?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Freq.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533399" y="5961965"/>
            <a:ext cx="8762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http://www.mathworks.com/matlabcentral/fileexchange/22214-voice-audio-processing</a:t>
            </a:r>
          </a:p>
        </p:txBody>
      </p:sp>
      <p:pic>
        <p:nvPicPr>
          <p:cNvPr id="5122" name="Picture 2" descr="original.jpg (561×420)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" t="52927" r="-580" b="774"/>
          <a:stretch/>
        </p:blipFill>
        <p:spPr bwMode="auto">
          <a:xfrm>
            <a:off x="1538364" y="1567954"/>
            <a:ext cx="6248400" cy="2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original.jpg (561×420)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1600200" y="3733800"/>
            <a:ext cx="6248400" cy="233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7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 as sums of sine-waves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6600" y="6377206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6096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http://mathworld.wolfram.com/FourierSeriesSquareWave.html</a:t>
            </a:r>
          </a:p>
        </p:txBody>
      </p:sp>
      <p:pic>
        <p:nvPicPr>
          <p:cNvPr id="6146" name="Picture 2" descr="FourierSeriesSquareWa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62200"/>
            <a:ext cx="345757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181600" y="576071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http://ccn.ucla.edu/BMCweb/SharedCode/slides/SlideFiles.html</a:t>
            </a:r>
          </a:p>
        </p:txBody>
      </p:sp>
      <p:pic>
        <p:nvPicPr>
          <p:cNvPr id="6148" name="Picture 4" descr="http://ccn.ucla.edu/BMCweb/SharedCode/slides/FourierSquareWav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341" y="2362200"/>
            <a:ext cx="3448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87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702128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36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Units: 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is a decibel?</a:t>
            </a:r>
          </a:p>
          <a:p>
            <a:pPr marL="0" indent="0">
              <a:buNone/>
            </a:pPr>
            <a:r>
              <a:rPr lang="en-US" dirty="0" smtClean="0"/>
              <a:t>	A tenth of a bel</a:t>
            </a:r>
          </a:p>
          <a:p>
            <a:pPr marL="0" indent="0">
              <a:buNone/>
            </a:pPr>
            <a:r>
              <a:rPr lang="en-US" dirty="0" smtClean="0"/>
              <a:t>What is a bel?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 log</a:t>
            </a:r>
            <a:r>
              <a:rPr lang="en-US" baseline="-25000" dirty="0" smtClean="0"/>
              <a:t>10</a:t>
            </a:r>
            <a:r>
              <a:rPr lang="en-US" dirty="0" smtClean="0"/>
              <a:t> of some ratio.</a:t>
            </a:r>
          </a:p>
          <a:p>
            <a:pPr marL="0" indent="0">
              <a:buNone/>
            </a:pPr>
            <a:r>
              <a:rPr lang="en-US" dirty="0" smtClean="0"/>
              <a:t>e.g. signal power / noise power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X dB = 10 log</a:t>
            </a:r>
            <a:r>
              <a:rPr lang="en-US" baseline="-25000" dirty="0" smtClean="0"/>
              <a:t>10</a:t>
            </a:r>
            <a:r>
              <a:rPr lang="en-US" dirty="0" smtClean="0"/>
              <a:t> (Y)</a:t>
            </a:r>
          </a:p>
          <a:p>
            <a:pPr marL="0" indent="0">
              <a:buNone/>
            </a:pPr>
            <a:r>
              <a:rPr lang="en-US" dirty="0" smtClean="0"/>
              <a:t>X – in units of dB</a:t>
            </a:r>
          </a:p>
          <a:p>
            <a:pPr marL="0" indent="0">
              <a:buNone/>
            </a:pPr>
            <a:r>
              <a:rPr lang="en-US" dirty="0" smtClean="0"/>
              <a:t>Y – simple ratio (</a:t>
            </a:r>
            <a:r>
              <a:rPr lang="en-US" dirty="0" err="1" smtClean="0"/>
              <a:t>unitless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892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 examples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12762"/>
              </p:ext>
            </p:extLst>
          </p:nvPr>
        </p:nvGraphicFramePr>
        <p:xfrm>
          <a:off x="457200" y="1719263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dB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50</a:t>
                      </a:r>
                      <a:r>
                        <a:rPr lang="en-US" sz="4000" baseline="0" dirty="0" smtClean="0"/>
                        <a:t> dB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100,000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30</a:t>
                      </a:r>
                      <a:r>
                        <a:rPr lang="en-US" sz="4000" baseline="0" dirty="0" smtClean="0"/>
                        <a:t> dB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1,000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0</a:t>
                      </a:r>
                      <a:r>
                        <a:rPr lang="en-US" sz="4000" baseline="0" dirty="0" smtClean="0"/>
                        <a:t> dB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-30 dB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0.001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-50 dB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0.000 010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6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capacity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i="1" dirty="0" smtClean="0">
                  <a:latin typeface="Cambria Math"/>
                </a:endParaRPr>
              </a:p>
              <a:p>
                <a:endParaRPr lang="en-US" i="1" dirty="0">
                  <a:latin typeface="Cambria Math"/>
                </a:endParaRPr>
              </a:p>
              <a:p>
                <a:endParaRPr lang="en-US" i="1" dirty="0" smtClean="0">
                  <a:latin typeface="Cambria Math"/>
                </a:endParaRPr>
              </a:p>
              <a:p>
                <a:endParaRPr lang="en-US" i="1" dirty="0">
                  <a:latin typeface="Cambria Math"/>
                </a:endParaRPr>
              </a:p>
              <a:p>
                <a:endParaRPr lang="en-US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𝑚𝑎𝑥𝑖𝑚𝑢𝑚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𝑛𝑢𝑚𝑏𝑒𝑟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𝑜𝑓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𝑏𝑖𝑡𝑠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𝑠𝑒𝑐𝑜𝑛𝑑</m:t>
                        </m:r>
                      </m:den>
                    </m:f>
                  </m:oMath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𝐻𝑙𝑜𝑔</m:t>
                      </m:r>
                      <m:r>
                        <a:rPr lang="en-US" i="1" baseline="-25000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</a:rPr>
                        <m:t> (1+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b="-2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632679"/>
            <a:ext cx="4731050" cy="2490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141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old analog TV channels had a bandwidth of 6MHz</a:t>
            </a:r>
          </a:p>
          <a:p>
            <a:r>
              <a:rPr lang="en-US" dirty="0" smtClean="0"/>
              <a:t>Supposing a SNR of 50 dB, what is the maximum possible bit-rate?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73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7543800" cy="1295400"/>
          </a:xfrm>
        </p:spPr>
        <p:txBody>
          <a:bodyPr/>
          <a:lstStyle/>
          <a:p>
            <a:r>
              <a:rPr lang="en-US" dirty="0" smtClean="0"/>
              <a:t>In-class Activity: What is the data rate of classic NTSC television (as digital stream)?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2483"/>
            <a:ext cx="8229600" cy="4411662"/>
          </a:xfrm>
        </p:spPr>
        <p:txBody>
          <a:bodyPr/>
          <a:lstStyle/>
          <a:p>
            <a:r>
              <a:rPr lang="en-US" dirty="0" smtClean="0"/>
              <a:t>Store color with special scheme so only two bytes required per pixel, on average</a:t>
            </a:r>
          </a:p>
          <a:p>
            <a:r>
              <a:rPr lang="en-US" dirty="0" smtClean="0"/>
              <a:t>720x480</a:t>
            </a:r>
          </a:p>
          <a:p>
            <a:r>
              <a:rPr lang="en-US" dirty="0" smtClean="0"/>
              <a:t>30/1.001 fps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Follow up:</a:t>
            </a:r>
          </a:p>
          <a:p>
            <a:pPr marL="0" indent="0">
              <a:buNone/>
            </a:pPr>
            <a:r>
              <a:rPr lang="en-US" dirty="0" smtClean="0"/>
              <a:t>If compressed to 25MiB/s (or 25MB/s) what is the compression ratio?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283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Resistor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resistor follows Ohm’s law; </a:t>
            </a:r>
            <a:r>
              <a:rPr lang="en-US" i="1" dirty="0" smtClean="0"/>
              <a:t>V=IR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pPr marL="0" indent="0">
              <a:buNone/>
            </a:pPr>
            <a:r>
              <a:rPr lang="en-US" i="1" dirty="0"/>
              <a:t>http://physics.stackexchange.com/questions/55534/physical-interpretation-of-y-intercept-in-a-current-vs-voltage-graph</a:t>
            </a: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pic>
        <p:nvPicPr>
          <p:cNvPr id="3074" name="Picture 2" descr="http://i.stack.imgur.com/jec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1"/>
            <a:ext cx="7696200" cy="397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81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Stroboscopic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you ever noticed something that is in motion seem to stop?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702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Stroboscopic Effect</a:t>
            </a:r>
            <a:br>
              <a:rPr lang="en-US" dirty="0" smtClean="0"/>
            </a:br>
            <a:r>
              <a:rPr lang="en-US" dirty="0" smtClean="0"/>
              <a:t>(Aliasing)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upload.wikimedia.org/wikipedia/commons/7/77/Propeller_strobe.ogv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upload.wikimedia.org/wikipedia/commons/e/ef/The_wagon-wheel_effect.ogv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986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s://www.cpsc.gov/PageFiles/74773/08089a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9942">
            <a:off x="1396206" y="439990"/>
            <a:ext cx="5253279" cy="285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See, e.g. </a:t>
            </a: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www.seasshops.ucla.edu/services/student-faculty-shop/machine-shop-rules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SE-3910  - Dr. Josiah Yoder</a:t>
            </a:r>
          </a:p>
          <a:p>
            <a:pPr>
              <a:defRPr/>
            </a:pPr>
            <a:r>
              <a:rPr lang="en-US" altLang="en-US" dirty="0" smtClean="0"/>
              <a:t>Slide style: Dr. Hornick</a:t>
            </a:r>
          </a:p>
          <a:p>
            <a:pPr>
              <a:defRPr/>
            </a:pPr>
            <a:r>
              <a:rPr lang="en-US" altLang="en-US" dirty="0" smtClean="0"/>
              <a:t>Much Material: Dr. Schilling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471" y="2819400"/>
            <a:ext cx="52387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393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http://photo.stackexchange.com/questions/24512/what-is-aliasing-and-anti-aliasing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p:pic>
        <p:nvPicPr>
          <p:cNvPr id="1026" name="Picture 2" descr="aliasing and anti-alias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94020"/>
            <a:ext cx="5562600" cy="416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80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r>
              <a:rPr lang="en-US" i="1" dirty="0"/>
              <a:t>Single-Sensor Imaging: Methods and Applications for Digital Cameras</a:t>
            </a:r>
            <a:r>
              <a:rPr lang="en-US" dirty="0"/>
              <a:t>, by </a:t>
            </a:r>
            <a:r>
              <a:rPr lang="en-US" dirty="0" err="1"/>
              <a:t>Rastislav</a:t>
            </a:r>
            <a:r>
              <a:rPr lang="en-US" dirty="0"/>
              <a:t> </a:t>
            </a:r>
            <a:r>
              <a:rPr lang="en-US" dirty="0" err="1"/>
              <a:t>Lukac</a:t>
            </a:r>
            <a:endParaRPr lang="en-US" dirty="0"/>
          </a:p>
          <a:p>
            <a:r>
              <a:rPr lang="en-US" dirty="0" smtClean="0"/>
              <a:t>http</a:t>
            </a:r>
            <a:r>
              <a:rPr lang="en-US" dirty="0"/>
              <a:t>://www.openphotographyforums.com/forums/showthread.php?t=14988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p:pic>
        <p:nvPicPr>
          <p:cNvPr id="3074" name="Picture 2" descr="http://dougkerr.net/illustrations/Lukac_aliasing_01-0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21" y="1371600"/>
            <a:ext cx="8607958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56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eye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</a:p>
          <a:p>
            <a:pPr lvl="1"/>
            <a:r>
              <a:rPr lang="en-US" dirty="0" smtClean="0"/>
              <a:t>As little as 13ms</a:t>
            </a:r>
          </a:p>
          <a:p>
            <a:r>
              <a:rPr lang="en-US" dirty="0" smtClean="0"/>
              <a:t>Notice interruption</a:t>
            </a:r>
          </a:p>
          <a:p>
            <a:pPr lvl="1"/>
            <a:r>
              <a:rPr lang="en-US" dirty="0" smtClean="0"/>
              <a:t>As short as 16ms</a:t>
            </a:r>
          </a:p>
          <a:p>
            <a:r>
              <a:rPr lang="en-US" dirty="0" smtClean="0"/>
              <a:t>Single-</a:t>
            </a:r>
            <a:r>
              <a:rPr lang="en-US" dirty="0" err="1" smtClean="0"/>
              <a:t>ms</a:t>
            </a:r>
            <a:r>
              <a:rPr lang="en-US" dirty="0" smtClean="0"/>
              <a:t> duration looks as long as</a:t>
            </a:r>
          </a:p>
          <a:p>
            <a:pPr lvl="1"/>
            <a:r>
              <a:rPr lang="en-US" dirty="0" smtClean="0"/>
              <a:t>100-400ms</a:t>
            </a:r>
          </a:p>
          <a:p>
            <a:r>
              <a:rPr lang="en-US" dirty="0" smtClean="0"/>
              <a:t>10ms green followed by 10ms red</a:t>
            </a:r>
          </a:p>
          <a:p>
            <a:pPr lvl="1"/>
            <a:r>
              <a:rPr lang="en-US" dirty="0" smtClean="0"/>
              <a:t>May appear as single yellow stimulus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680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Why might you want to sample at a higher frame-rate than the 30fps?</a:t>
            </a:r>
          </a:p>
          <a:p>
            <a:r>
              <a:rPr lang="en-US" dirty="0" smtClean="0"/>
              <a:t>Be as professional as possible</a:t>
            </a:r>
          </a:p>
          <a:p>
            <a:pPr lvl="1"/>
            <a:r>
              <a:rPr lang="en-US" dirty="0" smtClean="0"/>
              <a:t>Avoid flame wars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ave technical depth to back it</a:t>
            </a:r>
          </a:p>
          <a:p>
            <a:pPr lvl="1"/>
            <a:r>
              <a:rPr lang="en-US" dirty="0" smtClean="0"/>
              <a:t>Avoid sounding technical just to be cool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32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b="1" i="1" dirty="0" smtClean="0"/>
              <a:t>two</a:t>
            </a:r>
            <a:r>
              <a:rPr lang="en-US" dirty="0" smtClean="0"/>
              <a:t> ways we can avoid the stroboscopic effect in a video game simulation of a rotating wheel?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848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Activity: </a:t>
            </a:r>
            <a:br>
              <a:rPr lang="en-US" dirty="0" smtClean="0"/>
            </a:br>
            <a:r>
              <a:rPr lang="en-US" dirty="0" smtClean="0"/>
              <a:t>Analog to digital bandwidth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𝐻𝑙𝑜𝑔</m:t>
                    </m:r>
                    <m:r>
                      <a:rPr lang="en-US" i="1" baseline="-25000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 (1+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Suppose you would like to send video in a (relatively) low-frequency with a narrow bandwidth of 1 </a:t>
                </a:r>
                <a:r>
                  <a:rPr lang="en-US" dirty="0" err="1" smtClean="0"/>
                  <a:t>Mhz</a:t>
                </a:r>
                <a:endParaRPr lang="en-US" dirty="0" smtClean="0"/>
              </a:p>
              <a:p>
                <a:r>
                  <a:rPr lang="en-US" dirty="0" smtClean="0"/>
                  <a:t>The connection is fairly noisy and you can only get 20dB SNR</a:t>
                </a:r>
              </a:p>
              <a:p>
                <a:pPr marL="0" indent="0">
                  <a:buNone/>
                </a:pPr>
                <a:r>
                  <a:rPr lang="en-US" dirty="0" smtClean="0"/>
                  <a:t>What bit-rate can you achieve?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0400" y="6675437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SE-3910  - Dr. Josiah Yoder</a:t>
            </a:r>
          </a:p>
          <a:p>
            <a:pPr>
              <a:defRPr/>
            </a:pPr>
            <a:r>
              <a:rPr lang="en-US" altLang="en-US" dirty="0" smtClean="0"/>
              <a:t>Slide style: Dr. Hornick</a:t>
            </a:r>
          </a:p>
          <a:p>
            <a:pPr>
              <a:defRPr/>
            </a:pPr>
            <a:r>
              <a:rPr lang="en-US" altLang="en-US" dirty="0" smtClean="0"/>
              <a:t>Much Material: Dr. Schilling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301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I have a band centered at 100 </a:t>
            </a:r>
            <a:r>
              <a:rPr lang="en-US" dirty="0" err="1" smtClean="0"/>
              <a:t>Mhz</a:t>
            </a:r>
            <a:r>
              <a:rPr lang="en-US" dirty="0" smtClean="0"/>
              <a:t> which is 1Mhz wide.</a:t>
            </a:r>
          </a:p>
          <a:p>
            <a:r>
              <a:rPr lang="en-US" dirty="0" smtClean="0"/>
              <a:t>What are the limits on this range?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What is the wavelength of the center 1 </a:t>
            </a:r>
            <a:r>
              <a:rPr lang="en-US" dirty="0" err="1" smtClean="0"/>
              <a:t>Mhz</a:t>
            </a:r>
            <a:r>
              <a:rPr lang="en-US" dirty="0" smtClean="0"/>
              <a:t> signal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peed of light = 299</a:t>
            </a:r>
            <a:r>
              <a:rPr lang="en-US" dirty="0"/>
              <a:t> 792 458 m / </a:t>
            </a:r>
            <a:r>
              <a:rPr lang="en-US" dirty="0" smtClean="0"/>
              <a:t>s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peed in Cat-5 is 70% of this</a:t>
            </a:r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avelength = time of period * velocity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67600" y="63246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SE-3910  - Dr. Josiah Yoder</a:t>
            </a:r>
          </a:p>
          <a:p>
            <a:pPr>
              <a:defRPr/>
            </a:pPr>
            <a:r>
              <a:rPr lang="en-US" altLang="en-US" dirty="0" smtClean="0"/>
              <a:t>Slide style: Dr. Hornick</a:t>
            </a:r>
          </a:p>
          <a:p>
            <a:pPr>
              <a:defRPr/>
            </a:pPr>
            <a:r>
              <a:rPr lang="en-US" altLang="en-US" dirty="0" smtClean="0"/>
              <a:t>Much Material: Dr. Schilling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935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resistors fail?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burn up, literally</a:t>
            </a:r>
          </a:p>
          <a:p>
            <a:r>
              <a:rPr lang="en-US" dirty="0" smtClean="0"/>
              <a:t>For many resistors, the maximum steady-state generation of heat they can handle is ¼ watt</a:t>
            </a:r>
          </a:p>
          <a:p>
            <a:r>
              <a:rPr lang="en-US" dirty="0" smtClean="0"/>
              <a:t>Can calculate with P = IV = V</a:t>
            </a:r>
            <a:r>
              <a:rPr lang="en-US" baseline="30000" dirty="0" smtClean="0"/>
              <a:t>2</a:t>
            </a:r>
            <a:r>
              <a:rPr lang="en-US" dirty="0" smtClean="0"/>
              <a:t>/R = I</a:t>
            </a:r>
            <a:r>
              <a:rPr lang="en-US" baseline="30000" dirty="0" smtClean="0"/>
              <a:t>2</a:t>
            </a:r>
            <a:r>
              <a:rPr lang="en-US" dirty="0" smtClean="0"/>
              <a:t>R (subbing in V=IR)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Ex: </a:t>
            </a:r>
            <a:r>
              <a:rPr lang="en-US" b="1" i="1" dirty="0" smtClean="0"/>
              <a:t>Find</a:t>
            </a:r>
            <a:r>
              <a:rPr lang="en-US" dirty="0" smtClean="0"/>
              <a:t> the minimum ¼ W resistance that is safe with a (non-</a:t>
            </a:r>
            <a:r>
              <a:rPr lang="en-US" dirty="0" err="1" smtClean="0"/>
              <a:t>Beaglebone</a:t>
            </a:r>
            <a:r>
              <a:rPr lang="en-US" dirty="0" smtClean="0"/>
              <a:t>) 3.3 V source?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282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Fiber-optic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fiber-optic transmission, signals are sent by transmitting various colors (or invisible) light down a fiber-optic channel</a:t>
            </a:r>
          </a:p>
          <a:p>
            <a:r>
              <a:rPr lang="en-US" dirty="0" smtClean="0"/>
              <a:t>The colors are separated at the other end</a:t>
            </a:r>
          </a:p>
          <a:p>
            <a:r>
              <a:rPr lang="en-US" dirty="0"/>
              <a:t>Multiple fibers can be </a:t>
            </a:r>
            <a:r>
              <a:rPr lang="en-US" dirty="0" smtClean="0"/>
              <a:t>used</a:t>
            </a:r>
          </a:p>
          <a:p>
            <a:r>
              <a:rPr lang="en-US" dirty="0" smtClean="0"/>
              <a:t>Supposing that the same bandwidth rule applies, what bandwidth can be carried by the visible spectrum? (700-400nm)</a:t>
            </a:r>
          </a:p>
          <a:p>
            <a:r>
              <a:rPr lang="en-US" dirty="0" smtClean="0"/>
              <a:t>Use SNR of 4000</a:t>
            </a:r>
          </a:p>
          <a:p>
            <a:r>
              <a:rPr lang="en-US" dirty="0" smtClean="0"/>
              <a:t>Hint: Convert wavelength to period/frequency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744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Wait for the slides, or follow this link to answer both questions at once:</a:t>
            </a:r>
          </a:p>
          <a:p>
            <a:r>
              <a:rPr lang="en-US" dirty="0" smtClean="0"/>
              <a:t>http</a:t>
            </a:r>
            <a:r>
              <a:rPr lang="en-US" dirty="0"/>
              <a:t>://bit.ly/1Mow5a3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29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Wait for the slides, or follow this link to answer both questions at once:</a:t>
            </a:r>
          </a:p>
          <a:p>
            <a:r>
              <a:rPr lang="en-US" dirty="0" smtClean="0"/>
              <a:t>http</a:t>
            </a:r>
            <a:r>
              <a:rPr lang="en-US" dirty="0"/>
              <a:t>://bit.ly/1Mow5a3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25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7594600" cy="5842000"/>
          </a:xfrm>
          <a:prstGeom prst="rect">
            <a:avLst/>
          </a:prstGeom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942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78714"/>
            <a:ext cx="7670800" cy="5689600"/>
          </a:xfrm>
          <a:prstGeom prst="rect">
            <a:avLst/>
          </a:prstGeom>
        </p:spPr>
      </p:pic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507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EB: Derek Malloy, </a:t>
            </a:r>
            <a:r>
              <a:rPr lang="en-US" i="1" dirty="0" smtClean="0"/>
              <a:t>Exploring </a:t>
            </a:r>
            <a:r>
              <a:rPr lang="en-US" i="1" dirty="0" err="1" smtClean="0"/>
              <a:t>Beaglebone</a:t>
            </a:r>
            <a:r>
              <a:rPr lang="en-US" i="1" dirty="0" smtClean="0"/>
              <a:t>,</a:t>
            </a:r>
            <a:r>
              <a:rPr lang="en-US" dirty="0" smtClean="0"/>
              <a:t> Wiley, 2015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87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way as resistors – they burn up</a:t>
            </a:r>
          </a:p>
          <a:p>
            <a:r>
              <a:rPr lang="en-US" dirty="0" smtClean="0"/>
              <a:t>So total temperature is the limiting factor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xfrm>
            <a:off x="457200" y="3522477"/>
            <a:ext cx="8229600" cy="1887723"/>
          </a:xfrm>
        </p:spPr>
        <p:txBody>
          <a:bodyPr/>
          <a:lstStyle/>
          <a:p>
            <a:r>
              <a:rPr lang="en-US" dirty="0"/>
              <a:t>If a voltage is applied across an LED current will flow through the LED</a:t>
            </a:r>
          </a:p>
          <a:p>
            <a:r>
              <a:rPr lang="en-US" dirty="0"/>
              <a:t>The higher the voltage, the more current will flow</a:t>
            </a:r>
          </a:p>
          <a:p>
            <a:r>
              <a:rPr lang="en-US" dirty="0"/>
              <a:t>But this does NOT follow Ohm’s Law; V≠IR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diodes fail?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57200" y="2743200"/>
            <a:ext cx="8305800" cy="609600"/>
          </a:xfrm>
        </p:spPr>
        <p:txBody>
          <a:bodyPr/>
          <a:lstStyle/>
          <a:p>
            <a:r>
              <a:rPr lang="en-US" dirty="0" smtClean="0"/>
              <a:t>How to determine max V or 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LED current-voltage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6206836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http://www.ecse.rpi.edu/~</a:t>
            </a:r>
            <a:r>
              <a:rPr lang="en-US" dirty="0" smtClean="0">
                <a:hlinkClick r:id="rId3"/>
              </a:rPr>
              <a:t>schubert/Light-Emitting-Diodes-dot-org/chap04/chap04.htm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://www.ecse.rpi.edu/~schubert/Light-Emitting-Diodes-dot-org/chap04/F04-02%20Diode%20IV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25027"/>
            <a:ext cx="8912932" cy="4142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62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“mental model(s)” for diodes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27994"/>
            <a:ext cx="8229600" cy="441166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https://www.st-andrews.ac.uk/~www_pa/Scots_Guide/info/comp/passive/diode/chars/chars.htm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6" name="AutoShape 2" descr="https://www.st-andrews.ac.uk/~www_pa/Scots_Guide/info/comp/passive/diode/chars/models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https://www.st-andrews.ac.uk/~www_pa/Scots_Guide/info/comp/passive/diode/chars/models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99"/>
          <a:stretch/>
        </p:blipFill>
        <p:spPr bwMode="auto">
          <a:xfrm>
            <a:off x="1524000" y="1447800"/>
            <a:ext cx="5940425" cy="480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96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LED current and voltage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if we apply a voltage higher than the transition </a:t>
            </a:r>
            <a:r>
              <a:rPr lang="en-US" i="1" dirty="0" err="1" smtClean="0"/>
              <a:t>V</a:t>
            </a:r>
            <a:r>
              <a:rPr lang="en-US" i="1" baseline="-25000" dirty="0" err="1"/>
              <a:t>d</a:t>
            </a:r>
            <a:r>
              <a:rPr lang="en-US" dirty="0" smtClean="0"/>
              <a:t> to the LED (c), the current will be…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we force a current in the 0.5 mA range through the LED (c), the voltage will be …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Ex: </a:t>
            </a:r>
            <a:r>
              <a:rPr lang="en-US" b="1" i="1" dirty="0" smtClean="0"/>
              <a:t>Decide</a:t>
            </a:r>
            <a:r>
              <a:rPr lang="en-US" dirty="0" smtClean="0"/>
              <a:t> will more likely damage the component? 1 mA or 2V? </a:t>
            </a:r>
            <a:r>
              <a:rPr lang="en-US" b="1" i="1" dirty="0" smtClean="0"/>
              <a:t>Explain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48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an LED resistance value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Suppose L1 is a diode with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= 1.8 </a:t>
            </a:r>
            <a:r>
              <a:rPr lang="en-US" dirty="0" smtClean="0"/>
              <a:t>V</a:t>
            </a:r>
          </a:p>
          <a:p>
            <a:r>
              <a:rPr lang="en-US" dirty="0" smtClean="0"/>
              <a:t>Ex: Write a formula relating the current through L1 to R1.</a:t>
            </a:r>
          </a:p>
          <a:p>
            <a:r>
              <a:rPr lang="en-US" dirty="0" smtClean="0"/>
              <a:t>Ex: Solve for R1 if we want the (max) current to be 10 mA.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400" y="1600200"/>
            <a:ext cx="5179503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347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Ex: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are designing a real-time system, and the “remote display” design team says they can handle a data rate of 100MB/s according to their current design.</a:t>
            </a:r>
          </a:p>
          <a:p>
            <a:r>
              <a:rPr lang="en-US" dirty="0" smtClean="0"/>
              <a:t>What should you ask?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03030-746E-42FD-8304-843EE9D9D8A3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9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fdab587c-bd02-47e1-93a1-02e543c8eb63"/>
  <p:tag name="__PE_ORIG_SIZE" val="46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16303360-ca4f-4fd7-a64e-8cc79dfd5fa6"/>
  <p:tag name="__PE_ORIG_SIZE" val="44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34082</TotalTime>
  <Words>1786</Words>
  <Application>Microsoft Office PowerPoint</Application>
  <PresentationFormat>On-screen Show (4:3)</PresentationFormat>
  <Paragraphs>531</Paragraphs>
  <Slides>35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2_Network</vt:lpstr>
      <vt:lpstr>    SE3910 Week 5, Class 1</vt:lpstr>
      <vt:lpstr>Resistor Limits</vt:lpstr>
      <vt:lpstr>How do resistors fail?</vt:lpstr>
      <vt:lpstr>How do diodes fail?</vt:lpstr>
      <vt:lpstr>LED current-voltage curves</vt:lpstr>
      <vt:lpstr>Our “mental model(s)” for diodes</vt:lpstr>
      <vt:lpstr>LED current and voltage limits</vt:lpstr>
      <vt:lpstr>Selecting an LED resistance value</vt:lpstr>
      <vt:lpstr>Ex:</vt:lpstr>
      <vt:lpstr>Physical cable data rates</vt:lpstr>
      <vt:lpstr>Maximum bandwidth of a physical channel</vt:lpstr>
      <vt:lpstr>What is analog bandwidth?</vt:lpstr>
      <vt:lpstr>Signals as sums of sine-waves</vt:lpstr>
      <vt:lpstr>PowerPoint Presentation</vt:lpstr>
      <vt:lpstr>Units: dB</vt:lpstr>
      <vt:lpstr>dB examples</vt:lpstr>
      <vt:lpstr>Channel capacity</vt:lpstr>
      <vt:lpstr>In-class exercise</vt:lpstr>
      <vt:lpstr>In-class Activity: What is the data rate of classic NTSC television (as digital stream)?</vt:lpstr>
      <vt:lpstr>The Stroboscopic Effect</vt:lpstr>
      <vt:lpstr>The Stroboscopic Effect (Aliasing)</vt:lpstr>
      <vt:lpstr>Safety</vt:lpstr>
      <vt:lpstr>Aliasing</vt:lpstr>
      <vt:lpstr>More aliasing</vt:lpstr>
      <vt:lpstr>Human eye</vt:lpstr>
      <vt:lpstr>Ex:</vt:lpstr>
      <vt:lpstr>Ex:</vt:lpstr>
      <vt:lpstr>In-class Activity:  Analog to digital bandwidth</vt:lpstr>
      <vt:lpstr>In-class activity</vt:lpstr>
      <vt:lpstr>Fiber-optic Transmission</vt:lpstr>
      <vt:lpstr>Muddiest Point</vt:lpstr>
      <vt:lpstr>Muddiest Point</vt:lpstr>
      <vt:lpstr>PowerPoint Presentation</vt:lpstr>
      <vt:lpstr>PowerPoint Presentation</vt:lpstr>
      <vt:lpstr>References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Josiah A Yoder - Post Meeting</cp:lastModifiedBy>
  <cp:revision>1321</cp:revision>
  <cp:lastPrinted>2015-04-06T19:55:58Z</cp:lastPrinted>
  <dcterms:created xsi:type="dcterms:W3CDTF">1999-09-06T21:32:20Z</dcterms:created>
  <dcterms:modified xsi:type="dcterms:W3CDTF">2015-04-06T20:55:51Z</dcterms:modified>
</cp:coreProperties>
</file>