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2"/>
  </p:notesMasterIdLst>
  <p:handoutMasterIdLst>
    <p:handoutMasterId r:id="rId23"/>
  </p:handoutMasterIdLst>
  <p:sldIdLst>
    <p:sldId id="320" r:id="rId2"/>
    <p:sldId id="387" r:id="rId3"/>
    <p:sldId id="390" r:id="rId4"/>
    <p:sldId id="391" r:id="rId5"/>
    <p:sldId id="392" r:id="rId6"/>
    <p:sldId id="393" r:id="rId7"/>
    <p:sldId id="395" r:id="rId8"/>
    <p:sldId id="397" r:id="rId9"/>
    <p:sldId id="388" r:id="rId10"/>
    <p:sldId id="389" r:id="rId11"/>
    <p:sldId id="396" r:id="rId12"/>
    <p:sldId id="399" r:id="rId13"/>
    <p:sldId id="400" r:id="rId14"/>
    <p:sldId id="401" r:id="rId15"/>
    <p:sldId id="402" r:id="rId16"/>
    <p:sldId id="386" r:id="rId17"/>
    <p:sldId id="351" r:id="rId18"/>
    <p:sldId id="352" r:id="rId19"/>
    <p:sldId id="353" r:id="rId20"/>
    <p:sldId id="354" r:id="rId21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42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47" autoAdjust="0"/>
    <p:restoredTop sz="87053" autoAdjust="0"/>
  </p:normalViewPr>
  <p:slideViewPr>
    <p:cSldViewPr>
      <p:cViewPr>
        <p:scale>
          <a:sx n="55" d="100"/>
          <a:sy n="55" d="100"/>
        </p:scale>
        <p:origin x="-58" y="-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20 April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p.100-101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Illustrate these definitions.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08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out by hand</a:t>
            </a:r>
          </a:p>
          <a:p>
            <a:r>
              <a:rPr lang="en-US" dirty="0" smtClean="0"/>
              <a:t> - use creative spacing to emphasize</a:t>
            </a:r>
            <a:r>
              <a:rPr lang="en-US" baseline="0" dirty="0" smtClean="0"/>
              <a:t> structure</a:t>
            </a:r>
          </a:p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59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the professor made the course material</a:t>
            </a:r>
            <a:r>
              <a:rPr lang="en-US" baseline="0" dirty="0" smtClean="0"/>
              <a:t> clear and understandable?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20313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Today, the professor made the course material clear and understandable
https://www.polleverywhere.com/multiple_choice_polls/Tgsho9KFq8cPvBg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2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the muddiest point?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What was the muddiest point?
https://www.polleverywhere.com/free_text_polls/5ecaTmFuFeJ65hY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32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Multi-media!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49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54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58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Did not get to this.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9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1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5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0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5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national_Standard_Book_Number" TargetMode="External"/><Relationship Id="rId2" Type="http://schemas.openxmlformats.org/officeDocument/2006/relationships/hyperlink" Target="http://books.google.com/books?id=QBT7nP7zTLgC&amp;pg=PA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pecial:BookSources/997150919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form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Signals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Nyquist</a:t>
            </a:r>
            <a:r>
              <a:rPr lang="en-US" dirty="0" smtClean="0">
                <a:sym typeface="Wingdings" panose="05000000000000000000" pitchFamily="2" charset="2"/>
              </a:rPr>
              <a:t> Theorem (revisited)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Audio Sampling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Latency and Bandwidth</a:t>
            </a:r>
          </a:p>
          <a:p>
            <a:pPr lvl="1"/>
            <a:r>
              <a:rPr lang="en-US" strike="sngStrike" dirty="0" smtClean="0">
                <a:sym typeface="Wingdings" panose="05000000000000000000" pitchFamily="2" charset="2"/>
              </a:rPr>
              <a:t>Scheduling Theory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SE3910</a:t>
            </a:r>
            <a:br>
              <a:rPr lang="en-US" kern="0" dirty="0" smtClean="0"/>
            </a:br>
            <a:r>
              <a:rPr lang="en-US" kern="0" dirty="0" smtClean="0"/>
              <a:t>Week 6, Class 3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Noise, Latency, and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add noise to the line</a:t>
            </a:r>
          </a:p>
          <a:p>
            <a:pPr lvl="1"/>
            <a:r>
              <a:rPr lang="en-US" dirty="0" smtClean="0"/>
              <a:t>If the “noise” is other users sending packets</a:t>
            </a:r>
          </a:p>
          <a:p>
            <a:pPr lvl="2"/>
            <a:r>
              <a:rPr lang="en-US" dirty="0" smtClean="0"/>
              <a:t>Must resend whole packet – increases latency</a:t>
            </a:r>
          </a:p>
          <a:p>
            <a:pPr lvl="2"/>
            <a:r>
              <a:rPr lang="en-US" dirty="0" smtClean="0"/>
              <a:t>Transport-level</a:t>
            </a:r>
          </a:p>
          <a:p>
            <a:pPr lvl="1"/>
            <a:r>
              <a:rPr lang="en-US" dirty="0" smtClean="0"/>
              <a:t>If the “noise” is “white noise”</a:t>
            </a:r>
          </a:p>
          <a:p>
            <a:pPr lvl="2"/>
            <a:r>
              <a:rPr lang="en-US" dirty="0" smtClean="0"/>
              <a:t>Must use more redundancy – e.g. use more time per bit</a:t>
            </a:r>
          </a:p>
          <a:p>
            <a:pPr lvl="2"/>
            <a:r>
              <a:rPr lang="en-US" dirty="0" smtClean="0"/>
              <a:t>Decreases bandwidth, but latency is the same</a:t>
            </a:r>
          </a:p>
          <a:p>
            <a:pPr lvl="2"/>
            <a:r>
              <a:rPr lang="en-US" dirty="0" smtClean="0"/>
              <a:t>Link-level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70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schedule?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53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ound_robin_with_interrupts.jpg (1152×86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85800"/>
            <a:ext cx="94488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Round-Robin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9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Round-Robin Scheduling with </a:t>
            </a:r>
            <a:br>
              <a:rPr lang="en-US" dirty="0" smtClean="0"/>
            </a:br>
            <a:r>
              <a:rPr lang="en-US" dirty="0" smtClean="0"/>
              <a:t>pre-emption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828800"/>
            <a:ext cx="8890000" cy="376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7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Code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decisions are made periodically rather than arbitrarily</a:t>
            </a:r>
          </a:p>
          <a:p>
            <a:pPr lvl="1"/>
            <a:r>
              <a:rPr lang="en-US" dirty="0" smtClean="0"/>
              <a:t>Major cycle (</a:t>
            </a:r>
            <a:r>
              <a:rPr lang="en-US" dirty="0" err="1" smtClean="0"/>
              <a:t>hyperperiod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 minimum time required to execute tasks allocated to the CPU</a:t>
            </a:r>
          </a:p>
          <a:p>
            <a:pPr lvl="2"/>
            <a:r>
              <a:rPr lang="en-US" dirty="0" smtClean="0"/>
              <a:t>Equal to the least common multiple of the task periods</a:t>
            </a:r>
          </a:p>
          <a:p>
            <a:pPr lvl="1"/>
            <a:r>
              <a:rPr lang="en-US" dirty="0" smtClean="0"/>
              <a:t>Frames</a:t>
            </a:r>
          </a:p>
          <a:p>
            <a:pPr lvl="2"/>
            <a:r>
              <a:rPr lang="en-US" dirty="0" smtClean="0"/>
              <a:t>The locations where scheduling decisions are made</a:t>
            </a:r>
          </a:p>
          <a:p>
            <a:pPr lvl="2"/>
            <a:r>
              <a:rPr lang="en-US" dirty="0" smtClean="0"/>
              <a:t>No </a:t>
            </a:r>
            <a:r>
              <a:rPr lang="en-US" dirty="0" err="1" smtClean="0"/>
              <a:t>premption</a:t>
            </a:r>
            <a:r>
              <a:rPr lang="en-US" dirty="0" smtClean="0"/>
              <a:t> within frames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184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2163762"/>
          </a:xfrm>
        </p:spPr>
        <p:txBody>
          <a:bodyPr/>
          <a:lstStyle/>
          <a:p>
            <a:r>
              <a:rPr lang="en-US" dirty="0" smtClean="0"/>
              <a:t>Optimal Cyclic Code Scheduling </a:t>
            </a:r>
            <a:br>
              <a:rPr lang="en-US" dirty="0" smtClean="0"/>
            </a:br>
            <a:r>
              <a:rPr lang="en-US" dirty="0" smtClean="0"/>
              <a:t>– Rate Monotonic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400"/>
            <a:ext cx="8458201" cy="1563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57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2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25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7594600" cy="584200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94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78714"/>
            <a:ext cx="7670800" cy="5689600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507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EBB stands for “Exploring BeagleBone” not “embedded BeagleBone” (as I have used it)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03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EBB: Derek Malloy, </a:t>
            </a:r>
            <a:r>
              <a:rPr lang="en-US" i="1" dirty="0" smtClean="0"/>
              <a:t>Exploring </a:t>
            </a:r>
            <a:r>
              <a:rPr lang="en-US" i="1" dirty="0" err="1" smtClean="0"/>
              <a:t>Beaglebone</a:t>
            </a:r>
            <a:r>
              <a:rPr lang="en-US" i="1" dirty="0" smtClean="0"/>
              <a:t>,</a:t>
            </a:r>
            <a:r>
              <a:rPr lang="en-US" dirty="0" smtClean="0"/>
              <a:t> Wiley, 2015</a:t>
            </a:r>
          </a:p>
          <a:p>
            <a:pPr marL="0" indent="0">
              <a:buNone/>
            </a:pPr>
            <a:r>
              <a:rPr lang="en-US" dirty="0" smtClean="0"/>
              <a:t>RTS: </a:t>
            </a:r>
            <a:r>
              <a:rPr lang="en-US" dirty="0" err="1" smtClean="0"/>
              <a:t>Laplante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Ovaska</a:t>
            </a:r>
            <a:r>
              <a:rPr lang="en-US" dirty="0" smtClean="0"/>
              <a:t>, </a:t>
            </a:r>
            <a:r>
              <a:rPr lang="en-US" i="1" dirty="0" smtClean="0"/>
              <a:t>Real-Time </a:t>
            </a:r>
            <a:r>
              <a:rPr lang="en-US" i="1" dirty="0"/>
              <a:t>Systems Design and Analysis</a:t>
            </a:r>
            <a:r>
              <a:rPr lang="en-US" dirty="0"/>
              <a:t> </a:t>
            </a:r>
            <a:r>
              <a:rPr lang="en-US" dirty="0" smtClean="0"/>
              <a:t>by, </a:t>
            </a:r>
            <a:r>
              <a:rPr lang="en-US" dirty="0"/>
              <a:t>Fourth Edition, Wiley, </a:t>
            </a:r>
            <a:r>
              <a:rPr lang="en-US" dirty="0" smtClean="0"/>
              <a:t>2012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dirty="0" smtClean="0"/>
              <a:t>ISP: Roland </a:t>
            </a:r>
            <a:r>
              <a:rPr lang="en-US" dirty="0" err="1"/>
              <a:t>Priemer</a:t>
            </a:r>
            <a:r>
              <a:rPr lang="en-US" dirty="0"/>
              <a:t> (1991). </a:t>
            </a:r>
            <a:r>
              <a:rPr lang="en-US" i="1" dirty="0">
                <a:hlinkClick r:id="rId2"/>
              </a:rPr>
              <a:t>Introductory Signal Processing</a:t>
            </a:r>
            <a:r>
              <a:rPr lang="en-US" dirty="0"/>
              <a:t>. World Scientific. p. 1. </a:t>
            </a:r>
            <a:r>
              <a:rPr lang="en-US" dirty="0">
                <a:hlinkClick r:id="rId3" tooltip="International Standard Book Number"/>
              </a:rPr>
              <a:t>ISBN</a:t>
            </a:r>
            <a:r>
              <a:rPr lang="en-US" dirty="0"/>
              <a:t> </a:t>
            </a:r>
            <a:r>
              <a:rPr lang="en-US" dirty="0">
                <a:hlinkClick r:id="rId4" tooltip="Special:BookSources/9971509199"/>
              </a:rPr>
              <a:t>9971509199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7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signals</a:t>
            </a:r>
          </a:p>
          <a:p>
            <a:pPr lvl="1"/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Messages from one part of the program to another</a:t>
            </a:r>
          </a:p>
          <a:p>
            <a:pPr lvl="1"/>
            <a:r>
              <a:rPr lang="en-US" dirty="0" smtClean="0"/>
              <a:t>Method calls</a:t>
            </a:r>
          </a:p>
          <a:p>
            <a:r>
              <a:rPr lang="en-US" dirty="0" smtClean="0"/>
              <a:t>Hardware signals</a:t>
            </a:r>
          </a:p>
          <a:p>
            <a:pPr lvl="1"/>
            <a:r>
              <a:rPr lang="en-US" dirty="0" smtClean="0"/>
              <a:t>function conveying</a:t>
            </a:r>
            <a:r>
              <a:rPr lang="en-US" dirty="0"/>
              <a:t> </a:t>
            </a:r>
            <a:r>
              <a:rPr lang="en-US" dirty="0">
                <a:hlinkClick r:id="rId3" tooltip="Information"/>
              </a:rPr>
              <a:t>information</a:t>
            </a:r>
            <a:r>
              <a:rPr lang="en-US" dirty="0"/>
              <a:t> about the behavior or attributes of some </a:t>
            </a:r>
            <a:r>
              <a:rPr lang="en-US" dirty="0" smtClean="0"/>
              <a:t>phenomenon – ISP (p. 1)</a:t>
            </a:r>
          </a:p>
          <a:p>
            <a:pPr lvl="1"/>
            <a:r>
              <a:rPr lang="en-US" dirty="0" smtClean="0"/>
              <a:t>Physical phenomenon – varies in time, and possibly in space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653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Hardware </a:t>
            </a:r>
            <a:r>
              <a:rPr lang="en-US" dirty="0"/>
              <a:t>S</a:t>
            </a:r>
            <a:r>
              <a:rPr lang="en-US" dirty="0" smtClean="0"/>
              <a:t>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Air pressure variation with time</a:t>
            </a:r>
          </a:p>
          <a:p>
            <a:pPr lvl="1"/>
            <a:r>
              <a:rPr lang="en-US" dirty="0" smtClean="0"/>
              <a:t>Voltage variation with time</a:t>
            </a:r>
          </a:p>
          <a:p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Light variation with space and time</a:t>
            </a:r>
          </a:p>
          <a:p>
            <a:pPr lvl="1"/>
            <a:r>
              <a:rPr lang="en-US" dirty="0" smtClean="0"/>
              <a:t>Pixel intensity variation with time</a:t>
            </a:r>
          </a:p>
          <a:p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Voltage variation with time</a:t>
            </a:r>
          </a:p>
          <a:p>
            <a:pPr lvl="2"/>
            <a:r>
              <a:rPr lang="en-US" dirty="0" smtClean="0"/>
              <a:t>Either in wire, or wireless, or even fiber optics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03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[INSERT SLIDES FROM VIDEO DATA RATES HERE (4-2)]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[INSERT SLIDES FROM AUDIO CHANNELS HERE (6-1)]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[INSERT SLIDES FROM PHYSICAL CHANNELS HERE (5-1, 5-3)]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71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</a:t>
            </a:r>
            <a:r>
              <a:rPr lang="en-US" dirty="0"/>
              <a:t>a</a:t>
            </a:r>
            <a:r>
              <a:rPr lang="en-US" dirty="0" smtClean="0"/>
              <a:t>udio signals digitally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data do we need to encode an audio signal?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Matlab</a:t>
            </a:r>
            <a:r>
              <a:rPr lang="en-US" dirty="0" smtClean="0"/>
              <a:t> demo]</a:t>
            </a:r>
          </a:p>
          <a:p>
            <a:pPr marL="0" indent="0" algn="ctr">
              <a:buNone/>
            </a:pPr>
            <a:r>
              <a:rPr lang="en-US" dirty="0" err="1" smtClean="0"/>
              <a:t>f</a:t>
            </a:r>
            <a:r>
              <a:rPr lang="en-US" baseline="-25000" dirty="0" err="1" smtClean="0"/>
              <a:t>sample</a:t>
            </a:r>
            <a:r>
              <a:rPr lang="en-US" baseline="-25000" dirty="0" smtClean="0"/>
              <a:t> </a:t>
            </a:r>
            <a:r>
              <a:rPr lang="en-US" dirty="0" smtClean="0"/>
              <a:t>&gt; 2f</a:t>
            </a:r>
            <a:r>
              <a:rPr lang="en-US" baseline="-25000" dirty="0" smtClean="0"/>
              <a:t>max audio frequency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968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Theorem (again </a:t>
            </a:r>
            <a:r>
              <a:rPr lang="en-US" dirty="0" err="1" smtClean="0"/>
              <a:t>Nyquist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baseline="-25000" dirty="0" smtClean="0"/>
              <a:t>s</a:t>
            </a:r>
            <a:r>
              <a:rPr lang="en-US" dirty="0" smtClean="0"/>
              <a:t> = 2f</a:t>
            </a:r>
            <a:r>
              <a:rPr lang="en-US" baseline="-25000" dirty="0" smtClean="0"/>
              <a:t>m</a:t>
            </a:r>
            <a:r>
              <a:rPr lang="en-US" dirty="0" smtClean="0"/>
              <a:t>  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m</a:t>
            </a:r>
            <a:r>
              <a:rPr lang="en-US" dirty="0" smtClean="0"/>
              <a:t> is maximum frequency of signal)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8" y="2197620"/>
            <a:ext cx="8522648" cy="382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1 KB buffer, there will be ____ samples per buffer.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7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transmission:</a:t>
            </a:r>
            <a:br>
              <a:rPr lang="en-US" dirty="0" smtClean="0"/>
            </a:br>
            <a:r>
              <a:rPr lang="en-US" dirty="0" smtClean="0"/>
              <a:t>Latency vs.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 – delay to go over line</a:t>
            </a:r>
          </a:p>
          <a:p>
            <a:r>
              <a:rPr lang="en-US" dirty="0" smtClean="0"/>
              <a:t>Bandwidth – rate of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have high latency, high bandwidth (e.g. 1TB thumb-drive sneaker-net)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have low latency, low bandwidth (e.g. </a:t>
            </a:r>
            <a:r>
              <a:rPr lang="en-US" dirty="0" err="1" smtClean="0"/>
              <a:t>morse</a:t>
            </a:r>
            <a:r>
              <a:rPr lang="en-US" dirty="0" smtClean="0"/>
              <a:t> code through dedicated line)</a:t>
            </a:r>
          </a:p>
          <a:p>
            <a:pPr marL="0" indent="0">
              <a:buNone/>
            </a:pPr>
            <a:r>
              <a:rPr lang="en-US" dirty="0" smtClean="0"/>
              <a:t>[See MATLAB example]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25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dab587c-bd02-47e1-93a1-02e543c8eb63"/>
  <p:tag name="__PE_ORIG_SIZE" val="46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6303360-ca4f-4fd7-a64e-8cc79dfd5fa6"/>
  <p:tag name="__PE_ORIG_SIZE" val="44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35322</TotalTime>
  <Words>759</Words>
  <Application>Microsoft Office PowerPoint</Application>
  <PresentationFormat>On-screen Show (4:3)</PresentationFormat>
  <Paragraphs>236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2_Network</vt:lpstr>
      <vt:lpstr>    SE3910 Week 6, Class 3</vt:lpstr>
      <vt:lpstr>Side Note</vt:lpstr>
      <vt:lpstr>Hardware Signals</vt:lpstr>
      <vt:lpstr>Examples of Hardware Signals</vt:lpstr>
      <vt:lpstr>PowerPoint Presentation</vt:lpstr>
      <vt:lpstr>Encoding audio signals digitally</vt:lpstr>
      <vt:lpstr>Sampling Theorem (again Nyquist)</vt:lpstr>
      <vt:lpstr>Buffering</vt:lpstr>
      <vt:lpstr>Physical transmission: Latency vs. Bandwidth</vt:lpstr>
      <vt:lpstr>Noise, Latency, and Bandwidth</vt:lpstr>
      <vt:lpstr>Scheduling Theory</vt:lpstr>
      <vt:lpstr>Round-Robin Scheduling</vt:lpstr>
      <vt:lpstr>Round-Robin Scheduling with  pre-emption</vt:lpstr>
      <vt:lpstr>Cyclic Code Scheduling</vt:lpstr>
      <vt:lpstr>Optimal Cyclic Code Scheduling  – Rate Monotonic Scheduling</vt:lpstr>
      <vt:lpstr>Muddiest Point</vt:lpstr>
      <vt:lpstr>Muddiest Point</vt:lpstr>
      <vt:lpstr>PowerPoint Presentation</vt:lpstr>
      <vt:lpstr>PowerPoint Presentation</vt:lpstr>
      <vt:lpstr>References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1388</cp:revision>
  <cp:lastPrinted>2015-04-17T19:58:48Z</cp:lastPrinted>
  <dcterms:created xsi:type="dcterms:W3CDTF">1999-09-06T21:32:20Z</dcterms:created>
  <dcterms:modified xsi:type="dcterms:W3CDTF">2015-04-20T19:27:05Z</dcterms:modified>
</cp:coreProperties>
</file>