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7"/>
  </p:notesMasterIdLst>
  <p:handoutMasterIdLst>
    <p:handoutMasterId r:id="rId28"/>
  </p:handoutMasterIdLst>
  <p:sldIdLst>
    <p:sldId id="320" r:id="rId2"/>
    <p:sldId id="428" r:id="rId3"/>
    <p:sldId id="429" r:id="rId4"/>
    <p:sldId id="430" r:id="rId5"/>
    <p:sldId id="415" r:id="rId6"/>
    <p:sldId id="412" r:id="rId7"/>
    <p:sldId id="417" r:id="rId8"/>
    <p:sldId id="419" r:id="rId9"/>
    <p:sldId id="420" r:id="rId10"/>
    <p:sldId id="421" r:id="rId11"/>
    <p:sldId id="422" r:id="rId12"/>
    <p:sldId id="423" r:id="rId13"/>
    <p:sldId id="432" r:id="rId14"/>
    <p:sldId id="431" r:id="rId15"/>
    <p:sldId id="433" r:id="rId16"/>
    <p:sldId id="424" r:id="rId17"/>
    <p:sldId id="425" r:id="rId18"/>
    <p:sldId id="426" r:id="rId19"/>
    <p:sldId id="427" r:id="rId20"/>
    <p:sldId id="386" r:id="rId21"/>
    <p:sldId id="352" r:id="rId22"/>
    <p:sldId id="353" r:id="rId23"/>
    <p:sldId id="354" r:id="rId24"/>
    <p:sldId id="411" r:id="rId25"/>
    <p:sldId id="418" r:id="rId26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4426"/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47" autoAdjust="0"/>
    <p:restoredTop sz="87053" autoAdjust="0"/>
  </p:normalViewPr>
  <p:slideViewPr>
    <p:cSldViewPr>
      <p:cViewPr>
        <p:scale>
          <a:sx n="55" d="100"/>
          <a:sy n="55" d="100"/>
        </p:scale>
        <p:origin x="-96" y="-5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66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067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23 April 2015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067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657" y="0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5AA57C0C-AC4E-4A96-910A-3A67E0B4749F}" type="datetime1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878" y="4485066"/>
            <a:ext cx="5200882" cy="42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0131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657" y="8970131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475" y="672760"/>
            <a:ext cx="4903689" cy="37001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01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mtClean="0">
                <a:latin typeface="Times New Roman" pitchFamily="18" charset="0"/>
              </a:rPr>
              <a:t>CS2852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B1553F2-37D8-4630-90EC-F2E27F3F3345}" type="datetime1">
              <a:rPr lang="en-US" altLang="en-US" smtClean="0">
                <a:latin typeface="Times New Roman" pitchFamily="18" charset="0"/>
              </a:rPr>
              <a:pPr eaLnBrk="1" hangingPunct="1">
                <a:defRPr/>
              </a:pPr>
              <a:t>4/23/2015</a:t>
            </a:fld>
            <a:endParaRPr lang="en-US" altLang="en-US" smtClean="0">
              <a:latin typeface="Times New Roman" pitchFamily="18" charset="0"/>
            </a:endParaRP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539B1EB-E41C-4FE2-9516-C416CBD639FB}" type="slidenum">
              <a:rPr lang="en-US" altLang="en-US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0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4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 the professor made the course material</a:t>
            </a:r>
            <a:r>
              <a:rPr lang="en-US" baseline="0" dirty="0" smtClean="0"/>
              <a:t> clear and understandable?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203132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Today, the professor made the course material clear and understandable
https://www.polleverywhere.com/multiple_choice_polls/Tgsho9KFq8cPvBg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82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was the muddiest point?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4773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What was the muddiest point?
https://www.polleverywhere.com/free_text_polls/5ecaTmFuFeJ65hY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6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Most Content: Dr. Hornick</a:t>
            </a:r>
          </a:p>
          <a:p>
            <a:pPr>
              <a:defRPr/>
            </a:pPr>
            <a:r>
              <a:rPr lang="en-US" altLang="en-US" dirty="0" smtClean="0"/>
              <a:t>Some Content and Most Errors: Dr. Yoder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the Secondary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</a:p>
          <a:p>
            <a:pPr>
              <a:defRPr/>
            </a:pPr>
            <a:r>
              <a:rPr lang="en-US" altLang="en-US" dirty="0" smtClean="0"/>
              <a:t>Slide Design: Dr. Hornick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imhesselink.nl/pub/whh241b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ayaposch.wordpress.com/2011/11/01/how-to-really-truly-use-qthreads-the-full-explanation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imhesselink.nl/pub/whh241b.pdf" TargetMode="External"/><Relationship Id="rId2" Type="http://schemas.openxmlformats.org/officeDocument/2006/relationships/hyperlink" Target="http://www.cs.utexas.edu/users/lavender/courses/cs345/lectures/CS345-Lecture-0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millersville.edu/~csweb/lib/userfiles/9ThreadsII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soe.us/taylor/tutorial/ce2810/csimilar" TargetMode="External"/><Relationship Id="rId2" Type="http://schemas.openxmlformats.org/officeDocument/2006/relationships/hyperlink" Target="http://msoe.us/taylor/tutorial/ce2810/functionpoint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oe.us/taylor/tutorial/ce2810/o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granite.sru.edu/~whit/cpsc464/Notes/ch2.html" TargetMode="External"/><Relationship Id="rId2" Type="http://schemas.openxmlformats.org/officeDocument/2006/relationships/hyperlink" Target="http://granite.sru.edu/~whit/cpsc464/Notes/figs/02-14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c.dhe.ibm.com/infocenter/iseries/v7r1m0/index.jsp?topic=%2Fapis%2Fusers_75.ht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opengroup.org/onlinepubs/7908799/xsh/systypes.h.html" TargetMode="External"/><Relationship Id="rId2" Type="http://schemas.openxmlformats.org/officeDocument/2006/relationships/hyperlink" Target="http://pubs.opengroup.org/onlinepubs/7908799/xsh/pthread.h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5269535/java-threads-vs-pthread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Final Project “Preview”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Real-time concurrency 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Multithreading Options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pthreads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qthreads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GPIO.h</a:t>
            </a:r>
            <a:r>
              <a:rPr lang="en-US" dirty="0" smtClean="0">
                <a:sym typeface="Wingdings" panose="05000000000000000000" pitchFamily="2" charset="2"/>
              </a:rPr>
              <a:t> &amp; GPIO.cpp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Quiz tomorrow &amp; Tuesday in lab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SE3910</a:t>
            </a:r>
            <a:br>
              <a:rPr lang="en-US" kern="0" dirty="0" smtClean="0"/>
            </a:br>
            <a:r>
              <a:rPr lang="en-US" kern="0" dirty="0" smtClean="0"/>
              <a:t>Week </a:t>
            </a:r>
            <a:r>
              <a:rPr lang="en-US" kern="0" dirty="0" smtClean="0"/>
              <a:t>7, </a:t>
            </a:r>
            <a:r>
              <a:rPr lang="en-US" kern="0" dirty="0" smtClean="0"/>
              <a:t>Class </a:t>
            </a:r>
            <a:r>
              <a:rPr lang="en-US" kern="0" dirty="0" smtClean="0"/>
              <a:t>2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Threading – </a:t>
            </a:r>
            <a:r>
              <a:rPr lang="en-US" altLang="en-US" dirty="0" err="1" smtClean="0"/>
              <a:t>pthreads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974707"/>
              </p:ext>
            </p:extLst>
          </p:nvPr>
        </p:nvGraphicFramePr>
        <p:xfrm>
          <a:off x="152400" y="1143000"/>
          <a:ext cx="8305800" cy="548694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285811"/>
                <a:gridCol w="5019989"/>
              </a:tblGrid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Java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Pthreads</a:t>
                      </a:r>
                      <a:endParaRPr lang="en-US" sz="2400" dirty="0"/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java.lang.Thread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#include &lt;</a:t>
                      </a:r>
                      <a:r>
                        <a:rPr lang="en-US" sz="2400" dirty="0" err="1" smtClean="0"/>
                        <a:t>pthread.h</a:t>
                      </a:r>
                      <a:r>
                        <a:rPr lang="en-US" sz="2400" dirty="0" smtClean="0"/>
                        <a:t>&gt;</a:t>
                      </a:r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external jar needed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link with 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24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pthread</a:t>
                      </a:r>
                      <a:endParaRPr lang="en-US" sz="2400" dirty="0" smtClean="0"/>
                    </a:p>
                  </a:txBody>
                  <a:tcPr marT="45726" marB="45726"/>
                </a:tc>
              </a:tr>
              <a:tr h="8230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Thread</a:t>
                      </a:r>
                      <a:r>
                        <a:rPr lang="en-US" sz="2400" baseline="0" dirty="0" smtClean="0"/>
                        <a:t> t = </a:t>
                      </a:r>
                      <a:r>
                        <a:rPr lang="en-US" sz="2400" dirty="0" smtClean="0"/>
                        <a:t>new</a:t>
                      </a:r>
                      <a:r>
                        <a:rPr lang="en-US" sz="2400" baseline="0" dirty="0" smtClean="0"/>
                        <a:t> Thread(r)</a:t>
                      </a:r>
                    </a:p>
                    <a:p>
                      <a:r>
                        <a:rPr lang="en-US" sz="2400" dirty="0" err="1" smtClean="0"/>
                        <a:t>t.start</a:t>
                      </a:r>
                      <a:r>
                        <a:rPr lang="en-US" sz="2400" dirty="0" smtClean="0"/>
                        <a:t>();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pthread_create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t,r,sr,a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 marT="45726" marB="45726"/>
                </a:tc>
              </a:tr>
              <a:tr h="8230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interface Runnable {</a:t>
                      </a:r>
                    </a:p>
                    <a:p>
                      <a:r>
                        <a:rPr lang="en-US" sz="2400" dirty="0" smtClean="0"/>
                        <a:t>void run(</a:t>
                      </a:r>
                      <a:r>
                        <a:rPr lang="en-US" sz="2400" baseline="0" dirty="0" smtClean="0"/>
                        <a:t>); }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Parameter:</a:t>
                      </a:r>
                    </a:p>
                    <a:p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void* (*</a:t>
                      </a:r>
                      <a:r>
                        <a:rPr lang="en-US" sz="2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(void *)</a:t>
                      </a:r>
                      <a:endParaRPr lang="en-US" sz="2400" b="0" dirty="0"/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t.join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pthread_join</a:t>
                      </a:r>
                      <a:r>
                        <a:rPr lang="en-US" sz="2400" dirty="0" smtClean="0"/>
                        <a:t>(*t, &amp;p)</a:t>
                      </a:r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 o;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pthread_mutex_init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m,null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 marT="45726" marB="45726"/>
                </a:tc>
              </a:tr>
              <a:tr h="11888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synchronized(o) {</a:t>
                      </a:r>
                    </a:p>
                    <a:p>
                      <a:r>
                        <a:rPr lang="en-US" sz="2400" dirty="0" smtClean="0"/>
                        <a:t>…</a:t>
                      </a:r>
                    </a:p>
                    <a:p>
                      <a:r>
                        <a:rPr lang="en-US" sz="2400" dirty="0" smtClean="0"/>
                        <a:t>} … /* Garbage coll. */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pthread_mutex_lock</a:t>
                      </a:r>
                      <a:r>
                        <a:rPr lang="en-US" sz="2400" dirty="0" smtClean="0"/>
                        <a:t>(…)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…</a:t>
                      </a:r>
                    </a:p>
                    <a:p>
                      <a:r>
                        <a:rPr lang="en-US" sz="2400" dirty="0" err="1" smtClean="0"/>
                        <a:t>pthread_mutex_destroy</a:t>
                      </a:r>
                      <a:r>
                        <a:rPr lang="en-US" sz="2400" dirty="0" smtClean="0"/>
                        <a:t>(…)</a:t>
                      </a:r>
                      <a:endParaRPr lang="en-US" sz="2400" dirty="0" smtClean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70C2E-4CB5-46A7-857D-25ED5D1F6E74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08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Function Pointers</a:t>
            </a:r>
            <a:br>
              <a:rPr lang="en-US" altLang="en-US" dirty="0" smtClean="0"/>
            </a:br>
            <a:r>
              <a:rPr lang="en-US" altLang="en-US" dirty="0" smtClean="0"/>
              <a:t>(From Taylor’s)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dirty="0"/>
              <a:t>We can declare a function pointer by: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 smtClean="0"/>
              <a:t>uint8_t </a:t>
            </a:r>
            <a:r>
              <a:rPr lang="en-US" dirty="0"/>
              <a:t>(*min)(uint8_t, uint8_t);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We can assign a function pointer to point to an actual function by: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/>
              <a:t>uint8_t minimum(uint8_t num1, uint8_t num2</a:t>
            </a:r>
            <a:r>
              <a:rPr lang="en-US" dirty="0" smtClean="0"/>
              <a:t>) {</a:t>
            </a:r>
            <a:endParaRPr lang="en-US" dirty="0"/>
          </a:p>
          <a:p>
            <a:pPr marL="400050" lvl="1" indent="0">
              <a:buFont typeface="Arial" charset="0"/>
              <a:buNone/>
              <a:defRPr/>
            </a:pPr>
            <a:r>
              <a:rPr lang="en-US" b="1" dirty="0" smtClean="0"/>
              <a:t>	return</a:t>
            </a:r>
            <a:r>
              <a:rPr lang="en-US" dirty="0" smtClean="0"/>
              <a:t> </a:t>
            </a:r>
            <a:r>
              <a:rPr lang="en-US" dirty="0"/>
              <a:t>num1 &lt; num2 ? num1 : num2;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/>
              <a:t>}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/>
              <a:t>min = &amp;minimum;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We </a:t>
            </a:r>
            <a:r>
              <a:rPr lang="en-US" dirty="0"/>
              <a:t>can use it to call minimum using either of the following ways: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 smtClean="0"/>
              <a:t>uint8_t </a:t>
            </a:r>
            <a:r>
              <a:rPr lang="en-US" dirty="0"/>
              <a:t>answer = min(3, 8);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 smtClean="0"/>
              <a:t>uint8_t </a:t>
            </a:r>
            <a:r>
              <a:rPr lang="en-US" dirty="0"/>
              <a:t>answer = (*min)(3, 8</a:t>
            </a:r>
            <a:r>
              <a:rPr lang="en-US" dirty="0" smtClean="0"/>
              <a:t>);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21B474-A2D8-410C-B6F0-A7CF8F3F2B1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91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Threading – </a:t>
            </a:r>
            <a:r>
              <a:rPr lang="en-US" altLang="en-US" dirty="0" err="1" smtClean="0"/>
              <a:t>pthreads</a:t>
            </a:r>
            <a:endParaRPr lang="en-US" alt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6005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52600"/>
                <a:gridCol w="6477000"/>
              </a:tblGrid>
              <a:tr h="4570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Java</a:t>
                      </a:r>
                      <a:endParaRPr lang="en-US" sz="2400" dirty="0"/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pthreads</a:t>
                      </a:r>
                      <a:endParaRPr lang="en-US" sz="2400" dirty="0"/>
                    </a:p>
                  </a:txBody>
                  <a:tcPr marT="45687" marB="45687"/>
                </a:tc>
              </a:tr>
              <a:tr h="82274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</a:t>
                      </a:r>
                      <a:r>
                        <a:rPr lang="en-US" sz="2400" baseline="0" dirty="0" smtClean="0"/>
                        <a:t> o;</a:t>
                      </a:r>
                    </a:p>
                    <a:p>
                      <a:r>
                        <a:rPr lang="en-US" sz="2400" baseline="0" dirty="0" err="1" smtClean="0"/>
                        <a:t>o.notify</a:t>
                      </a:r>
                      <a:r>
                        <a:rPr lang="en-US" sz="2400" baseline="0" dirty="0" smtClean="0"/>
                        <a:t>();</a:t>
                      </a:r>
                      <a:endParaRPr lang="en-US" sz="2400" dirty="0" smtClean="0"/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phread_cond_t</a:t>
                      </a:r>
                      <a:r>
                        <a:rPr lang="en-US" sz="2400" dirty="0" smtClean="0"/>
                        <a:t> c</a:t>
                      </a:r>
                      <a:r>
                        <a:rPr lang="en-US" sz="2400" baseline="0" dirty="0" smtClean="0"/>
                        <a:t> = </a:t>
                      </a:r>
                      <a:r>
                        <a:rPr lang="en-US" sz="2400" dirty="0" smtClean="0"/>
                        <a:t>PTHREAD_COND_INITIALIZER;</a:t>
                      </a:r>
                    </a:p>
                    <a:p>
                      <a:r>
                        <a:rPr lang="en-US" sz="2400" dirty="0" err="1" smtClean="0"/>
                        <a:t>pthread_cond_broadcast</a:t>
                      </a:r>
                      <a:r>
                        <a:rPr lang="en-US" sz="2400" dirty="0" smtClean="0"/>
                        <a:t>(c);</a:t>
                      </a:r>
                    </a:p>
                  </a:txBody>
                  <a:tcPr marT="45687" marB="45687"/>
                </a:tc>
              </a:tr>
              <a:tr h="45706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o.wait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pthread_cond_wait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c,m</a:t>
                      </a:r>
                      <a:r>
                        <a:rPr lang="en-US" sz="2400" dirty="0" smtClean="0"/>
                        <a:t>);</a:t>
                      </a:r>
                      <a:endParaRPr lang="en-US" sz="2400" dirty="0"/>
                    </a:p>
                  </a:txBody>
                  <a:tcPr marT="45687" marB="45687"/>
                </a:tc>
              </a:tr>
              <a:tr h="45706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o.notify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phtread_cond_broadcast</a:t>
                      </a:r>
                      <a:r>
                        <a:rPr lang="en-US" sz="2400" dirty="0" smtClean="0"/>
                        <a:t>(c);</a:t>
                      </a:r>
                      <a:endParaRPr lang="en-US" sz="2400" dirty="0"/>
                    </a:p>
                  </a:txBody>
                  <a:tcPr marT="45687" marB="4568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2DF68-7332-44BE-A2DC-3F2E71A6081C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4038600"/>
            <a:ext cx="8001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Caveat: “POSIX </a:t>
            </a:r>
            <a:r>
              <a:rPr lang="en-US" dirty="0"/>
              <a:t>threads can wait at condition variables of a greater generality than available in Java, but the corresponding queues may be leaky</a:t>
            </a:r>
            <a:r>
              <a:rPr lang="en-US" dirty="0" smtClean="0"/>
              <a:t>.” </a:t>
            </a:r>
            <a:endParaRPr lang="en-US" dirty="0" smtClean="0">
              <a:hlinkClick r:id="rId3"/>
            </a:endParaRPr>
          </a:p>
          <a:p>
            <a:pPr marL="0" indent="0">
              <a:buNone/>
              <a:defRPr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wimhesselink.nl/pub/whh241b.pdf</a:t>
            </a: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Threading -- </a:t>
            </a:r>
            <a:r>
              <a:rPr lang="en-US" dirty="0" err="1" smtClean="0"/>
              <a:t>pthreads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my PhD dissertation, I used </a:t>
            </a:r>
            <a:r>
              <a:rPr lang="en-US" dirty="0" err="1" smtClean="0"/>
              <a:t>pthreads</a:t>
            </a:r>
            <a:r>
              <a:rPr lang="en-US" dirty="0" smtClean="0"/>
              <a:t>, and locked/unlocked resources to communicate between threads.  Not the fastest, but it worked.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88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Threading – </a:t>
            </a:r>
            <a:r>
              <a:rPr lang="en-US" altLang="en-US" dirty="0" err="1"/>
              <a:t>q</a:t>
            </a:r>
            <a:r>
              <a:rPr lang="en-US" altLang="en-US" dirty="0" err="1" smtClean="0"/>
              <a:t>threads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582292"/>
              </p:ext>
            </p:extLst>
          </p:nvPr>
        </p:nvGraphicFramePr>
        <p:xfrm>
          <a:off x="152400" y="1143000"/>
          <a:ext cx="8305800" cy="548694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285811"/>
                <a:gridCol w="5019989"/>
              </a:tblGrid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Java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qthreads</a:t>
                      </a:r>
                      <a:endParaRPr lang="en-US" sz="2400" dirty="0"/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java.lang.Thread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(TODO)</a:t>
                      </a:r>
                      <a:endParaRPr lang="en-US" sz="2400" dirty="0" smtClean="0"/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external jar needed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 marT="45726" marB="45726"/>
                </a:tc>
              </a:tr>
              <a:tr h="8230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Thread</a:t>
                      </a:r>
                      <a:r>
                        <a:rPr lang="en-US" sz="2400" baseline="0" dirty="0" smtClean="0"/>
                        <a:t> t = </a:t>
                      </a:r>
                      <a:r>
                        <a:rPr lang="en-US" sz="2400" dirty="0" smtClean="0"/>
                        <a:t>new</a:t>
                      </a:r>
                      <a:r>
                        <a:rPr lang="en-US" sz="2400" baseline="0" dirty="0" smtClean="0"/>
                        <a:t> Thread(r)</a:t>
                      </a:r>
                    </a:p>
                    <a:p>
                      <a:r>
                        <a:rPr lang="en-US" sz="2400" dirty="0" err="1" smtClean="0"/>
                        <a:t>t.start</a:t>
                      </a:r>
                      <a:r>
                        <a:rPr lang="en-US" sz="2400" dirty="0" smtClean="0"/>
                        <a:t>();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45726" marB="45726"/>
                </a:tc>
              </a:tr>
              <a:tr h="8230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interface Runnable {</a:t>
                      </a:r>
                    </a:p>
                    <a:p>
                      <a:r>
                        <a:rPr lang="en-US" sz="2400" dirty="0" smtClean="0"/>
                        <a:t>void run(</a:t>
                      </a:r>
                      <a:r>
                        <a:rPr lang="en-US" sz="2400" baseline="0" dirty="0" smtClean="0"/>
                        <a:t>); }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t.join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 o;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</a:txBody>
                  <a:tcPr marT="45726" marB="45726"/>
                </a:tc>
              </a:tr>
              <a:tr h="11888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synchronized(o) {</a:t>
                      </a:r>
                    </a:p>
                    <a:p>
                      <a:r>
                        <a:rPr lang="en-US" sz="2400" dirty="0" smtClean="0"/>
                        <a:t>…</a:t>
                      </a:r>
                    </a:p>
                    <a:p>
                      <a:r>
                        <a:rPr lang="en-US" sz="2400" dirty="0" smtClean="0"/>
                        <a:t>} … /* Garbage coll. */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70C2E-4CB5-46A7-857D-25ED5D1F6E74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029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Looks useful if you are into </a:t>
            </a:r>
            <a:r>
              <a:rPr lang="en-US" dirty="0" err="1" smtClean="0"/>
              <a:t>Qt</a:t>
            </a:r>
            <a:r>
              <a:rPr lang="en-US" dirty="0" smtClean="0"/>
              <a:t> slots/signals ==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“A </a:t>
            </a:r>
            <a:r>
              <a:rPr lang="en-US" sz="2800" dirty="0" err="1"/>
              <a:t>QThread</a:t>
            </a:r>
            <a:r>
              <a:rPr lang="en-US" sz="2800" dirty="0"/>
              <a:t> should be used much like a regular thread instance: prepare an object (</a:t>
            </a:r>
            <a:r>
              <a:rPr lang="en-US" sz="2800" dirty="0" err="1"/>
              <a:t>QObject</a:t>
            </a:r>
            <a:r>
              <a:rPr lang="en-US" sz="2800" dirty="0"/>
              <a:t>) class with all your desired functionality in it. Then create a new </a:t>
            </a:r>
            <a:r>
              <a:rPr lang="en-US" sz="2800" dirty="0" err="1"/>
              <a:t>QThread</a:t>
            </a:r>
            <a:r>
              <a:rPr lang="en-US" sz="2800" dirty="0"/>
              <a:t> instance, push the </a:t>
            </a:r>
            <a:r>
              <a:rPr lang="en-US" sz="2800" dirty="0" err="1"/>
              <a:t>QObject</a:t>
            </a:r>
            <a:r>
              <a:rPr lang="en-US" sz="2800" dirty="0"/>
              <a:t> onto it using </a:t>
            </a:r>
            <a:r>
              <a:rPr lang="en-US" sz="2800" dirty="0" err="1"/>
              <a:t>moveToThread</a:t>
            </a:r>
            <a:r>
              <a:rPr lang="en-US" sz="2800" dirty="0"/>
              <a:t>(</a:t>
            </a:r>
            <a:r>
              <a:rPr lang="en-US" sz="2800" dirty="0" err="1"/>
              <a:t>QThread</a:t>
            </a:r>
            <a:r>
              <a:rPr lang="en-US" sz="2800" dirty="0"/>
              <a:t>*) of the </a:t>
            </a:r>
            <a:r>
              <a:rPr lang="en-US" sz="2800" dirty="0" err="1"/>
              <a:t>QObject</a:t>
            </a:r>
            <a:r>
              <a:rPr lang="en-US" sz="2800" dirty="0"/>
              <a:t> instance and call start() on the </a:t>
            </a:r>
            <a:r>
              <a:rPr lang="en-US" sz="2800" dirty="0" err="1"/>
              <a:t>QThread</a:t>
            </a:r>
            <a:r>
              <a:rPr lang="en-US" sz="2800" dirty="0"/>
              <a:t> instance. That’s all</a:t>
            </a:r>
            <a:r>
              <a:rPr lang="en-US" sz="2800" dirty="0" smtClean="0"/>
              <a:t>.</a:t>
            </a:r>
            <a:r>
              <a:rPr lang="en-US" sz="3200" dirty="0" smtClean="0"/>
              <a:t>”</a:t>
            </a:r>
            <a:endParaRPr lang="en-US" sz="3200" dirty="0" smtClean="0">
              <a:hlinkClick r:id="rId2"/>
            </a:endParaRP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://mayaposch.wordpress.com/2011/11/01/how-to-really-truly-use-qthreads-the-full-explanation</a:t>
            </a:r>
            <a:r>
              <a:rPr lang="en-US" sz="2800" dirty="0" smtClean="0">
                <a:hlinkClick r:id="rId2"/>
              </a:rPr>
              <a:t>/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I have not used this approach.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66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Possibly Fun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Very simple</a:t>
            </a:r>
            <a:r>
              <a:rPr lang="en-US" altLang="en-US" smtClean="0"/>
              <a:t> C++ wrapper for pthreads</a:t>
            </a:r>
          </a:p>
          <a:p>
            <a:pPr lvl="1"/>
            <a:r>
              <a:rPr lang="en-US" altLang="en-US" smtClean="0">
                <a:hlinkClick r:id="rId2"/>
              </a:rPr>
              <a:t>http://www.cs.utexas.edu/users/lavender/courses/cs345/lectures/CS345-Lecture-09.pdf</a:t>
            </a:r>
            <a:endParaRPr lang="en-US" altLang="en-US" smtClean="0"/>
          </a:p>
          <a:p>
            <a:r>
              <a:rPr lang="en-US" altLang="en-US" smtClean="0"/>
              <a:t>notify/wait – example comparison with Java and pthreads</a:t>
            </a:r>
          </a:p>
          <a:p>
            <a:pPr lvl="1"/>
            <a:r>
              <a:rPr lang="en-US" altLang="en-US" smtClean="0">
                <a:hlinkClick r:id="rId3"/>
              </a:rPr>
              <a:t>http://wimhesselink.nl/pub/whh241b.pdf</a:t>
            </a:r>
            <a:endParaRPr lang="en-US" altLang="en-US" smtClean="0"/>
          </a:p>
          <a:p>
            <a:r>
              <a:rPr lang="en-US" altLang="en-US" smtClean="0"/>
              <a:t>Compares create for Java, pthreads, and Win32 threads</a:t>
            </a:r>
          </a:p>
          <a:p>
            <a:pPr lvl="1"/>
            <a:r>
              <a:rPr lang="en-US" altLang="en-US" smtClean="0">
                <a:hlinkClick r:id="rId4"/>
              </a:rPr>
              <a:t>http://cs.millersville.edu/~csweb/lib/userfiles/9ThreadsII.pdf</a:t>
            </a:r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63FA2-2A0A-4774-8207-446969D3EA7B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68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Certainly fun (Dr. Taylor’s Reviews)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hlinkClick r:id="rId2"/>
              </a:rPr>
              <a:t>http://msoe.us/taylor/tutorial/ce2810/functionpointers</a:t>
            </a:r>
            <a:endParaRPr lang="en-US" altLang="en-US" smtClean="0"/>
          </a:p>
          <a:p>
            <a:pPr lvl="1"/>
            <a:r>
              <a:rPr lang="en-US" altLang="en-US" smtClean="0"/>
              <a:t>Function Pointers</a:t>
            </a:r>
          </a:p>
          <a:p>
            <a:r>
              <a:rPr lang="en-US" altLang="en-US" smtClean="0">
                <a:hlinkClick r:id="rId3"/>
              </a:rPr>
              <a:t>http://msoe.us/taylor/tutorial/ce2810/csimilar</a:t>
            </a:r>
            <a:endParaRPr lang="en-US" altLang="en-US" smtClean="0"/>
          </a:p>
          <a:p>
            <a:pPr lvl="1"/>
            <a:r>
              <a:rPr lang="en-US" altLang="en-US" smtClean="0"/>
              <a:t>C/C++/Java</a:t>
            </a:r>
          </a:p>
          <a:p>
            <a:r>
              <a:rPr lang="en-US" altLang="en-US" smtClean="0">
                <a:hlinkClick r:id="rId4"/>
              </a:rPr>
              <a:t>http://msoe.us/taylor/tutorial/ce2810/ooc</a:t>
            </a:r>
            <a:endParaRPr lang="en-US" altLang="en-US" smtClean="0"/>
          </a:p>
          <a:p>
            <a:pPr lvl="1"/>
            <a:r>
              <a:rPr lang="en-US" altLang="en-US" smtClean="0"/>
              <a:t>Object-Oriented 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F1B96-AA46-4E1B-85F8-8EEC889001E5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72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hlinkClick r:id="rId2"/>
              </a:rPr>
              <a:t>http://granite.sru.edu/~whit/cpsc464/Notes/figs/02-14.jpg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Simple </a:t>
            </a:r>
            <a:r>
              <a:rPr lang="en-US" altLang="en-US" dirty="0" err="1" smtClean="0"/>
              <a:t>pthread</a:t>
            </a:r>
            <a:r>
              <a:rPr lang="en-US" altLang="en-US" dirty="0" smtClean="0"/>
              <a:t> chart</a:t>
            </a:r>
          </a:p>
          <a:p>
            <a:pPr lvl="2"/>
            <a:r>
              <a:rPr lang="en-US" altLang="en-US" dirty="0" smtClean="0"/>
              <a:t>From </a:t>
            </a:r>
            <a:r>
              <a:rPr lang="en-US" altLang="en-US" dirty="0" smtClean="0">
                <a:hlinkClick r:id="rId3"/>
              </a:rPr>
              <a:t>http://granite.sru.edu/~whit/cpsc464/Notes/ch2.html</a:t>
            </a:r>
            <a:endParaRPr lang="en-US" altLang="en-US" dirty="0" smtClean="0"/>
          </a:p>
          <a:p>
            <a:r>
              <a:rPr lang="en-US" altLang="en-US" dirty="0" smtClean="0">
                <a:hlinkClick r:id="rId4"/>
              </a:rPr>
              <a:t>https://pic.dhe.ibm.com/infocenter/iseries/v7r1m0/index.jsp?topic=%2Fapis%2Fusers_75.htm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IBM example of using </a:t>
            </a:r>
            <a:r>
              <a:rPr lang="en-US" altLang="en-US" dirty="0" err="1" smtClean="0"/>
              <a:t>pthread_cond_init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65FA9-3BA8-4137-92BC-513E80B4AB22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594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Standards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hlinkClick r:id="rId2"/>
              </a:rPr>
              <a:t>http://pubs.opengroup.org/onlinepubs/7908799/xsh/pthread.h.html</a:t>
            </a:r>
            <a:endParaRPr lang="en-US" altLang="en-US" smtClean="0"/>
          </a:p>
          <a:p>
            <a:pPr lvl="1"/>
            <a:r>
              <a:rPr lang="en-US" altLang="en-US" smtClean="0"/>
              <a:t>pthead.h</a:t>
            </a:r>
          </a:p>
          <a:p>
            <a:r>
              <a:rPr lang="en-US" altLang="en-US" smtClean="0">
                <a:hlinkClick r:id="rId3"/>
              </a:rPr>
              <a:t>http://pubs.opengroup.org/onlinepubs/7908799/xsh/systypes.h.html</a:t>
            </a:r>
            <a:endParaRPr lang="en-US" altLang="en-US" smtClean="0"/>
          </a:p>
          <a:p>
            <a:pPr lvl="1"/>
            <a:r>
              <a:rPr lang="en-US" altLang="en-US" smtClean="0"/>
              <a:t>systypes.h – for xxxx_t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32B8A-B9BB-4062-AF38-E992626B8E3B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968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Tomorrow (7-3)</a:t>
            </a:r>
          </a:p>
          <a:p>
            <a:pPr lvl="1"/>
            <a:r>
              <a:rPr lang="en-US" dirty="0" smtClean="0"/>
              <a:t>Various unit analyses (e.g. audio rates, video rates, </a:t>
            </a:r>
            <a:r>
              <a:rPr lang="en-US" dirty="0" err="1" smtClean="0"/>
              <a:t>Nyquist</a:t>
            </a:r>
            <a:r>
              <a:rPr lang="en-US" dirty="0" smtClean="0"/>
              <a:t> theorem)</a:t>
            </a:r>
          </a:p>
          <a:p>
            <a:pPr lvl="1"/>
            <a:r>
              <a:rPr lang="en-US" dirty="0" smtClean="0"/>
              <a:t>Scheduling</a:t>
            </a:r>
          </a:p>
          <a:p>
            <a:pPr lvl="2"/>
            <a:r>
              <a:rPr lang="en-US" dirty="0" smtClean="0"/>
              <a:t>Round-robin vs. Cyclic Code Scheduling</a:t>
            </a:r>
          </a:p>
          <a:p>
            <a:pPr lvl="2"/>
            <a:r>
              <a:rPr lang="en-US" dirty="0" smtClean="0"/>
              <a:t>Rate Monotonic Analysis</a:t>
            </a:r>
          </a:p>
          <a:p>
            <a:pPr lvl="1"/>
            <a:r>
              <a:rPr lang="en-US" dirty="0" smtClean="0"/>
              <a:t>Compile vs. Link errors</a:t>
            </a:r>
          </a:p>
          <a:p>
            <a:r>
              <a:rPr lang="en-US" dirty="0" smtClean="0"/>
              <a:t>In-lab (8-Lab)</a:t>
            </a:r>
          </a:p>
          <a:p>
            <a:pPr lvl="1"/>
            <a:r>
              <a:rPr lang="en-US" dirty="0" smtClean="0"/>
              <a:t>Ask me on Monday!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51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Wait for the slides, or follow this link to answer both questions at once:</a:t>
            </a:r>
          </a:p>
          <a:p>
            <a:r>
              <a:rPr lang="en-US" dirty="0" smtClean="0"/>
              <a:t>http</a:t>
            </a:r>
            <a:r>
              <a:rPr lang="en-US" dirty="0"/>
              <a:t>://bit.ly/1Mow5a3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2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7594600" cy="5842000"/>
          </a:xfrm>
          <a:prstGeom prst="rect">
            <a:avLst/>
          </a:prstGeo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94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78714"/>
            <a:ext cx="7670800" cy="5689600"/>
          </a:xfrm>
          <a:prstGeom prst="rect">
            <a:avLst/>
          </a:prstGeo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507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EBB: Derek Malloy, </a:t>
            </a:r>
            <a:r>
              <a:rPr lang="en-US" i="1" dirty="0" smtClean="0"/>
              <a:t>Exploring </a:t>
            </a:r>
            <a:r>
              <a:rPr lang="en-US" i="1" dirty="0" err="1" smtClean="0"/>
              <a:t>Beaglebone</a:t>
            </a:r>
            <a:r>
              <a:rPr lang="en-US" i="1" dirty="0" smtClean="0"/>
              <a:t>,</a:t>
            </a:r>
            <a:r>
              <a:rPr lang="en-US" dirty="0" smtClean="0"/>
              <a:t> Wiley, 2015</a:t>
            </a:r>
          </a:p>
          <a:p>
            <a:pPr marL="0" indent="0">
              <a:buNone/>
            </a:pPr>
            <a:r>
              <a:rPr lang="en-US" dirty="0" smtClean="0"/>
              <a:t>RTS: </a:t>
            </a:r>
            <a:r>
              <a:rPr lang="en-US" dirty="0" err="1" smtClean="0"/>
              <a:t>Laplante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Ovaska</a:t>
            </a:r>
            <a:r>
              <a:rPr lang="en-US" dirty="0" smtClean="0"/>
              <a:t>, </a:t>
            </a:r>
            <a:r>
              <a:rPr lang="en-US" i="1" dirty="0" smtClean="0"/>
              <a:t>Real-Time </a:t>
            </a:r>
            <a:r>
              <a:rPr lang="en-US" i="1" dirty="0"/>
              <a:t>Systems Design and Analysis</a:t>
            </a:r>
            <a:r>
              <a:rPr lang="en-US" dirty="0"/>
              <a:t> </a:t>
            </a:r>
            <a:r>
              <a:rPr lang="en-US" dirty="0" smtClean="0"/>
              <a:t>by, </a:t>
            </a:r>
            <a:r>
              <a:rPr lang="en-US" dirty="0"/>
              <a:t>Fourth Edition, Wiley, </a:t>
            </a:r>
            <a:r>
              <a:rPr lang="en-US" dirty="0" smtClean="0"/>
              <a:t>2012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7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Someday soon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Late next week?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Real-Time </a:t>
            </a:r>
            <a:r>
              <a:rPr lang="en-US" dirty="0">
                <a:sym typeface="Wingdings" panose="05000000000000000000" pitchFamily="2" charset="2"/>
              </a:rPr>
              <a:t>Operating Systems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What is a RTOS?  How does it relate to the rest?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OS roles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Interrupts and the OS</a:t>
            </a:r>
          </a:p>
          <a:p>
            <a:pPr lvl="2"/>
            <a:r>
              <a:rPr lang="en-US" dirty="0"/>
              <a:t>Definitions, Flowchart, Timing diagram</a:t>
            </a:r>
          </a:p>
          <a:p>
            <a:pPr lvl="2"/>
            <a:r>
              <a:rPr lang="en-US" dirty="0"/>
              <a:t>Detailed steps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Scheduling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Task states &amp; pre-runtime vs runtime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89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err="1" smtClean="0"/>
              <a:t>Wiki:</a:t>
            </a:r>
            <a:r>
              <a:rPr lang="en-US" dirty="0" err="1"/>
              <a:t>Process</a:t>
            </a:r>
            <a:r>
              <a:rPr lang="en-US" dirty="0"/>
              <a:t> (computing</a:t>
            </a:r>
            <a:r>
              <a:rPr lang="en-US" dirty="0" smtClean="0"/>
              <a:t>)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See also </a:t>
            </a:r>
            <a:r>
              <a:rPr lang="en-US" altLang="en-US" dirty="0" err="1" smtClean="0"/>
              <a:t>Laplante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 err="1"/>
              <a:t>Ovaske</a:t>
            </a:r>
            <a:r>
              <a:rPr lang="en-US" altLang="en-US" dirty="0"/>
              <a:t> 4E p. 97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5791200" cy="419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6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error in </a:t>
            </a:r>
            <a:r>
              <a:rPr lang="en-US" dirty="0" err="1" smtClean="0"/>
              <a:t>ld</a:t>
            </a:r>
            <a:r>
              <a:rPr lang="en-US" dirty="0" smtClean="0"/>
              <a:t> (the linker) (That’s LD, lowercase)</a:t>
            </a:r>
          </a:p>
          <a:p>
            <a:r>
              <a:rPr lang="en-US" dirty="0" smtClean="0"/>
              <a:t>Undefined reference</a:t>
            </a:r>
          </a:p>
          <a:p>
            <a:r>
              <a:rPr lang="en-US" dirty="0" smtClean="0"/>
              <a:t>cannot </a:t>
            </a:r>
            <a:r>
              <a:rPr lang="en-US" dirty="0"/>
              <a:t>find </a:t>
            </a:r>
            <a:r>
              <a:rPr lang="en-US" dirty="0"/>
              <a:t>-</a:t>
            </a:r>
            <a:r>
              <a:rPr lang="en-US" dirty="0" err="1" smtClean="0"/>
              <a:t>lasound</a:t>
            </a:r>
            <a:r>
              <a:rPr lang="en-US" dirty="0" smtClean="0"/>
              <a:t> (NEW!)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(For now),</a:t>
            </a:r>
          </a:p>
          <a:p>
            <a:pPr marL="0" indent="0">
              <a:buNone/>
            </a:pPr>
            <a:r>
              <a:rPr lang="en-US" dirty="0" smtClean="0"/>
              <a:t>All the rest are compiler errors!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452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 “Preview”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BeagleBone</a:t>
            </a:r>
            <a:r>
              <a:rPr lang="en-US" dirty="0" smtClean="0"/>
              <a:t> Webcams</a:t>
            </a:r>
          </a:p>
          <a:p>
            <a:pPr lvl="1"/>
            <a:r>
              <a:rPr lang="en-US" dirty="0" smtClean="0"/>
              <a:t>Two units communicating over the network</a:t>
            </a:r>
          </a:p>
          <a:p>
            <a:pPr lvl="1"/>
            <a:r>
              <a:rPr lang="en-US" dirty="0" smtClean="0"/>
              <a:t>Each unit has:</a:t>
            </a:r>
          </a:p>
          <a:p>
            <a:pPr lvl="2"/>
            <a:r>
              <a:rPr lang="en-US" dirty="0" smtClean="0"/>
              <a:t>Video “presence” (camera &amp; playback)</a:t>
            </a:r>
          </a:p>
          <a:p>
            <a:pPr lvl="2"/>
            <a:r>
              <a:rPr lang="en-US" dirty="0" smtClean="0"/>
              <a:t>Audio “presence” (microphone jack &amp; playback)</a:t>
            </a:r>
          </a:p>
          <a:p>
            <a:r>
              <a:rPr lang="en-US" dirty="0"/>
              <a:t>Requirements:</a:t>
            </a:r>
          </a:p>
          <a:p>
            <a:pPr lvl="1"/>
            <a:r>
              <a:rPr lang="en-US" dirty="0"/>
              <a:t>“Reasonable” latency for video &amp; audio transmission</a:t>
            </a:r>
          </a:p>
          <a:p>
            <a:pPr lvl="1"/>
            <a:r>
              <a:rPr lang="en-US" dirty="0"/>
              <a:t>Determination of which deadlines are hard, medium, or soft – and what qualitative cost to miss is.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44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 “Preview”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(cont.)</a:t>
            </a:r>
          </a:p>
          <a:p>
            <a:pPr lvl="1"/>
            <a:r>
              <a:rPr lang="en-US" dirty="0" smtClean="0"/>
              <a:t>Perhaps synchronization of Video and Audio </a:t>
            </a:r>
          </a:p>
          <a:p>
            <a:pPr lvl="1"/>
            <a:r>
              <a:rPr lang="en-US" dirty="0" smtClean="0"/>
              <a:t>Design of the data-rates and audio rates to maximize user satisfaction while meeting deadlines</a:t>
            </a:r>
          </a:p>
          <a:p>
            <a:pPr lvl="1"/>
            <a:r>
              <a:rPr lang="en-US" dirty="0" smtClean="0"/>
              <a:t>Fairly-open-ended design of the entire system</a:t>
            </a:r>
          </a:p>
          <a:p>
            <a:pPr lvl="1"/>
            <a:r>
              <a:rPr lang="en-US" dirty="0" smtClean="0"/>
              <a:t>Working prototype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914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execution of computation </a:t>
            </a:r>
            <a:br>
              <a:rPr lang="en-US" dirty="0" smtClean="0"/>
            </a:br>
            <a:r>
              <a:rPr lang="en-US" sz="2000" dirty="0" smtClean="0"/>
              <a:t>(Wiki:</a:t>
            </a:r>
            <a:r>
              <a:rPr lang="en-US" sz="2000" dirty="0"/>
              <a:t> Concurrency (computer science</a:t>
            </a:r>
            <a:r>
              <a:rPr lang="en-US" sz="2000" dirty="0" smtClean="0"/>
              <a:t>))</a:t>
            </a:r>
          </a:p>
          <a:p>
            <a:r>
              <a:rPr lang="en-US" dirty="0" smtClean="0"/>
              <a:t>Includes</a:t>
            </a:r>
          </a:p>
          <a:p>
            <a:pPr lvl="1"/>
            <a:r>
              <a:rPr lang="en-US" dirty="0" smtClean="0"/>
              <a:t>Multiple computers</a:t>
            </a:r>
          </a:p>
          <a:p>
            <a:pPr lvl="2"/>
            <a:r>
              <a:rPr lang="en-US" dirty="0" smtClean="0"/>
              <a:t>E.g., multiple </a:t>
            </a:r>
            <a:r>
              <a:rPr lang="en-US" dirty="0" err="1" smtClean="0"/>
              <a:t>beaglebones</a:t>
            </a:r>
            <a:r>
              <a:rPr lang="en-US" dirty="0" smtClean="0"/>
              <a:t> on either end of the wire</a:t>
            </a:r>
          </a:p>
          <a:p>
            <a:pPr lvl="1"/>
            <a:r>
              <a:rPr lang="en-US" dirty="0" smtClean="0"/>
              <a:t>Multiple cores</a:t>
            </a:r>
          </a:p>
          <a:p>
            <a:pPr lvl="2"/>
            <a:r>
              <a:rPr lang="en-US" dirty="0" smtClean="0"/>
              <a:t>E.g., using the PRU in addition to the ARM (someday)</a:t>
            </a:r>
          </a:p>
          <a:p>
            <a:pPr lvl="1"/>
            <a:r>
              <a:rPr lang="en-US" dirty="0" smtClean="0"/>
              <a:t>Multiple processes</a:t>
            </a:r>
          </a:p>
          <a:p>
            <a:pPr lvl="2"/>
            <a:r>
              <a:rPr lang="en-US" dirty="0" smtClean="0"/>
              <a:t>E.g., one program splitting into two running instances</a:t>
            </a:r>
          </a:p>
          <a:p>
            <a:pPr lvl="1"/>
            <a:r>
              <a:rPr lang="en-US" dirty="0" smtClean="0"/>
              <a:t>Multiple threads</a:t>
            </a:r>
          </a:p>
          <a:p>
            <a:pPr lvl="2"/>
            <a:r>
              <a:rPr lang="en-US" dirty="0" smtClean="0"/>
              <a:t>E.g., one program running multiple threads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18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in the 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NOT want to have a single, single-threaded</a:t>
            </a:r>
            <a:r>
              <a:rPr lang="en-US" dirty="0"/>
              <a:t> </a:t>
            </a:r>
            <a:r>
              <a:rPr lang="en-US" dirty="0" smtClean="0"/>
              <a:t>application, to meet your goals</a:t>
            </a:r>
          </a:p>
          <a:p>
            <a:r>
              <a:rPr lang="en-US" dirty="0" smtClean="0"/>
              <a:t>You SURELY do not want your system to be challenging to write and hard to debug</a:t>
            </a:r>
          </a:p>
          <a:p>
            <a:endParaRPr lang="en-US" dirty="0"/>
          </a:p>
          <a:p>
            <a:r>
              <a:rPr lang="en-US" dirty="0" smtClean="0"/>
              <a:t>Today’s presentation is meant to help with the project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088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pthreads</a:t>
            </a:r>
            <a:endParaRPr lang="en-US" dirty="0" smtClean="0"/>
          </a:p>
          <a:p>
            <a:pPr lvl="1"/>
            <a:r>
              <a:rPr lang="en-US" dirty="0" smtClean="0"/>
              <a:t>POSIX (Linux/Unix standard) threads</a:t>
            </a:r>
          </a:p>
          <a:p>
            <a:pPr lvl="1"/>
            <a:r>
              <a:rPr lang="en-US" dirty="0" smtClean="0"/>
              <a:t>Can use in C/C++</a:t>
            </a:r>
          </a:p>
          <a:p>
            <a:r>
              <a:rPr lang="en-US" dirty="0" err="1" smtClean="0"/>
              <a:t>qthreads</a:t>
            </a:r>
            <a:endParaRPr lang="en-US" dirty="0" smtClean="0"/>
          </a:p>
          <a:p>
            <a:pPr lvl="1"/>
            <a:r>
              <a:rPr lang="en-US" dirty="0" err="1" smtClean="0"/>
              <a:t>Qt</a:t>
            </a:r>
            <a:r>
              <a:rPr lang="en-US" dirty="0" smtClean="0"/>
              <a:t> Threads</a:t>
            </a:r>
          </a:p>
          <a:p>
            <a:pPr lvl="1"/>
            <a:r>
              <a:rPr lang="en-US" dirty="0" smtClean="0"/>
              <a:t>Object-Oriented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pthreads</a:t>
            </a:r>
            <a:r>
              <a:rPr lang="en-US" dirty="0" smtClean="0"/>
              <a:t> under the hood, when on POSIX </a:t>
            </a:r>
            <a:r>
              <a:rPr lang="en-US" sz="1800" dirty="0" smtClean="0"/>
              <a:t>[1]</a:t>
            </a:r>
          </a:p>
          <a:p>
            <a:r>
              <a:rPr lang="en-US" dirty="0" smtClean="0"/>
              <a:t>Derek Malloy’s GPIO class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pthreads</a:t>
            </a:r>
            <a:r>
              <a:rPr lang="en-US" dirty="0" smtClean="0"/>
              <a:t> under the hood, but is single-threaded</a:t>
            </a:r>
            <a:endParaRPr lang="en-US" dirty="0"/>
          </a:p>
          <a:p>
            <a:pPr marL="0" indent="0">
              <a:buNone/>
            </a:pPr>
            <a:r>
              <a:rPr lang="en-US" sz="1600" dirty="0" smtClean="0"/>
              <a:t>[1] </a:t>
            </a:r>
            <a:r>
              <a:rPr lang="en-US" sz="2400" dirty="0" smtClean="0"/>
              <a:t>http</a:t>
            </a:r>
            <a:r>
              <a:rPr lang="en-US" sz="2400" dirty="0"/>
              <a:t>://stackoverflow.com/questions/4140189/qthreads-vs-pthreads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369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 was asked this question in an interview today….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"</a:t>
            </a:r>
            <a:r>
              <a:rPr lang="en-US" dirty="0"/>
              <a:t>When we create a thread with </a:t>
            </a:r>
            <a:r>
              <a:rPr lang="en-US" dirty="0" err="1"/>
              <a:t>pthread_create</a:t>
            </a:r>
            <a:r>
              <a:rPr lang="en-US" dirty="0"/>
              <a:t>() (POSIX Threads), the thread starts on its own. Why do we need to explicitly call start() in Java. What is the reason that Java </a:t>
            </a:r>
            <a:r>
              <a:rPr lang="en-US" dirty="0" err="1"/>
              <a:t>doesnt</a:t>
            </a:r>
            <a:r>
              <a:rPr lang="en-US" dirty="0"/>
              <a:t> start the thread when we create an instance of it."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I was blank and interviewer was short of time and eventually he </a:t>
            </a:r>
            <a:r>
              <a:rPr lang="en-US" dirty="0" err="1"/>
              <a:t>couldnt</a:t>
            </a:r>
            <a:r>
              <a:rPr lang="en-US" dirty="0"/>
              <a:t> explain the reason to me</a:t>
            </a:r>
            <a:r>
              <a:rPr lang="en-US" dirty="0" smtClean="0"/>
              <a:t>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 smtClean="0">
                <a:hlinkClick r:id="rId2"/>
              </a:rPr>
              <a:t>http://stackoverflow.com/questions/5269535/java-threads-vs-pthreads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31A61-50EE-4913-9781-4E00609FDE03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61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dab587c-bd02-47e1-93a1-02e543c8eb63"/>
  <p:tag name="__PE_ORIG_SIZE" val="46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16303360-ca4f-4fd7-a64e-8cc79dfd5fa6"/>
  <p:tag name="__PE_ORIG_SIZE" val="44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35763</TotalTime>
  <Words>1153</Words>
  <Application>Microsoft Office PowerPoint</Application>
  <PresentationFormat>On-screen Show (4:3)</PresentationFormat>
  <Paragraphs>328</Paragraphs>
  <Slides>25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2_Network</vt:lpstr>
      <vt:lpstr>    SE3910 Week 7, Class 2</vt:lpstr>
      <vt:lpstr>Quizzes</vt:lpstr>
      <vt:lpstr>Linking errors</vt:lpstr>
      <vt:lpstr>Final Project “Preview” (1)</vt:lpstr>
      <vt:lpstr>Final Project “Preview” (2)</vt:lpstr>
      <vt:lpstr>Concurrency</vt:lpstr>
      <vt:lpstr>Concurrency in the final project</vt:lpstr>
      <vt:lpstr>Options for multithreading</vt:lpstr>
      <vt:lpstr>I was asked this question in an interview today….</vt:lpstr>
      <vt:lpstr>Threading – pthreads  </vt:lpstr>
      <vt:lpstr> Function Pointers (From Taylor’s)</vt:lpstr>
      <vt:lpstr>Threading – pthreads</vt:lpstr>
      <vt:lpstr>Threading -- pthreads</vt:lpstr>
      <vt:lpstr>Threading – qthreads  </vt:lpstr>
      <vt:lpstr>Looks useful if you are into Qt slots/signals == events</vt:lpstr>
      <vt:lpstr>Possibly Fun</vt:lpstr>
      <vt:lpstr>Certainly fun (Dr. Taylor’s Reviews)</vt:lpstr>
      <vt:lpstr>Other references</vt:lpstr>
      <vt:lpstr>Standards</vt:lpstr>
      <vt:lpstr>Muddiest Point</vt:lpstr>
      <vt:lpstr>PowerPoint Presentation</vt:lpstr>
      <vt:lpstr>PowerPoint Presentation</vt:lpstr>
      <vt:lpstr>References</vt:lpstr>
      <vt:lpstr>Someday soon</vt:lpstr>
      <vt:lpstr>Task States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Administrator</cp:lastModifiedBy>
  <cp:revision>1432</cp:revision>
  <cp:lastPrinted>2015-04-17T19:58:48Z</cp:lastPrinted>
  <dcterms:created xsi:type="dcterms:W3CDTF">1999-09-06T21:32:20Z</dcterms:created>
  <dcterms:modified xsi:type="dcterms:W3CDTF">2015-04-23T19:54:05Z</dcterms:modified>
</cp:coreProperties>
</file>