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3"/>
  </p:notesMasterIdLst>
  <p:handoutMasterIdLst>
    <p:handoutMasterId r:id="rId24"/>
  </p:handoutMasterIdLst>
  <p:sldIdLst>
    <p:sldId id="320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6" r:id="rId15"/>
    <p:sldId id="337" r:id="rId16"/>
    <p:sldId id="338" r:id="rId17"/>
    <p:sldId id="339" r:id="rId18"/>
    <p:sldId id="343" r:id="rId19"/>
    <p:sldId id="363" r:id="rId20"/>
    <p:sldId id="364" r:id="rId21"/>
    <p:sldId id="365" r:id="rId22"/>
  </p:sldIdLst>
  <p:sldSz cx="9144000" cy="6858000" type="screen4x3"/>
  <p:notesSz cx="7132638" cy="9418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75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05" autoAdjust="0"/>
    <p:restoredTop sz="59533" autoAdjust="0"/>
  </p:normalViewPr>
  <p:slideViewPr>
    <p:cSldViewPr>
      <p:cViewPr varScale="1">
        <p:scale>
          <a:sx n="50" d="100"/>
          <a:sy n="50" d="100"/>
        </p:scale>
        <p:origin x="-48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66"/>
        <p:guide pos="224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t" anchorCtr="0" compatLnSpc="1">
            <a:prstTxWarp prst="textNoShape">
              <a:avLst/>
            </a:prstTxWarp>
          </a:bodyPr>
          <a:lstStyle>
            <a:lvl1pPr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43067" y="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t" anchorCtr="0" compatLnSpc="1">
            <a:prstTxWarp prst="textNoShape">
              <a:avLst/>
            </a:prstTxWarp>
          </a:bodyPr>
          <a:lstStyle>
            <a:lvl1pPr algn="r"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2B32498-105D-4F90-A7F2-EF83F66561A3}" type="datetime3">
              <a:rPr lang="en-US"/>
              <a:pPr>
                <a:defRPr/>
              </a:pPr>
              <a:t>1 May 2015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833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b" anchorCtr="0" compatLnSpc="1">
            <a:prstTxWarp prst="textNoShape">
              <a:avLst/>
            </a:prstTxWarp>
          </a:bodyPr>
          <a:lstStyle>
            <a:lvl1pPr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43067" y="8948330"/>
            <a:ext cx="3089571" cy="470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16" tIns="47258" rIns="94516" bIns="47258" numCol="1" anchor="b" anchorCtr="0" compatLnSpc="1">
            <a:prstTxWarp prst="textNoShape">
              <a:avLst/>
            </a:prstTxWarp>
          </a:bodyPr>
          <a:lstStyle>
            <a:lvl1pPr algn="r" defTabSz="94590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22077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3657" y="0"/>
            <a:ext cx="3118981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5AA57C0C-AC4E-4A96-910A-3A67E0B4749F}" type="datetime1">
              <a:rPr lang="en-US"/>
              <a:pPr>
                <a:defRPr/>
              </a:pPr>
              <a:t>5/1/2015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5878" y="4485066"/>
            <a:ext cx="5200882" cy="42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0131"/>
            <a:ext cx="3122077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3657" y="8970131"/>
            <a:ext cx="3118981" cy="44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43" tIns="44722" rIns="89443" bIns="44722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4475" y="672760"/>
            <a:ext cx="4903689" cy="370017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9358821/should-i-extend-arraylist-to-add-attributes-that-isnt-nul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0"/>
            <a:r>
              <a:rPr lang="en-US" dirty="0" smtClean="0"/>
              <a:t>Full</a:t>
            </a:r>
            <a:r>
              <a:rPr lang="en-US" baseline="0" dirty="0" smtClean="0"/>
              <a:t> agenda: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Return Exam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Questions about lab due tomorrow in class?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Threads: Locking on null object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Threads: </a:t>
            </a:r>
            <a:r>
              <a:rPr lang="en-US" dirty="0" err="1" smtClean="0">
                <a:sym typeface="Wingdings" panose="05000000000000000000" pitchFamily="2" charset="2"/>
              </a:rPr>
              <a:t>invokeLater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Threads: The squares example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Decorator Class Diagram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More on Java IO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Class diagrams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Design Principles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in the patterns we’ve seen so far	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Compare with alternatives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Decorator vs. array approach suggested in class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Non-decorator array – decorator can be added on without modifying the original hierarchy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Decorator has “before-after” and possibly other combinatorial control that would be hard-coded in array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[Show “screenshot” of discussion from class? Or just re-type?]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Strategy vs. Decorator class diagrams side-by-side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Structural difference (inheritance optional in Strategy pattern?)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Decorator vs. “Strategy” array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Perhaps next: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ym typeface="Wingdings" panose="05000000000000000000" pitchFamily="2" charset="2"/>
              </a:rPr>
              <a:t>	Coding </a:t>
            </a:r>
            <a:r>
              <a:rPr lang="en-US" dirty="0" err="1" smtClean="0">
                <a:sym typeface="Wingdings" panose="05000000000000000000" pitchFamily="2" charset="2"/>
              </a:rPr>
              <a:t>Starbuzz</a:t>
            </a:r>
            <a:r>
              <a:rPr lang="en-US" dirty="0" smtClean="0">
                <a:sym typeface="Wingdings" panose="05000000000000000000" pitchFamily="2" charset="2"/>
              </a:rPr>
              <a:t> coffee (?)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	Add real patterns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baseline="0" dirty="0" smtClean="0"/>
              <a:t>		</a:t>
            </a:r>
            <a:r>
              <a:rPr lang="en-US" baseline="0" dirty="0" err="1" smtClean="0"/>
              <a:t>ArrayList</a:t>
            </a:r>
            <a:r>
              <a:rPr lang="en-US" baseline="0" dirty="0" smtClean="0"/>
              <a:t> – null-checking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Java I/O: Students do </a:t>
            </a:r>
            <a:r>
              <a:rPr lang="en-US" dirty="0" smtClean="0">
                <a:sym typeface="Wingdings" panose="05000000000000000000" pitchFamily="2" charset="2"/>
              </a:rPr>
              <a:t>coding examples</a:t>
            </a:r>
          </a:p>
          <a:p>
            <a:pPr lvl="1"/>
            <a:endParaRPr lang="en-US" baseline="0" dirty="0" smtClean="0"/>
          </a:p>
          <a:p>
            <a:pPr lvl="1"/>
            <a:r>
              <a:rPr lang="en-US" dirty="0" smtClean="0">
                <a:hlinkClick r:id="rId3"/>
              </a:rPr>
              <a:t>		http://stackoverflow.com/questions/9358821/should-i-extend-arraylist-to-add-attributes-that-isnt-null</a:t>
            </a:r>
            <a:endParaRPr lang="en-US" dirty="0" smtClean="0"/>
          </a:p>
          <a:p>
            <a:pPr lvl="1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Java specification is only concerned</a:t>
            </a:r>
            <a:r>
              <a:rPr lang="en-US" baseline="0" dirty="0" smtClean="0"/>
              <a:t> with reads and writes to shared variables.  Local variables only matter insofar as they impact shared variables. (My own interpretation)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35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(this</a:t>
            </a:r>
            <a:r>
              <a:rPr lang="en-US" baseline="0" dirty="0" smtClean="0"/>
              <a:t> ordering is not necessarily in time, as seen in the examples at the beginning of this program --- see following slides)</a:t>
            </a:r>
          </a:p>
          <a:p>
            <a:endParaRPr lang="en-US" baseline="0" dirty="0" smtClean="0"/>
          </a:p>
          <a:p>
            <a:r>
              <a:rPr lang="en-US" baseline="0" dirty="0" smtClean="0"/>
              <a:t>My </a:t>
            </a:r>
            <a:r>
              <a:rPr lang="en-US" baseline="0" dirty="0" err="1" smtClean="0"/>
              <a:t>interp</a:t>
            </a:r>
            <a:r>
              <a:rPr lang="en-US" baseline="0" dirty="0" smtClean="0"/>
              <a:t>: “visible to” means “observed by” in the original </a:t>
            </a:r>
            <a:r>
              <a:rPr lang="en-US" baseline="0" dirty="0" smtClean="0"/>
              <a:t>definition </a:t>
            </a:r>
            <a:r>
              <a:rPr lang="en-US" baseline="0" dirty="0" smtClean="0"/>
              <a:t>of “Memory Model”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42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“</a:t>
            </a: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If the reordering produces results consistent with a legal execution, it is not illegal.” (This appears to be a tautology)’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200" b="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(See example</a:t>
            </a:r>
            <a:r>
              <a:rPr kumimoji="1" lang="en-US" sz="1200" b="0" i="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from earlier)</a:t>
            </a:r>
            <a:endParaRPr kumimoji="1" lang="en-US" sz="1200" b="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200" b="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Happens-Before</a:t>
            </a:r>
            <a:r>
              <a:rPr lang="en-US" dirty="0" smtClean="0"/>
              <a:t> Does Not Imply Happening Before</a:t>
            </a:r>
            <a:endParaRPr kumimoji="1" lang="en-US" sz="1200" b="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http://preshing.com/20130702/the-happens-before-relation/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200" b="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109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88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“Happening Before Does Not Imply </a:t>
            </a:r>
            <a:r>
              <a:rPr lang="en-US" i="1" dirty="0" smtClean="0"/>
              <a:t>Happens-Before”</a:t>
            </a:r>
          </a:p>
          <a:p>
            <a:endParaRPr lang="en-US" dirty="0" smtClean="0"/>
          </a:p>
          <a:p>
            <a:r>
              <a:rPr lang="en-US" dirty="0" smtClean="0"/>
              <a:t>Just because one operation actually happens before another at runtime</a:t>
            </a:r>
            <a:r>
              <a:rPr lang="en-US" baseline="0" dirty="0" smtClean="0"/>
              <a:t> does not create a happens-before relationship.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(4) is</a:t>
            </a:r>
            <a:r>
              <a:rPr lang="en-US" baseline="0" dirty="0" smtClean="0"/>
              <a:t> allowed to print something other than 42!</a:t>
            </a:r>
          </a:p>
          <a:p>
            <a:r>
              <a:rPr lang="en-US" baseline="0" dirty="0" smtClean="0"/>
              <a:t>Suppose </a:t>
            </a:r>
            <a:r>
              <a:rPr lang="en-US" baseline="0" dirty="0" err="1" smtClean="0"/>
              <a:t>isReady</a:t>
            </a:r>
            <a:r>
              <a:rPr lang="en-US" baseline="0" dirty="0" smtClean="0"/>
              <a:t> reads “true”</a:t>
            </a:r>
          </a:p>
          <a:p>
            <a:endParaRPr lang="en-US" dirty="0" smtClean="0"/>
          </a:p>
          <a:p>
            <a:r>
              <a:rPr lang="en-US" dirty="0" err="1" smtClean="0"/>
              <a:t>sout</a:t>
            </a:r>
            <a:r>
              <a:rPr lang="en-US" dirty="0" smtClean="0"/>
              <a:t> is here an </a:t>
            </a:r>
            <a:r>
              <a:rPr lang="en-US" dirty="0" err="1" smtClean="0"/>
              <a:t>abbrevation</a:t>
            </a:r>
            <a:r>
              <a:rPr lang="en-US" dirty="0" smtClean="0"/>
              <a:t> (used</a:t>
            </a:r>
            <a:r>
              <a:rPr lang="en-US" baseline="0" dirty="0" smtClean="0"/>
              <a:t> by </a:t>
            </a:r>
            <a:r>
              <a:rPr lang="en-US" baseline="0" dirty="0" err="1" smtClean="0"/>
              <a:t>IntelliJ</a:t>
            </a:r>
            <a:r>
              <a:rPr lang="en-US" baseline="0" dirty="0" smtClean="0"/>
              <a:t> when typing) for </a:t>
            </a:r>
            <a:r>
              <a:rPr lang="en-US" baseline="0" dirty="0" err="1" smtClean="0"/>
              <a:t>System.out.println</a:t>
            </a:r>
            <a:r>
              <a:rPr lang="en-US" baseline="0" dirty="0" smtClean="0"/>
              <a:t>();</a:t>
            </a:r>
          </a:p>
          <a:p>
            <a:endParaRPr 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531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“Happening Before Does Not Imply </a:t>
            </a:r>
            <a:r>
              <a:rPr lang="en-US" i="1" dirty="0" smtClean="0"/>
              <a:t>Happens-Before”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http://preshing.com/20130702/the-happens-before-relation/</a:t>
            </a:r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Just because one operation actually happens before another at runtime</a:t>
            </a:r>
            <a:r>
              <a:rPr lang="en-US" baseline="0" dirty="0" smtClean="0"/>
              <a:t> does not create a happens-before relationship.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(4) is</a:t>
            </a:r>
            <a:r>
              <a:rPr lang="en-US" baseline="0" dirty="0" smtClean="0"/>
              <a:t> allowed to print something other than 42!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531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http://docs.oracle.com/javase/8/docs/api/java/util/concurrent/package-summary.html#MemoryVisibility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130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484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;</a:t>
            </a: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484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;</a:t>
            </a: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48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http://preshing.com/20130702/the-happens-before-relation/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99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REFACTORING.</a:t>
            </a:r>
          </a:p>
          <a:p>
            <a:endParaRPr lang="en-US" baseline="0" dirty="0" smtClean="0"/>
          </a:p>
          <a:p>
            <a:r>
              <a:rPr lang="en-US" baseline="0" dirty="0" smtClean="0"/>
              <a:t>Kind of like factoring in math, the end result remains the same even though we change the order and add variables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39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old value of B is still “visible to” A.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33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http://preshing.com/20130702/the-happens-before-relation/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63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http://preshing.com/20130702/the-happens-before-relation/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63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</a:t>
            </a:r>
            <a:r>
              <a:rPr lang="en-US" baseline="0" dirty="0" smtClean="0"/>
              <a:t> we have code from two threads BEFORE reordering</a:t>
            </a:r>
          </a:p>
          <a:p>
            <a:endParaRPr lang="en-US" dirty="0" smtClean="0"/>
          </a:p>
          <a:p>
            <a:r>
              <a:rPr lang="en-US" dirty="0" smtClean="0"/>
              <a:t>“r2” is a local variable.</a:t>
            </a:r>
            <a:r>
              <a:rPr lang="en-US" baseline="0" dirty="0" smtClean="0"/>
              <a:t>  Considering “</a:t>
            </a:r>
            <a:r>
              <a:rPr lang="en-US" baseline="0" dirty="0" err="1" smtClean="0"/>
              <a:t>tmp</a:t>
            </a:r>
            <a:r>
              <a:rPr lang="en-US" baseline="0" dirty="0" smtClean="0"/>
              <a:t>” on the previous slide, why might it be called “</a:t>
            </a:r>
            <a:r>
              <a:rPr lang="en-US" baseline="0" dirty="0" err="1" smtClean="0"/>
              <a:t>r</a:t>
            </a:r>
            <a:r>
              <a:rPr lang="en-US" i="1" baseline="0" dirty="0" err="1" smtClean="0"/>
              <a:t>x</a:t>
            </a:r>
            <a:r>
              <a:rPr lang="en-US" baseline="0" dirty="0" smtClean="0"/>
              <a:t>”?</a:t>
            </a:r>
          </a:p>
          <a:p>
            <a:r>
              <a:rPr lang="en-US" baseline="0" dirty="0" smtClean="0"/>
              <a:t>(Note: Java’s memory model is ONLY concerned with reads and writes to shared (heap) variables)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12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Perhaps more stable link:</a:t>
            </a:r>
          </a:p>
          <a:p>
            <a:r>
              <a:rPr lang="en-US" dirty="0" smtClean="0"/>
              <a:t>http://docs.oracle.com/javase/specs/jls/se7/html/jls-17.html#jls-17.4-table-1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Forward substitution: (if</a:t>
            </a:r>
            <a:r>
              <a:rPr lang="en-US" baseline="0" dirty="0" smtClean="0"/>
              <a:t> time)</a:t>
            </a:r>
            <a:endParaRPr lang="en-US" dirty="0" smtClean="0"/>
          </a:p>
          <a:p>
            <a:r>
              <a:rPr lang="en-US" dirty="0" smtClean="0"/>
              <a:t>http://docs.oracle.com/javase/specs/jls/se7/html/jls-17.html#jls-17.4-table-3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12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SE2811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Josiah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46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Most Content: Dr. Hornick</a:t>
            </a:r>
          </a:p>
          <a:p>
            <a:pPr>
              <a:defRPr/>
            </a:pPr>
            <a:r>
              <a:rPr lang="en-US" altLang="en-US" dirty="0" smtClean="0"/>
              <a:t>Some Content and Most Errors: Dr. Yoder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err="1" smtClean="0"/>
              <a:t>Dr.Yoder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Slide design: Dr. Mark L. Hornick</a:t>
            </a:r>
          </a:p>
          <a:p>
            <a:pPr>
              <a:defRPr/>
            </a:pPr>
            <a:r>
              <a:rPr lang="en-US" altLang="en-US" smtClean="0"/>
              <a:t>Content: Dr. Hornick</a:t>
            </a:r>
          </a:p>
          <a:p>
            <a:pPr>
              <a:defRPr/>
            </a:pPr>
            <a:r>
              <a:rPr lang="en-US" altLang="en-US" smtClean="0"/>
              <a:t>Errors: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the Secondary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Josiah Yoder</a:t>
            </a:r>
          </a:p>
          <a:p>
            <a:pPr>
              <a:defRPr/>
            </a:pPr>
            <a:r>
              <a:rPr lang="en-US" altLang="en-US" dirty="0" smtClean="0"/>
              <a:t>Slide Design: Dr. Hornick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Josiah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specs/jls/se7/html/jls-17.html#jls-17.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specs/jls/se7/html/jls-17.html#jls-17.4.1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specs/jls/se7/html/jls-17.html#jls-17.4.1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specs/jls/se7/html/jls-17.html#jls-17.4.5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specs/jls/se7/html/jls-17.html#jls-17.4.5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reshing.com/20130702/the-happens-before-relation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preshing.com/20130702/the-happens-before-relation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specs/jls/se7/html/jls-17.html#d5e2772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specs/jls/se7/html/jls-17.html#d5e2772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r>
              <a:rPr lang="en-US" dirty="0" smtClean="0"/>
              <a:t>Week 9, Class 3:</a:t>
            </a:r>
            <a:br>
              <a:rPr lang="en-US" dirty="0" smtClean="0"/>
            </a:br>
            <a:r>
              <a:rPr lang="en-US" dirty="0" smtClean="0"/>
              <a:t>Java’s </a:t>
            </a:r>
            <a:r>
              <a:rPr lang="en-US" i="1" dirty="0" smtClean="0"/>
              <a:t>Happens-Before</a:t>
            </a:r>
            <a:r>
              <a:rPr lang="en-US" dirty="0" smtClean="0"/>
              <a:t> Memory Model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1662"/>
          </a:xfrm>
        </p:spPr>
        <p:txBody>
          <a:bodyPr/>
          <a:lstStyle/>
          <a:p>
            <a:r>
              <a:rPr lang="en-US" dirty="0" smtClean="0">
                <a:sym typeface="Wingdings" panose="05000000000000000000" pitchFamily="2" charset="2"/>
              </a:rPr>
              <a:t>(Slides used in class; skipped slides removed)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19800" y="6172200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smtClean="0"/>
              <a:t>Slide design: Dr. Mark L. Hornick</a:t>
            </a:r>
          </a:p>
          <a:p>
            <a:pPr>
              <a:defRPr/>
            </a:pPr>
            <a:r>
              <a:rPr lang="en-US" altLang="en-US" dirty="0" smtClean="0"/>
              <a:t>Content: Dr. Hornick</a:t>
            </a:r>
          </a:p>
          <a:p>
            <a:pPr>
              <a:defRPr/>
            </a:pPr>
            <a:r>
              <a:rPr lang="en-US" altLang="en-US" dirty="0" smtClean="0"/>
              <a:t>Errors: Dr. 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858962"/>
          </a:xfrm>
        </p:spPr>
        <p:txBody>
          <a:bodyPr/>
          <a:lstStyle/>
          <a:p>
            <a:r>
              <a:rPr lang="en-US" dirty="0" smtClean="0"/>
              <a:t>How to ensure multithreaded applications work as expected?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133599"/>
            <a:ext cx="8229600" cy="3997325"/>
          </a:xfrm>
        </p:spPr>
        <p:txBody>
          <a:bodyPr/>
          <a:lstStyle/>
          <a:p>
            <a:r>
              <a:rPr lang="en-US" dirty="0" smtClean="0"/>
              <a:t>Avoid problems due to </a:t>
            </a:r>
          </a:p>
          <a:p>
            <a:pPr lvl="1"/>
            <a:r>
              <a:rPr lang="en-US" dirty="0" smtClean="0"/>
              <a:t>reordering</a:t>
            </a:r>
          </a:p>
          <a:p>
            <a:pPr lvl="1"/>
            <a:r>
              <a:rPr lang="en-US" dirty="0" smtClean="0"/>
              <a:t>caching (as seen yesterday)</a:t>
            </a:r>
          </a:p>
          <a:p>
            <a:r>
              <a:rPr lang="en-US" dirty="0" smtClean="0"/>
              <a:t>While still being fast!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Yoder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03030-746E-42FD-8304-843EE9D9D8A3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924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need a “Memory Model”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The Java programming language memory model works by examining each read in an execution trace and checking that the write observed by that read is valid according to certain rules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docs.oracle.com/javase/specs/jls/se7/html/jls-17.html#jls-17.4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6132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Variables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Shared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nstance fields</a:t>
            </a:r>
          </a:p>
          <a:p>
            <a:r>
              <a:rPr lang="en-US" dirty="0"/>
              <a:t>s</a:t>
            </a:r>
            <a:r>
              <a:rPr lang="en-US" dirty="0" smtClean="0"/>
              <a:t>tatic fields</a:t>
            </a:r>
          </a:p>
          <a:p>
            <a:r>
              <a:rPr lang="en-US" dirty="0"/>
              <a:t>a</a:t>
            </a:r>
            <a:r>
              <a:rPr lang="en-US" dirty="0" smtClean="0"/>
              <a:t>rray elements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Never shared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ocal variables</a:t>
            </a:r>
          </a:p>
          <a:p>
            <a:r>
              <a:rPr lang="en-US" dirty="0"/>
              <a:t>m</a:t>
            </a:r>
            <a:r>
              <a:rPr lang="en-US" dirty="0" smtClean="0"/>
              <a:t>ethod parameters</a:t>
            </a:r>
          </a:p>
          <a:p>
            <a:r>
              <a:rPr lang="en-US" dirty="0"/>
              <a:t>e</a:t>
            </a:r>
            <a:r>
              <a:rPr lang="en-US" dirty="0" smtClean="0"/>
              <a:t>xception parameters</a:t>
            </a:r>
          </a:p>
          <a:p>
            <a:pPr marL="0" indent="0">
              <a:buNone/>
            </a:pPr>
            <a:r>
              <a:rPr lang="en-US" dirty="0" smtClean="0"/>
              <a:t>    e.g. catch(Exception </a:t>
            </a:r>
            <a:r>
              <a:rPr lang="en-US" b="1" dirty="0" smtClean="0"/>
              <a:t>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10" name="Content Placeholder 6"/>
          <p:cNvSpPr txBox="1">
            <a:spLocks/>
          </p:cNvSpPr>
          <p:nvPr/>
        </p:nvSpPr>
        <p:spPr bwMode="auto">
          <a:xfrm>
            <a:off x="609600" y="5791199"/>
            <a:ext cx="80772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18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 smtClean="0">
                <a:hlinkClick r:id="rId3"/>
              </a:rPr>
              <a:t>http://docs.oracle.com/javase/specs/jls/se7/html/jls-17.html#jls-17.4.1</a:t>
            </a:r>
            <a:endParaRPr lang="en-US" kern="0" dirty="0" smtClean="0"/>
          </a:p>
          <a:p>
            <a:endParaRPr lang="en-US" kern="0" dirty="0" smtClean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82766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Happens-Before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If one action </a:t>
            </a:r>
            <a:r>
              <a:rPr lang="en-US" i="1" dirty="0"/>
              <a:t>happens-before</a:t>
            </a:r>
            <a:r>
              <a:rPr lang="en-US" dirty="0"/>
              <a:t> another, then the first is visible to and ordered before the second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docs.oracle.com/javase/specs/jls/se7/html/jls-17.html#jls-17.4.1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Yoder</a:t>
            </a:r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49F9-A50D-4EE7-BB49-2B165961A0DB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91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“</a:t>
            </a:r>
            <a:r>
              <a:rPr lang="en-US" i="1" dirty="0"/>
              <a:t>Happens-Before</a:t>
            </a:r>
            <a:r>
              <a:rPr lang="en-US" dirty="0"/>
              <a:t> Does Not Imply Happening Before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It should be noted that the presence of a </a:t>
            </a:r>
            <a:r>
              <a:rPr lang="en-US" i="1" dirty="0"/>
              <a:t>happens-before</a:t>
            </a:r>
            <a:r>
              <a:rPr lang="en-US" dirty="0"/>
              <a:t> relationship between two actions does not necessarily imply that they have to take place in that order in an implementation. If the reordering produces results consistent with a legal execution, it is not illegal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http://docs.oracle.com/javase/specs/jls/se7/html/jls-17.html#jls-17.4.5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SE-2811</a:t>
            </a:r>
          </a:p>
          <a:p>
            <a:pPr>
              <a:defRPr/>
            </a:pPr>
            <a:r>
              <a:rPr lang="en-US" altLang="en-US" dirty="0" err="1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47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“Happening </a:t>
            </a:r>
            <a:r>
              <a:rPr lang="en-US" dirty="0"/>
              <a:t>Before Does Not Imply </a:t>
            </a:r>
            <a:r>
              <a:rPr lang="en-US" i="1" dirty="0" smtClean="0"/>
              <a:t>Happens-Before”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More specifically, if two actions share a </a:t>
            </a:r>
            <a:r>
              <a:rPr lang="en-US" i="1" dirty="0"/>
              <a:t>happens-before</a:t>
            </a:r>
            <a:r>
              <a:rPr lang="en-US" dirty="0"/>
              <a:t> relationship, they do not necessarily have to appear to have happened in that order to any code with which they do not share a </a:t>
            </a:r>
            <a:r>
              <a:rPr lang="en-US" i="1" dirty="0"/>
              <a:t>happens-before</a:t>
            </a:r>
            <a:r>
              <a:rPr lang="en-US" dirty="0"/>
              <a:t> relationship. Writes in one thread that are in a data race with reads in another thread may, for example, appear to occur out of order to those reads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docs.oracle.com/javase/specs/jls/se7/html/jls-17.html#jls-17.4.5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50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“Happening </a:t>
            </a:r>
            <a:r>
              <a:rPr lang="en-US" dirty="0"/>
              <a:t>Before Does Not Imply </a:t>
            </a:r>
            <a:r>
              <a:rPr lang="en-US" i="1" dirty="0" smtClean="0"/>
              <a:t>Happens-Before”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publishMessage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answer = 42;                      // (1)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isReady</a:t>
            </a:r>
            <a:r>
              <a:rPr lang="en-US" dirty="0"/>
              <a:t> = </a:t>
            </a:r>
            <a:r>
              <a:rPr lang="en-US" dirty="0" smtClean="0"/>
              <a:t>true;                      </a:t>
            </a:r>
            <a:r>
              <a:rPr lang="en-US" dirty="0"/>
              <a:t>// (2)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consumeMessage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isReady</a:t>
            </a:r>
            <a:r>
              <a:rPr lang="en-US" dirty="0"/>
              <a:t>)                      // (3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i="1" dirty="0" err="1" smtClean="0"/>
              <a:t>sout</a:t>
            </a:r>
            <a:r>
              <a:rPr lang="en-US" dirty="0" smtClean="0"/>
              <a:t>(answer</a:t>
            </a:r>
            <a:r>
              <a:rPr lang="en-US" dirty="0"/>
              <a:t>);       // (4)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http://preshing.com/20130702/the-happens-before-relation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http://preshing.com/20130702/the-happens-before-relation/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977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“Happening </a:t>
            </a:r>
            <a:r>
              <a:rPr lang="en-US" dirty="0"/>
              <a:t>Before Does Not Imply </a:t>
            </a:r>
            <a:r>
              <a:rPr lang="en-US" i="1" dirty="0" smtClean="0"/>
              <a:t>Happens-Before”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7244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publishMessage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answer = 42;                     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isReady</a:t>
            </a:r>
            <a:r>
              <a:rPr lang="en-US" dirty="0"/>
              <a:t> = </a:t>
            </a:r>
            <a:r>
              <a:rPr lang="en-US" dirty="0" smtClean="0"/>
              <a:t>true;                   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consumeMessage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isReady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i="1" dirty="0" err="1" smtClean="0"/>
              <a:t>sout</a:t>
            </a:r>
            <a:r>
              <a:rPr lang="en-US" i="1" dirty="0" smtClean="0"/>
              <a:t>(</a:t>
            </a:r>
            <a:r>
              <a:rPr lang="en-US" dirty="0" smtClean="0"/>
              <a:t>answer);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http://preshing.com/20130702/the-happens-before-relation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Exercise: </a:t>
            </a:r>
          </a:p>
          <a:p>
            <a:pPr marL="0" indent="0">
              <a:buNone/>
            </a:pPr>
            <a:r>
              <a:rPr lang="en-US" dirty="0" smtClean="0"/>
              <a:t>How might this code execute to print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dirty="0" smtClean="0"/>
              <a:t> instead of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42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(You may use reordering and/or caching in your solution)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670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happens-before relationships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“Each </a:t>
            </a:r>
            <a:r>
              <a:rPr lang="en-US" dirty="0"/>
              <a:t>action in a thread </a:t>
            </a:r>
            <a:r>
              <a:rPr lang="en-US" i="1" dirty="0"/>
              <a:t>happens-before</a:t>
            </a:r>
            <a:r>
              <a:rPr lang="en-US" dirty="0"/>
              <a:t> every action in that thread that comes later in the program's order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“An </a:t>
            </a:r>
            <a:r>
              <a:rPr lang="en-US" dirty="0"/>
              <a:t>unlock (synchronized block or method exit) of a monitor </a:t>
            </a:r>
            <a:r>
              <a:rPr lang="en-US" i="1" dirty="0"/>
              <a:t>happens-before</a:t>
            </a:r>
            <a:r>
              <a:rPr lang="en-US" dirty="0"/>
              <a:t> every subsequent lock (synchronized block or method entry) of that same monitor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“A </a:t>
            </a:r>
            <a:r>
              <a:rPr lang="en-US" dirty="0"/>
              <a:t>write to a volatile field </a:t>
            </a:r>
            <a:r>
              <a:rPr lang="en-US" i="1" dirty="0"/>
              <a:t>happens-before</a:t>
            </a:r>
            <a:r>
              <a:rPr lang="en-US" dirty="0"/>
              <a:t> every subsequent read of that same field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 Yoder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E03030-746E-42FD-8304-843EE9D9D8A3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19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38399"/>
            <a:ext cx="4038600" cy="36925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public void a() {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(x);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(y);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438399"/>
            <a:ext cx="4038600" cy="36925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public void </a:t>
            </a:r>
            <a:r>
              <a:rPr lang="en-US" sz="2400" dirty="0" smtClean="0"/>
              <a:t>b() </a:t>
            </a:r>
            <a:r>
              <a:rPr lang="en-US" sz="2400" dirty="0"/>
              <a:t>{</a:t>
            </a:r>
          </a:p>
          <a:p>
            <a:pPr marL="0" indent="0">
              <a:buNone/>
            </a:pPr>
            <a:r>
              <a:rPr lang="en-US" sz="2400" dirty="0" smtClean="0"/>
              <a:t>   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(x);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(y);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752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 smtClean="0"/>
              <a:t>Prove the following code is(</a:t>
            </a:r>
            <a:r>
              <a:rPr lang="en-US" kern="0" dirty="0" err="1" smtClean="0"/>
              <a:t>n’t</a:t>
            </a:r>
            <a:r>
              <a:rPr lang="en-US" kern="0" dirty="0" smtClean="0"/>
              <a:t>) free of data races:</a:t>
            </a:r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3694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Surprising Fact: Compiler can re-order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When compiled,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A = B+1;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B = 1;</a:t>
            </a:r>
          </a:p>
          <a:p>
            <a:pPr marL="0" indent="0">
              <a:buNone/>
            </a:pPr>
            <a:r>
              <a:rPr lang="en-US" dirty="0" smtClean="0"/>
              <a:t>May be executed as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tmp</a:t>
            </a:r>
            <a:r>
              <a:rPr lang="en-US" dirty="0" smtClean="0"/>
              <a:t> = B;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B = 1;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tmp</a:t>
            </a:r>
            <a:r>
              <a:rPr lang="en-US" dirty="0" smtClean="0"/>
              <a:t>++;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A = </a:t>
            </a:r>
            <a:r>
              <a:rPr lang="en-US" dirty="0" err="1" smtClean="0"/>
              <a:t>tmp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Source: </a:t>
            </a:r>
            <a:r>
              <a:rPr lang="en-US" dirty="0" err="1" smtClean="0"/>
              <a:t>Preshing</a:t>
            </a:r>
            <a:r>
              <a:rPr lang="en-US" dirty="0" smtClean="0"/>
              <a:t> (see notes for this slide)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787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38399"/>
            <a:ext cx="4038600" cy="36925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public void a() {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x = 5;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(x);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438399"/>
            <a:ext cx="4038600" cy="36925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public void a() {</a:t>
            </a:r>
          </a:p>
          <a:p>
            <a:pPr marL="0" indent="0">
              <a:buNone/>
            </a:pPr>
            <a:r>
              <a:rPr lang="en-US" dirty="0"/>
              <a:t>   x = 5;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 smtClean="0"/>
              <a:t>System.out.println</a:t>
            </a:r>
            <a:r>
              <a:rPr lang="en-US" dirty="0" smtClean="0"/>
              <a:t>(x);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752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 smtClean="0"/>
              <a:t>Prove the following code is(</a:t>
            </a:r>
            <a:r>
              <a:rPr lang="en-US" kern="0" dirty="0" err="1" smtClean="0"/>
              <a:t>n’t</a:t>
            </a:r>
            <a:r>
              <a:rPr lang="en-US" kern="0" dirty="0" smtClean="0"/>
              <a:t>) free of data races:</a:t>
            </a:r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41970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38399"/>
            <a:ext cx="4038600" cy="36925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public void a() {</a:t>
            </a:r>
          </a:p>
          <a:p>
            <a:pPr marL="0" indent="0">
              <a:buNone/>
            </a:pPr>
            <a:r>
              <a:rPr lang="en-US" sz="2400" dirty="0" smtClean="0"/>
              <a:t>  synchronized { 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x = 5;</a:t>
            </a:r>
          </a:p>
          <a:p>
            <a:pPr marL="0" indent="0">
              <a:buNone/>
            </a:pPr>
            <a:r>
              <a:rPr lang="en-US" sz="2400" dirty="0" smtClean="0"/>
              <a:t>    </a:t>
            </a:r>
            <a:r>
              <a:rPr lang="en-US" sz="2400" dirty="0" err="1" smtClean="0"/>
              <a:t>System.out.println</a:t>
            </a:r>
            <a:r>
              <a:rPr lang="en-US" sz="2400" dirty="0" smtClean="0"/>
              <a:t>(x);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}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438399"/>
            <a:ext cx="4038600" cy="3692525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7526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 smtClean="0"/>
              <a:t>Prove the following code is(</a:t>
            </a:r>
            <a:r>
              <a:rPr lang="en-US" kern="0" dirty="0" err="1" smtClean="0"/>
              <a:t>n’t</a:t>
            </a:r>
            <a:r>
              <a:rPr lang="en-US" kern="0" dirty="0" smtClean="0"/>
              <a:t>) free of data races:</a:t>
            </a:r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89400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OK?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16764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A = B+1;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B </a:t>
            </a:r>
            <a:r>
              <a:rPr lang="en-US" dirty="0"/>
              <a:t>= 1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840480" y="1752600"/>
            <a:ext cx="225552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t</a:t>
            </a:r>
            <a:r>
              <a:rPr lang="en-US" dirty="0" err="1" smtClean="0"/>
              <a:t>mp</a:t>
            </a:r>
            <a:r>
              <a:rPr lang="en-US" dirty="0" smtClean="0"/>
              <a:t> = B;</a:t>
            </a:r>
          </a:p>
          <a:p>
            <a:pPr marL="0" indent="0">
              <a:buNone/>
            </a:pPr>
            <a:r>
              <a:rPr lang="en-US" dirty="0" smtClean="0"/>
              <a:t>A = </a:t>
            </a:r>
            <a:r>
              <a:rPr lang="en-US" dirty="0" err="1" smtClean="0"/>
              <a:t>tmp</a:t>
            </a:r>
            <a:r>
              <a:rPr lang="en-US" dirty="0" smtClean="0"/>
              <a:t> + 1;</a:t>
            </a:r>
          </a:p>
          <a:p>
            <a:pPr marL="0" indent="0">
              <a:buNone/>
            </a:pPr>
            <a:r>
              <a:rPr lang="en-US" dirty="0" smtClean="0"/>
              <a:t>B = 1;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7" name="Right Arrow 6"/>
          <p:cNvSpPr/>
          <p:nvPr/>
        </p:nvSpPr>
        <p:spPr bwMode="auto">
          <a:xfrm>
            <a:off x="2133600" y="1905000"/>
            <a:ext cx="1676400" cy="10668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SAME</a:t>
            </a:r>
          </a:p>
        </p:txBody>
      </p:sp>
    </p:spTree>
    <p:extLst>
      <p:ext uri="{BB962C8B-B14F-4D97-AF65-F5344CB8AC3E}">
        <p14:creationId xmlns:p14="http://schemas.microsoft.com/office/powerpoint/2010/main" val="405375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OK?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16764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A = B+1;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B </a:t>
            </a:r>
            <a:r>
              <a:rPr lang="en-US" dirty="0"/>
              <a:t>= 1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840480" y="1752600"/>
            <a:ext cx="225552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tmp</a:t>
            </a:r>
            <a:r>
              <a:rPr lang="en-US" dirty="0"/>
              <a:t> = B;</a:t>
            </a:r>
          </a:p>
          <a:p>
            <a:pPr marL="0" indent="0">
              <a:buNone/>
            </a:pPr>
            <a:r>
              <a:rPr lang="en-US" dirty="0" err="1"/>
              <a:t>tmp</a:t>
            </a:r>
            <a:r>
              <a:rPr lang="en-US" dirty="0"/>
              <a:t>++;</a:t>
            </a:r>
          </a:p>
          <a:p>
            <a:pPr marL="0" indent="0">
              <a:buNone/>
            </a:pPr>
            <a:r>
              <a:rPr lang="en-US" dirty="0"/>
              <a:t>A = </a:t>
            </a:r>
            <a:r>
              <a:rPr lang="en-US" dirty="0" err="1"/>
              <a:t>tmp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B = 1;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7" name="Right Arrow 6"/>
          <p:cNvSpPr/>
          <p:nvPr/>
        </p:nvSpPr>
        <p:spPr bwMode="auto">
          <a:xfrm>
            <a:off x="2133600" y="1905000"/>
            <a:ext cx="1676400" cy="10668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SAME</a:t>
            </a:r>
          </a:p>
        </p:txBody>
      </p:sp>
    </p:spTree>
    <p:extLst>
      <p:ext uri="{BB962C8B-B14F-4D97-AF65-F5344CB8AC3E}">
        <p14:creationId xmlns:p14="http://schemas.microsoft.com/office/powerpoint/2010/main" val="150640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OK?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16764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A = B+1;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B </a:t>
            </a:r>
            <a:r>
              <a:rPr lang="en-US" dirty="0"/>
              <a:t>= 1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840480" y="1752600"/>
            <a:ext cx="225552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tmp</a:t>
            </a:r>
            <a:r>
              <a:rPr lang="en-US" dirty="0"/>
              <a:t> = B;</a:t>
            </a:r>
          </a:p>
          <a:p>
            <a:pPr marL="0" indent="0">
              <a:buNone/>
            </a:pPr>
            <a:r>
              <a:rPr lang="en-US" dirty="0" err="1"/>
              <a:t>tmp</a:t>
            </a:r>
            <a:r>
              <a:rPr lang="en-US" dirty="0"/>
              <a:t>++;</a:t>
            </a:r>
          </a:p>
          <a:p>
            <a:pPr marL="0" indent="0">
              <a:buNone/>
            </a:pPr>
            <a:r>
              <a:rPr lang="en-US" dirty="0"/>
              <a:t>A = </a:t>
            </a:r>
            <a:r>
              <a:rPr lang="en-US" dirty="0" err="1"/>
              <a:t>tmp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B = 1;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7" name="Right Arrow 6"/>
          <p:cNvSpPr/>
          <p:nvPr/>
        </p:nvSpPr>
        <p:spPr bwMode="auto">
          <a:xfrm>
            <a:off x="2133600" y="1905000"/>
            <a:ext cx="1676400" cy="10668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SAME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010400" y="1719263"/>
            <a:ext cx="20193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 err="1" smtClean="0"/>
              <a:t>tmp</a:t>
            </a:r>
            <a:r>
              <a:rPr lang="en-US" kern="0" dirty="0" smtClean="0"/>
              <a:t> = B;</a:t>
            </a:r>
          </a:p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B = 1; </a:t>
            </a:r>
          </a:p>
          <a:p>
            <a:pPr marL="0" indent="0">
              <a:buFont typeface="Wingdings" pitchFamily="2" charset="2"/>
              <a:buNone/>
            </a:pPr>
            <a:r>
              <a:rPr lang="en-US" kern="0" dirty="0" err="1" smtClean="0"/>
              <a:t>tmp</a:t>
            </a:r>
            <a:r>
              <a:rPr lang="en-US" kern="0" dirty="0" smtClean="0"/>
              <a:t>++;</a:t>
            </a:r>
          </a:p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A = </a:t>
            </a:r>
            <a:r>
              <a:rPr lang="en-US" kern="0" dirty="0" err="1" smtClean="0"/>
              <a:t>tmp</a:t>
            </a:r>
            <a:r>
              <a:rPr lang="en-US" kern="0" dirty="0" smtClean="0"/>
              <a:t>;</a:t>
            </a:r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</p:txBody>
      </p:sp>
      <p:sp>
        <p:nvSpPr>
          <p:cNvPr id="9" name="Right Arrow 8"/>
          <p:cNvSpPr/>
          <p:nvPr/>
        </p:nvSpPr>
        <p:spPr bwMode="auto">
          <a:xfrm>
            <a:off x="5334000" y="1905000"/>
            <a:ext cx="1676400" cy="10668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SAME</a:t>
            </a:r>
          </a:p>
        </p:txBody>
      </p:sp>
    </p:spTree>
    <p:extLst>
      <p:ext uri="{BB962C8B-B14F-4D97-AF65-F5344CB8AC3E}">
        <p14:creationId xmlns:p14="http://schemas.microsoft.com/office/powerpoint/2010/main" val="18505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the compiler </a:t>
            </a:r>
            <a:br>
              <a:rPr lang="en-US" dirty="0" smtClean="0"/>
            </a:br>
            <a:r>
              <a:rPr lang="en-US" dirty="0" smtClean="0"/>
              <a:t>do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Machine instructions are like this.</a:t>
            </a:r>
          </a:p>
          <a:p>
            <a:pPr marL="0" indent="0">
              <a:buNone/>
            </a:pPr>
            <a:r>
              <a:rPr lang="en-US" dirty="0" err="1" smtClean="0"/>
              <a:t>tmp</a:t>
            </a:r>
            <a:r>
              <a:rPr lang="en-US" dirty="0" smtClean="0"/>
              <a:t> </a:t>
            </a:r>
            <a:r>
              <a:rPr lang="en-US" dirty="0"/>
              <a:t>= B;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tmp</a:t>
            </a:r>
            <a:r>
              <a:rPr lang="en-US" dirty="0"/>
              <a:t>++;</a:t>
            </a:r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= </a:t>
            </a:r>
            <a:r>
              <a:rPr lang="en-US" dirty="0" err="1"/>
              <a:t>tmp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B = 1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Exercise: What machine instructions are these?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2667000" y="2346960"/>
            <a:ext cx="6096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429000" y="4724400"/>
            <a:ext cx="609600" cy="990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236720" y="3451860"/>
            <a:ext cx="609600" cy="3048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029200" y="3764280"/>
            <a:ext cx="6096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26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the compiler </a:t>
            </a:r>
            <a:br>
              <a:rPr lang="en-US" dirty="0" smtClean="0"/>
            </a:br>
            <a:r>
              <a:rPr lang="en-US" dirty="0" smtClean="0"/>
              <a:t>do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can read and write faster to “</a:t>
            </a:r>
            <a:r>
              <a:rPr lang="en-US" dirty="0" err="1" smtClean="0"/>
              <a:t>tmp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err="1" smtClean="0"/>
              <a:t>tmp</a:t>
            </a:r>
            <a:r>
              <a:rPr lang="en-US" dirty="0" smtClean="0"/>
              <a:t> </a:t>
            </a:r>
            <a:r>
              <a:rPr lang="en-US" dirty="0"/>
              <a:t>= B;</a:t>
            </a:r>
          </a:p>
          <a:p>
            <a:pPr marL="0" indent="0">
              <a:buNone/>
            </a:pPr>
            <a:r>
              <a:rPr lang="en-US" dirty="0" smtClean="0"/>
              <a:t>B </a:t>
            </a:r>
            <a:r>
              <a:rPr lang="en-US" dirty="0"/>
              <a:t>= 1;</a:t>
            </a:r>
          </a:p>
          <a:p>
            <a:pPr marL="0" indent="0">
              <a:buNone/>
            </a:pPr>
            <a:r>
              <a:rPr lang="en-US" dirty="0" err="1" smtClean="0"/>
              <a:t>tmp</a:t>
            </a:r>
            <a:r>
              <a:rPr lang="en-US" dirty="0"/>
              <a:t>++;</a:t>
            </a:r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= </a:t>
            </a:r>
            <a:r>
              <a:rPr lang="en-US" dirty="0" err="1"/>
              <a:t>tmp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Exercise: What </a:t>
            </a:r>
            <a:r>
              <a:rPr lang="en-US" dirty="0"/>
              <a:t>is </a:t>
            </a:r>
            <a:r>
              <a:rPr lang="en-US" dirty="0" err="1"/>
              <a:t>tmp</a:t>
            </a:r>
            <a:r>
              <a:rPr lang="en-US" dirty="0" smtClean="0"/>
              <a:t>? Why can we read and write faster to it?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2667000" y="2346960"/>
            <a:ext cx="6096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429000" y="2766060"/>
            <a:ext cx="609600" cy="990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236720" y="3451860"/>
            <a:ext cx="609600" cy="3048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029200" y="3764280"/>
            <a:ext cx="6096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88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Result: Seemingly impossible things can happen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= 0;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r1 = A;</a:t>
            </a:r>
          </a:p>
          <a:p>
            <a:pPr marL="0" indent="0">
              <a:buNone/>
            </a:pPr>
            <a:r>
              <a:rPr lang="en-US" dirty="0"/>
              <a:t>B = 2</a:t>
            </a:r>
            <a:r>
              <a:rPr lang="en-US" dirty="0" smtClean="0"/>
              <a:t>;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 = 0;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r2 = B;</a:t>
            </a:r>
          </a:p>
          <a:p>
            <a:pPr marL="0" indent="0">
              <a:buNone/>
            </a:pPr>
            <a:r>
              <a:rPr lang="en-US" dirty="0"/>
              <a:t>A = </a:t>
            </a:r>
            <a:r>
              <a:rPr lang="en-US" dirty="0" smtClean="0"/>
              <a:t>1;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5105400"/>
            <a:ext cx="8229600" cy="148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Exercise: How could we get r1 = 1 and r2 = 0?</a:t>
            </a:r>
          </a:p>
          <a:p>
            <a:pPr marL="0" indent="0">
              <a:buFont typeface="Wingdings" pitchFamily="2" charset="2"/>
              <a:buNone/>
            </a:pPr>
            <a:r>
              <a:rPr lang="en-US" kern="0" dirty="0" smtClean="0">
                <a:hlinkClick r:id="rId3"/>
              </a:rPr>
              <a:t>Java Lang. Spec Example 17.4-1.</a:t>
            </a:r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65858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It is possible for both </a:t>
            </a:r>
            <a:r>
              <a:rPr lang="en-US" dirty="0" smtClean="0"/>
              <a:t>r1 </a:t>
            </a:r>
            <a:r>
              <a:rPr lang="en-US" dirty="0"/>
              <a:t>= 1 and </a:t>
            </a:r>
            <a:r>
              <a:rPr lang="en-US" dirty="0" smtClean="0"/>
              <a:t>r2 </a:t>
            </a:r>
            <a:r>
              <a:rPr lang="en-US" dirty="0"/>
              <a:t>= 2!</a:t>
            </a:r>
            <a:endParaRPr lang="en-US" dirty="0">
              <a:hlinkClick r:id="rId3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= 0;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r1 = A;</a:t>
            </a:r>
          </a:p>
          <a:p>
            <a:pPr marL="0" indent="0">
              <a:buNone/>
            </a:pPr>
            <a:r>
              <a:rPr lang="en-US" dirty="0"/>
              <a:t>B = </a:t>
            </a:r>
            <a:r>
              <a:rPr lang="en-US" dirty="0" smtClean="0"/>
              <a:t>2;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 = 0;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/>
              <a:t>A = </a:t>
            </a:r>
            <a:r>
              <a:rPr lang="en-US" dirty="0" smtClean="0"/>
              <a:t>1;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r2 = B;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SE-2811</a:t>
            </a:r>
          </a:p>
          <a:p>
            <a:pPr>
              <a:defRPr/>
            </a:pPr>
            <a:r>
              <a:rPr lang="en-US" altLang="en-US" smtClean="0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5105400"/>
            <a:ext cx="8229600" cy="148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Exercise: How could we get r1 = 1 and r2 = 2?</a:t>
            </a:r>
          </a:p>
          <a:p>
            <a:pPr marL="0" indent="0">
              <a:buFont typeface="Wingdings" pitchFamily="2" charset="2"/>
              <a:buNone/>
            </a:pPr>
            <a:r>
              <a:rPr lang="en-US" kern="0" dirty="0" smtClean="0"/>
              <a:t>(Would this be possible without reordering?)</a:t>
            </a:r>
          </a:p>
          <a:p>
            <a:pPr marL="0" indent="0">
              <a:buFont typeface="Wingdings" pitchFamily="2" charset="2"/>
              <a:buNone/>
            </a:pPr>
            <a:r>
              <a:rPr lang="en-US" kern="0" dirty="0" smtClean="0">
                <a:hlinkClick r:id="rId3"/>
              </a:rPr>
              <a:t>Java Lang. Spec Example 17.4-1.</a:t>
            </a:r>
            <a:endParaRPr lang="en-US" kern="0" dirty="0" smtClean="0"/>
          </a:p>
          <a:p>
            <a:pPr marL="0" indent="0">
              <a:buFont typeface="Wingdings" pitchFamily="2" charset="2"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13924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31211</TotalTime>
  <Words>1247</Words>
  <Application>Microsoft Office PowerPoint</Application>
  <PresentationFormat>On-screen Show (4:3)</PresentationFormat>
  <Paragraphs>407</Paragraphs>
  <Slides>21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2_Network</vt:lpstr>
      <vt:lpstr>Week 9, Class 3: Java’s Happens-Before Memory Model</vt:lpstr>
      <vt:lpstr>Surprising Fact: Compiler can re-order instructions</vt:lpstr>
      <vt:lpstr>Why is this OK?</vt:lpstr>
      <vt:lpstr>Why is this OK?</vt:lpstr>
      <vt:lpstr>Why is this OK?</vt:lpstr>
      <vt:lpstr>Why does the compiler  do this?</vt:lpstr>
      <vt:lpstr>Why does the compiler  do this?</vt:lpstr>
      <vt:lpstr>Result: Seemingly impossible things can happen</vt:lpstr>
      <vt:lpstr>It is possible for both r1 = 1 and r2 = 2!</vt:lpstr>
      <vt:lpstr>How to ensure multithreaded applications work as expected?</vt:lpstr>
      <vt:lpstr>We need a “Memory Model”</vt:lpstr>
      <vt:lpstr>Shared Variables</vt:lpstr>
      <vt:lpstr>Happens-Before</vt:lpstr>
      <vt:lpstr>“Happens-Before Does Not Imply Happening Before”</vt:lpstr>
      <vt:lpstr>“Happening Before Does Not Imply Happens-Before”</vt:lpstr>
      <vt:lpstr>“Happening Before Does Not Imply Happens-Before”</vt:lpstr>
      <vt:lpstr>“Happening Before Does Not Imply Happens-Before”</vt:lpstr>
      <vt:lpstr>Some happens-before relationships</vt:lpstr>
      <vt:lpstr>Ex.</vt:lpstr>
      <vt:lpstr>Ex.</vt:lpstr>
      <vt:lpstr>Ex.</vt:lpstr>
    </vt:vector>
  </TitlesOfParts>
  <Company>MSOE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Administrator</cp:lastModifiedBy>
  <cp:revision>1167</cp:revision>
  <cp:lastPrinted>2015-02-06T14:40:02Z</cp:lastPrinted>
  <dcterms:created xsi:type="dcterms:W3CDTF">1999-09-06T21:32:20Z</dcterms:created>
  <dcterms:modified xsi:type="dcterms:W3CDTF">2015-05-02T00:52:31Z</dcterms:modified>
</cp:coreProperties>
</file>