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2"/>
  </p:notesMasterIdLst>
  <p:handoutMasterIdLst>
    <p:handoutMasterId r:id="rId13"/>
  </p:handoutMasterIdLst>
  <p:sldIdLst>
    <p:sldId id="320" r:id="rId2"/>
    <p:sldId id="446" r:id="rId3"/>
    <p:sldId id="447" r:id="rId4"/>
    <p:sldId id="448" r:id="rId5"/>
    <p:sldId id="386" r:id="rId6"/>
    <p:sldId id="352" r:id="rId7"/>
    <p:sldId id="353" r:id="rId8"/>
    <p:sldId id="354" r:id="rId9"/>
    <p:sldId id="411" r:id="rId10"/>
    <p:sldId id="418" r:id="rId11"/>
  </p:sldIdLst>
  <p:sldSz cx="9144000" cy="6858000" type="screen4x3"/>
  <p:notesSz cx="7132638" cy="9418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4426"/>
    <a:srgbClr val="9A0075"/>
    <a:srgbClr val="340068"/>
    <a:srgbClr val="560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47" autoAdjust="0"/>
    <p:restoredTop sz="87053" autoAdjust="0"/>
  </p:normalViewPr>
  <p:slideViewPr>
    <p:cSldViewPr>
      <p:cViewPr>
        <p:scale>
          <a:sx n="55" d="100"/>
          <a:sy n="55" d="100"/>
        </p:scale>
        <p:origin x="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2966"/>
        <p:guide pos="224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9571" cy="47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16" tIns="47258" rIns="94516" bIns="47258" numCol="1" anchor="t" anchorCtr="0" compatLnSpc="1">
            <a:prstTxWarp prst="textNoShape">
              <a:avLst/>
            </a:prstTxWarp>
          </a:bodyPr>
          <a:lstStyle>
            <a:lvl1pPr defTabSz="94590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43067" y="0"/>
            <a:ext cx="3089571" cy="47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16" tIns="47258" rIns="94516" bIns="47258" numCol="1" anchor="t" anchorCtr="0" compatLnSpc="1">
            <a:prstTxWarp prst="textNoShape">
              <a:avLst/>
            </a:prstTxWarp>
          </a:bodyPr>
          <a:lstStyle>
            <a:lvl1pPr algn="r" defTabSz="94590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32B32498-105D-4F90-A7F2-EF83F66561A3}" type="datetime3">
              <a:rPr lang="en-US"/>
              <a:pPr>
                <a:defRPr/>
              </a:pPr>
              <a:t>1 May 2015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48330"/>
            <a:ext cx="3089571" cy="47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16" tIns="47258" rIns="94516" bIns="47258" numCol="1" anchor="b" anchorCtr="0" compatLnSpc="1">
            <a:prstTxWarp prst="textNoShape">
              <a:avLst/>
            </a:prstTxWarp>
          </a:bodyPr>
          <a:lstStyle>
            <a:lvl1pPr defTabSz="94590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43067" y="8948330"/>
            <a:ext cx="3089571" cy="47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16" tIns="47258" rIns="94516" bIns="47258" numCol="1" anchor="b" anchorCtr="0" compatLnSpc="1">
            <a:prstTxWarp prst="textNoShape">
              <a:avLst/>
            </a:prstTxWarp>
          </a:bodyPr>
          <a:lstStyle>
            <a:lvl1pPr algn="r" defTabSz="94590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C4600123-D749-482B-BA7C-88453F3AD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592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22077" cy="44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3657" y="0"/>
            <a:ext cx="3118981" cy="44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5AA57C0C-AC4E-4A96-910A-3A67E0B4749F}" type="datetime1">
              <a:rPr lang="en-US"/>
              <a:pPr>
                <a:defRPr/>
              </a:pPr>
              <a:t>5/1/2015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5878" y="4485066"/>
            <a:ext cx="5200882" cy="42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0131"/>
            <a:ext cx="3122077" cy="44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3657" y="8970131"/>
            <a:ext cx="3118981" cy="44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37170AD8-106F-4ED5-A489-4A0103805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1511" name="Picture 8"/>
          <p:cNvPicPr>
            <a:picLocks noRot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4475" y="672760"/>
            <a:ext cx="4903689" cy="370017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37283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441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604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Today, the professor made the course material</a:t>
            </a:r>
            <a:r>
              <a:rPr lang="en-US" baseline="0" dirty="0" smtClean="0"/>
              <a:t> clear and understandable?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203132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
Poll Title: Today, the professor made the course material clear and understandable
https://www.polleverywhere.com/multiple_choice_polls/Tgsho9KFq8cPvBg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582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was the muddiest point?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47732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
Poll Title: What was the muddiest point?
https://www.polleverywhere.com/free_text_polls/5ecaTmFuFeJ65hY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667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6"/>
          <p:cNvSpPr txBox="1">
            <a:spLocks noChangeArrowheads="1"/>
          </p:cNvSpPr>
          <p:nvPr userDrawn="1"/>
        </p:nvSpPr>
        <p:spPr bwMode="auto">
          <a:xfrm>
            <a:off x="3429000" y="62198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Slide design: Dr. Mark L. Hornick</a:t>
            </a:r>
          </a:p>
          <a:p>
            <a:pPr>
              <a:defRPr/>
            </a:pPr>
            <a:r>
              <a:rPr lang="en-US" altLang="en-US" dirty="0" smtClean="0"/>
              <a:t>Most Content: Dr. Hornick</a:t>
            </a:r>
          </a:p>
          <a:p>
            <a:pPr>
              <a:defRPr/>
            </a:pPr>
            <a:r>
              <a:rPr lang="en-US" altLang="en-US" dirty="0" smtClean="0"/>
              <a:t>Some Content and Most Errors: Dr. Yoder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FA8FB-A0D4-41EC-BDFB-817B75268A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BEC59-9F14-4B5A-A8D6-2AE4719C78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2088C-FE8E-4DB0-8932-09C2CDBFAD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err="1" smtClean="0"/>
              <a:t>Dr.Yoder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ck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785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4360677"/>
            <a:ext cx="8229600" cy="188772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Slide design: Dr. Mark L. Hornick</a:t>
            </a:r>
          </a:p>
          <a:p>
            <a:pPr>
              <a:defRPr/>
            </a:pPr>
            <a:r>
              <a:rPr lang="en-US" altLang="en-US" smtClean="0"/>
              <a:t>Content: Dr. Hornick</a:t>
            </a:r>
          </a:p>
          <a:p>
            <a:pPr>
              <a:defRPr/>
            </a:pPr>
            <a:r>
              <a:rPr lang="en-US" altLang="en-US" smtClean="0"/>
              <a:t>Errors: Dr. Yoder</a:t>
            </a:r>
            <a:endParaRPr lang="en-US" alt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3581400"/>
            <a:ext cx="8305800" cy="609600"/>
          </a:xfrm>
        </p:spPr>
        <p:txBody>
          <a:bodyPr/>
          <a:lstStyle>
            <a:lvl1pPr marL="0" indent="0">
              <a:buNone/>
              <a:defRPr sz="39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the Secondary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5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27282-6344-4690-9564-9482230C94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03030-746E-42FD-8304-843EE9D9D8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49F9-A50D-4EE7-BB49-2B165961A0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Josiah Yoder</a:t>
            </a:r>
          </a:p>
          <a:p>
            <a:pPr>
              <a:defRPr/>
            </a:pPr>
            <a:r>
              <a:rPr lang="en-US" altLang="en-US" dirty="0" smtClean="0"/>
              <a:t>Slide Design: Dr. Hornick</a:t>
            </a:r>
            <a:endParaRPr lang="en-US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FCEDB-AB35-4FDA-98A9-1471F03B15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Josiah Yoder</a:t>
            </a:r>
            <a:endParaRPr lang="en-US" alt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5061C-2967-4E31-80E3-2D9230D10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F4924-9D14-436A-9B57-EB7160D8A9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Slide design: Dr. Mark L. Hornick</a:t>
            </a:r>
          </a:p>
          <a:p>
            <a:pPr>
              <a:defRPr/>
            </a:pPr>
            <a:r>
              <a:rPr lang="en-US" altLang="en-US" dirty="0" smtClean="0"/>
              <a:t>Content: Dr. Hornick</a:t>
            </a:r>
          </a:p>
          <a:p>
            <a:pPr>
              <a:defRPr/>
            </a:pPr>
            <a:r>
              <a:rPr lang="en-US" altLang="en-US" dirty="0" smtClean="0"/>
              <a:t>Errors: Dr. Yoder</a:t>
            </a:r>
            <a:endParaRPr lang="en-US" altLang="en-US" dirty="0"/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/>
            </a:lvl1pPr>
          </a:lstStyle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1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3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5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Today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Take Quiz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Rate Monotonic Analysis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More on Multithreading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Happens-Before in Java</a:t>
            </a: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19800" y="61722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Slide design: Dr. Mark L. Hornick</a:t>
            </a:r>
          </a:p>
          <a:p>
            <a:pPr>
              <a:defRPr/>
            </a:pPr>
            <a:r>
              <a:rPr lang="en-US" altLang="en-US" dirty="0" smtClean="0"/>
              <a:t>Content: Dr. Hornick</a:t>
            </a:r>
          </a:p>
          <a:p>
            <a:pPr>
              <a:defRPr/>
            </a:pPr>
            <a:r>
              <a:rPr lang="en-US" altLang="en-US" dirty="0" smtClean="0"/>
              <a:t>Errors: Dr. 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  <p:sp>
        <p:nvSpPr>
          <p:cNvPr id="8" name="Title 1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>SE3910</a:t>
            </a:r>
            <a:br>
              <a:rPr lang="en-US" kern="0" dirty="0" smtClean="0"/>
            </a:br>
            <a:r>
              <a:rPr lang="en-US" kern="0" dirty="0" smtClean="0"/>
              <a:t>Week 8, Class 3</a:t>
            </a:r>
            <a:endParaRPr lang="en-US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err="1" smtClean="0"/>
              <a:t>Wiki:</a:t>
            </a:r>
            <a:r>
              <a:rPr lang="en-US" dirty="0" err="1"/>
              <a:t>Process</a:t>
            </a:r>
            <a:r>
              <a:rPr lang="en-US" dirty="0"/>
              <a:t> (computing</a:t>
            </a:r>
            <a:r>
              <a:rPr lang="en-US" dirty="0" smtClean="0"/>
              <a:t>)</a:t>
            </a: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See also </a:t>
            </a:r>
            <a:r>
              <a:rPr lang="en-US" altLang="en-US" dirty="0" err="1" smtClean="0"/>
              <a:t>Laplante</a:t>
            </a:r>
            <a:r>
              <a:rPr lang="en-US" altLang="en-US" dirty="0" smtClean="0"/>
              <a:t> </a:t>
            </a:r>
            <a:r>
              <a:rPr lang="en-US" altLang="en-US" dirty="0"/>
              <a:t>and </a:t>
            </a:r>
            <a:r>
              <a:rPr lang="en-US" altLang="en-US" dirty="0" err="1"/>
              <a:t>Ovaske</a:t>
            </a:r>
            <a:r>
              <a:rPr lang="en-US" altLang="en-US" dirty="0"/>
              <a:t> 4E p. 97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371600"/>
            <a:ext cx="5791200" cy="4196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966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the Rate Monotonic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is it called Rate Monotonic?</a:t>
            </a:r>
          </a:p>
          <a:p>
            <a:r>
              <a:rPr lang="en-US" dirty="0" smtClean="0"/>
              <a:t>When is RMA guaranteed to work?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390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it called Rate Monotonic?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do you think of when you hear the word monotonic?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1987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is Rate Monotonic Guaranteed to work?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For </a:t>
                </a:r>
                <a:r>
                  <a:rPr lang="en-US" i="1" dirty="0" smtClean="0"/>
                  <a:t>n</a:t>
                </a:r>
                <a:r>
                  <a:rPr lang="en-US" dirty="0" smtClean="0"/>
                  <a:t> tasks, RMA is guaranteed to meet all deadlines if </a:t>
                </a:r>
                <a:endParaRPr lang="en-US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𝑈</m:t>
                      </m:r>
                      <m:r>
                        <a:rPr lang="en-US" b="0" i="1" smtClean="0">
                          <a:latin typeface="Cambria Math"/>
                        </a:rPr>
                        <m:t>≤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For a very large number of tasks (n approaching infinity), RMA is guaranteed to meet all deadlines if</a:t>
                </a:r>
                <a:br>
                  <a:rPr lang="en-US" dirty="0" smtClean="0"/>
                </a:br>
                <a:endParaRPr lang="en-US" sz="4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𝑈</m:t>
                      </m:r>
                      <m:r>
                        <a:rPr lang="en-US" i="1">
                          <a:latin typeface="Cambria Math"/>
                        </a:rPr>
                        <m:t>≤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≈0.69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 smtClean="0"/>
                  <a:t>For many practical applications, RMA will work if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𝑈</m:t>
                      </m:r>
                      <m:r>
                        <a:rPr lang="en-US" i="1">
                          <a:latin typeface="Cambria Math"/>
                        </a:rPr>
                        <m:t>≤0.85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344487" lvl="1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667" t="-1796" b="-133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4941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Muddiest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Wait for the slides, or follow this link to answer both questions at once:</a:t>
            </a:r>
          </a:p>
          <a:p>
            <a:r>
              <a:rPr lang="en-US" dirty="0" smtClean="0"/>
              <a:t>http</a:t>
            </a:r>
            <a:r>
              <a:rPr lang="en-US" dirty="0"/>
              <a:t>://bit.ly/1Mow5a3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329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 Josiah Yoder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5061C-2967-4E31-80E3-2D9230D1022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pic>
        <p:nvPicPr>
          <p:cNvPr id="4" name="Picture 3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254000"/>
            <a:ext cx="7594600" cy="5842000"/>
          </a:xfrm>
          <a:prstGeom prst="rect">
            <a:avLst/>
          </a:prstGeom>
        </p:spPr>
      </p:pic>
      <p:sp>
        <p:nvSpPr>
          <p:cNvPr id="5" name="Content Placeholder 5"/>
          <p:cNvSpPr txBox="1">
            <a:spLocks/>
          </p:cNvSpPr>
          <p:nvPr/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pPr marL="0" indent="0">
              <a:buFont typeface="Wingdings" pitchFamily="2" charset="2"/>
              <a:buNone/>
            </a:pPr>
            <a:endParaRPr lang="en-US" kern="0" dirty="0" smtClean="0"/>
          </a:p>
          <a:p>
            <a:pPr marL="0" indent="0">
              <a:buFont typeface="Wingdings" pitchFamily="2" charset="2"/>
              <a:buNone/>
            </a:pPr>
            <a:r>
              <a:rPr lang="en-US" kern="0" dirty="0" smtClean="0"/>
              <a:t>http://bit.ly/1Mow5a3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49422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 Josiah Yoder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5061C-2967-4E31-80E3-2D9230D10221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pic>
        <p:nvPicPr>
          <p:cNvPr id="4" name="Picture 3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278714"/>
            <a:ext cx="7670800" cy="5689600"/>
          </a:xfrm>
          <a:prstGeom prst="rect">
            <a:avLst/>
          </a:prstGeom>
        </p:spPr>
      </p:pic>
      <p:sp>
        <p:nvSpPr>
          <p:cNvPr id="6" name="Content Placeholder 5"/>
          <p:cNvSpPr txBox="1">
            <a:spLocks/>
          </p:cNvSpPr>
          <p:nvPr/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pPr marL="0" indent="0">
              <a:buFont typeface="Wingdings" pitchFamily="2" charset="2"/>
              <a:buNone/>
            </a:pPr>
            <a:endParaRPr lang="en-US" kern="0" dirty="0" smtClean="0"/>
          </a:p>
          <a:p>
            <a:pPr marL="0" indent="0">
              <a:buFont typeface="Wingdings" pitchFamily="2" charset="2"/>
              <a:buNone/>
            </a:pPr>
            <a:r>
              <a:rPr lang="en-US" kern="0" dirty="0" smtClean="0"/>
              <a:t>http://bit.ly/1Mow5a3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25079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EBB: Derek Malloy, </a:t>
            </a:r>
            <a:r>
              <a:rPr lang="en-US" i="1" dirty="0" smtClean="0"/>
              <a:t>Exploring </a:t>
            </a:r>
            <a:r>
              <a:rPr lang="en-US" i="1" dirty="0" err="1" smtClean="0"/>
              <a:t>Beaglebone</a:t>
            </a:r>
            <a:r>
              <a:rPr lang="en-US" i="1" dirty="0" smtClean="0"/>
              <a:t>,</a:t>
            </a:r>
            <a:r>
              <a:rPr lang="en-US" dirty="0" smtClean="0"/>
              <a:t> Wiley, 2015</a:t>
            </a:r>
          </a:p>
          <a:p>
            <a:pPr marL="0" indent="0">
              <a:buNone/>
            </a:pPr>
            <a:r>
              <a:rPr lang="en-US" dirty="0" smtClean="0"/>
              <a:t>RTS: </a:t>
            </a:r>
            <a:r>
              <a:rPr lang="en-US" dirty="0" err="1" smtClean="0"/>
              <a:t>Laplante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 smtClean="0"/>
              <a:t>Ovaska</a:t>
            </a:r>
            <a:r>
              <a:rPr lang="en-US" dirty="0" smtClean="0"/>
              <a:t>, </a:t>
            </a:r>
            <a:r>
              <a:rPr lang="en-US" i="1" dirty="0" smtClean="0"/>
              <a:t>Real-Time </a:t>
            </a:r>
            <a:r>
              <a:rPr lang="en-US" i="1" dirty="0"/>
              <a:t>Systems Design and Analysis</a:t>
            </a:r>
            <a:r>
              <a:rPr lang="en-US" dirty="0"/>
              <a:t> </a:t>
            </a:r>
            <a:r>
              <a:rPr lang="en-US" dirty="0" smtClean="0"/>
              <a:t>by, </a:t>
            </a:r>
            <a:r>
              <a:rPr lang="en-US" dirty="0"/>
              <a:t>Fourth Edition, Wiley, </a:t>
            </a:r>
            <a:r>
              <a:rPr lang="en-US" dirty="0" smtClean="0"/>
              <a:t>2012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Slide design: Dr. Mark L. Hornick</a:t>
            </a:r>
          </a:p>
          <a:p>
            <a:pPr>
              <a:defRPr/>
            </a:pPr>
            <a:r>
              <a:rPr lang="en-US" altLang="en-US" dirty="0" smtClean="0"/>
              <a:t>Content: Dr. Hornick</a:t>
            </a:r>
          </a:p>
          <a:p>
            <a:pPr>
              <a:defRPr/>
            </a:pPr>
            <a:r>
              <a:rPr lang="en-US" altLang="en-US" dirty="0" smtClean="0"/>
              <a:t>Errors: Dr. Yoder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1872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Someday soon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Wingdings" panose="05000000000000000000" pitchFamily="2" charset="2"/>
              </a:rPr>
              <a:t>Late next week?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Real-Time </a:t>
            </a:r>
            <a:r>
              <a:rPr lang="en-US" dirty="0">
                <a:sym typeface="Wingdings" panose="05000000000000000000" pitchFamily="2" charset="2"/>
              </a:rPr>
              <a:t>Operating Systems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What is a RTOS?  How does it relate to the rest?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OS roles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Interrupts and the OS</a:t>
            </a:r>
          </a:p>
          <a:p>
            <a:pPr lvl="2"/>
            <a:r>
              <a:rPr lang="en-US" dirty="0"/>
              <a:t>Definitions, Flowchart, Timing diagram</a:t>
            </a:r>
          </a:p>
          <a:p>
            <a:pPr lvl="2"/>
            <a:r>
              <a:rPr lang="en-US" dirty="0"/>
              <a:t>Detailed steps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Scheduling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Task states &amp; pre-runtime vs runtime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0890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fdab587c-bd02-47e1-93a1-02e543c8eb63"/>
  <p:tag name="__PE_ORIG_SIZE" val="46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16303360-ca4f-4fd7-a64e-8cc79dfd5fa6"/>
  <p:tag name="__PE_ORIG_SIZE" val="44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2_Network">
  <a:themeElements>
    <a:clrScheme name="Custom 2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D5DFF7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36274</TotalTime>
  <Words>328</Words>
  <Application>Microsoft Office PowerPoint</Application>
  <PresentationFormat>On-screen Show (4:3)</PresentationFormat>
  <Paragraphs>115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2_Network</vt:lpstr>
      <vt:lpstr>    SE3910 Week 8, Class 3</vt:lpstr>
      <vt:lpstr>More on the Rate Monotonic Analysis</vt:lpstr>
      <vt:lpstr>Why is it called Rate Monotonic?</vt:lpstr>
      <vt:lpstr>When is Rate Monotonic Guaranteed to work?</vt:lpstr>
      <vt:lpstr>Muddiest Point</vt:lpstr>
      <vt:lpstr>PowerPoint Presentation</vt:lpstr>
      <vt:lpstr>PowerPoint Presentation</vt:lpstr>
      <vt:lpstr>References</vt:lpstr>
      <vt:lpstr>Someday soon</vt:lpstr>
      <vt:lpstr>Task States</vt:lpstr>
    </vt:vector>
  </TitlesOfParts>
  <Company>MSOE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CS-280 Lecture</dc:title>
  <dc:subject>Intro</dc:subject>
  <dc:creator>Dr. Mark Hornick</dc:creator>
  <cp:lastModifiedBy>Administrator</cp:lastModifiedBy>
  <cp:revision>1486</cp:revision>
  <cp:lastPrinted>2015-04-30T19:59:27Z</cp:lastPrinted>
  <dcterms:created xsi:type="dcterms:W3CDTF">1999-09-06T21:32:20Z</dcterms:created>
  <dcterms:modified xsi:type="dcterms:W3CDTF">2015-05-02T00:53:53Z</dcterms:modified>
</cp:coreProperties>
</file>