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2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1"/>
  </p:notesMasterIdLst>
  <p:handoutMasterIdLst>
    <p:handoutMasterId r:id="rId32"/>
  </p:handoutMasterIdLst>
  <p:sldIdLst>
    <p:sldId id="320" r:id="rId2"/>
    <p:sldId id="420" r:id="rId3"/>
    <p:sldId id="421" r:id="rId4"/>
    <p:sldId id="422" r:id="rId5"/>
    <p:sldId id="423" r:id="rId6"/>
    <p:sldId id="429" r:id="rId7"/>
    <p:sldId id="428" r:id="rId8"/>
    <p:sldId id="433" r:id="rId9"/>
    <p:sldId id="430" r:id="rId10"/>
    <p:sldId id="431" r:id="rId11"/>
    <p:sldId id="432" r:id="rId12"/>
    <p:sldId id="434" r:id="rId13"/>
    <p:sldId id="435" r:id="rId14"/>
    <p:sldId id="436" r:id="rId15"/>
    <p:sldId id="437" r:id="rId16"/>
    <p:sldId id="438" r:id="rId17"/>
    <p:sldId id="439" r:id="rId18"/>
    <p:sldId id="440" r:id="rId19"/>
    <p:sldId id="424" r:id="rId20"/>
    <p:sldId id="425" r:id="rId21"/>
    <p:sldId id="426" r:id="rId22"/>
    <p:sldId id="427" r:id="rId23"/>
    <p:sldId id="419" r:id="rId24"/>
    <p:sldId id="386" r:id="rId25"/>
    <p:sldId id="352" r:id="rId26"/>
    <p:sldId id="353" r:id="rId27"/>
    <p:sldId id="354" r:id="rId28"/>
    <p:sldId id="411" r:id="rId29"/>
    <p:sldId id="418" r:id="rId30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442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47" autoAdjust="0"/>
    <p:restoredTop sz="87053" autoAdjust="0"/>
  </p:normalViewPr>
  <p:slideViewPr>
    <p:cSldViewPr>
      <p:cViewPr>
        <p:scale>
          <a:sx n="55" d="100"/>
          <a:sy n="55" d="100"/>
        </p:scale>
        <p:origin x="-202" y="-5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66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3067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14 May 2015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3067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657" y="0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5AA57C0C-AC4E-4A96-910A-3A67E0B4749F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878" y="4485066"/>
            <a:ext cx="5200882" cy="42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0131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657" y="8970131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4475" y="672760"/>
            <a:ext cx="4903689" cy="37001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;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;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;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;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;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worse</a:t>
            </a:r>
            <a:r>
              <a:rPr lang="en-US" baseline="0" dirty="0" smtClean="0"/>
              <a:t> yet…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318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Loggers is a map.</a:t>
            </a:r>
          </a:p>
          <a:p>
            <a:endParaRPr lang="en-US" dirty="0" smtClean="0"/>
          </a:p>
          <a:p>
            <a:r>
              <a:rPr lang="en-US" dirty="0" smtClean="0"/>
              <a:t>If</a:t>
            </a:r>
            <a:r>
              <a:rPr lang="en-US" baseline="0" dirty="0" smtClean="0"/>
              <a:t> loggers is a map not designed to be used from multiple threads, and we run this program, it isn’t safe.  Explain what might go wrong.</a:t>
            </a:r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91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Loggers is a map.</a:t>
            </a:r>
          </a:p>
          <a:p>
            <a:endParaRPr lang="en-US" dirty="0" smtClean="0"/>
          </a:p>
          <a:p>
            <a:r>
              <a:rPr lang="en-US" dirty="0" smtClean="0"/>
              <a:t>If</a:t>
            </a:r>
            <a:r>
              <a:rPr lang="en-US" baseline="0" dirty="0" smtClean="0"/>
              <a:t> loggers is a map not designed to be used from multiple threads, and we run this program, it isn’t safe.  Explain what might go wrong.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Loggers is a map.</a:t>
            </a:r>
          </a:p>
          <a:p>
            <a:endParaRPr lang="en-US" dirty="0" smtClean="0"/>
          </a:p>
          <a:p>
            <a:r>
              <a:rPr lang="en-US" dirty="0" smtClean="0"/>
              <a:t>If</a:t>
            </a:r>
            <a:r>
              <a:rPr lang="en-US" baseline="0" dirty="0" smtClean="0"/>
              <a:t> loggers is a map not designed to be used from multiple threads, and we run this program, it isn’t safe.  Explain what might go wrong.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Instructor: Then explain why if we use </a:t>
            </a:r>
            <a:r>
              <a:rPr lang="en-US" baseline="0" dirty="0" err="1" smtClean="0"/>
              <a:t>Collections.synchronizedMap</a:t>
            </a:r>
            <a:r>
              <a:rPr lang="en-US" baseline="0" dirty="0" smtClean="0"/>
              <a:t> this might go wrong.</a:t>
            </a:r>
          </a:p>
          <a:p>
            <a:r>
              <a:rPr lang="en-US" baseline="0" dirty="0" smtClean="0"/>
              <a:t>(Collections. … creates a proxy/decorator that locks for every access.)</a:t>
            </a:r>
          </a:p>
          <a:p>
            <a:endParaRPr lang="en-US" dirty="0" smtClean="0"/>
          </a:p>
          <a:p>
            <a:r>
              <a:rPr lang="en-US" dirty="0" smtClean="0"/>
              <a:t>Also mention that with this “bad” map</a:t>
            </a:r>
            <a:r>
              <a:rPr lang="en-US" baseline="0" dirty="0" smtClean="0"/>
              <a:t>, the most correct solutions I saw were those that did not attempt to double-lock.</a:t>
            </a:r>
          </a:p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91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Instead of </a:t>
            </a:r>
            <a:r>
              <a:rPr lang="en-US" dirty="0" err="1" smtClean="0"/>
              <a:t>Collections.synchronizedMap</a:t>
            </a:r>
            <a:r>
              <a:rPr lang="en-US" dirty="0" smtClean="0"/>
              <a:t> (or something like that_</a:t>
            </a:r>
          </a:p>
          <a:p>
            <a:r>
              <a:rPr lang="en-US" dirty="0" smtClean="0"/>
              <a:t>  use http://docs.oracle.com/javase/8/docs/api/java/util/concurrent/ConcurrentSkipListMap.html</a:t>
            </a:r>
          </a:p>
          <a:p>
            <a:r>
              <a:rPr lang="en-US" dirty="0" smtClean="0"/>
              <a:t>  or http://docs.oracle.com/javase/8/docs/api/java/util/concurrent/ConcurrentHashMap.html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42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6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464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49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Today, the professor made the course material</a:t>
            </a:r>
            <a:r>
              <a:rPr lang="en-US" baseline="0" dirty="0" smtClean="0"/>
              <a:t> clear and understandable?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203132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Today, the professor made the course material clear and understandable
https://www.polleverywhere.com/multiple_choice_polls/Tgsho9KFq8cPvBg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825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was the muddiest point?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4773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What was the muddiest point?
https://www.polleverywhere.com/free_text_polls/5ecaTmFuFeJ65hY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67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(this</a:t>
            </a:r>
            <a:r>
              <a:rPr lang="en-US" baseline="0" dirty="0" smtClean="0"/>
              <a:t> ordering is not necessarily in time, as seen in the examples at the beginning of this program --- see following slides)</a:t>
            </a:r>
          </a:p>
          <a:p>
            <a:endParaRPr lang="en-US" baseline="0" dirty="0" smtClean="0"/>
          </a:p>
          <a:p>
            <a:r>
              <a:rPr lang="en-US" baseline="0" dirty="0" smtClean="0"/>
              <a:t>My </a:t>
            </a:r>
            <a:r>
              <a:rPr lang="en-US" baseline="0" dirty="0" err="1" smtClean="0"/>
              <a:t>interp</a:t>
            </a:r>
            <a:r>
              <a:rPr lang="en-US" baseline="0" dirty="0" smtClean="0"/>
              <a:t>: “visible to” means “observed by” in the original definition of “Memory Model”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42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“Happening Before Does Not Imply </a:t>
            </a:r>
            <a:r>
              <a:rPr lang="en-US" i="1" dirty="0" smtClean="0"/>
              <a:t>Happens-Before”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http://preshing.com/20130702/the-happens-before-relation/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Just because one operation actually happens before another at runtime</a:t>
            </a:r>
            <a:r>
              <a:rPr lang="en-US" baseline="0" dirty="0" smtClean="0"/>
              <a:t> does not create a happens-before relationship.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(4) is</a:t>
            </a:r>
            <a:r>
              <a:rPr lang="en-US" baseline="0" dirty="0" smtClean="0"/>
              <a:t> allowed to print something other than 42!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53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http://docs.oracle.com/javase/8/docs/api/java/util/concurrent/package-summary.html#MemoryVisibility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07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Explained</a:t>
            </a:r>
            <a:r>
              <a:rPr lang="en-US" baseline="0" dirty="0" smtClean="0"/>
              <a:t> “Exercise”: How this can fail if </a:t>
            </a:r>
            <a:r>
              <a:rPr lang="en-US" baseline="0" dirty="0" err="1" smtClean="0"/>
              <a:t>theInstance</a:t>
            </a:r>
            <a:r>
              <a:rPr lang="en-US" baseline="0" dirty="0" smtClean="0"/>
              <a:t> is not synchronized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40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https://en.wikipedia.org/wiki/Double-checked_locking#Usage_in_Java</a:t>
            </a:r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Explained</a:t>
            </a:r>
            <a:r>
              <a:rPr lang="en-US" baseline="0" dirty="0" smtClean="0"/>
              <a:t> “Exercise”: How this can fail if </a:t>
            </a:r>
            <a:r>
              <a:rPr lang="en-US" baseline="0" dirty="0" err="1" smtClean="0"/>
              <a:t>theInstance</a:t>
            </a:r>
            <a:r>
              <a:rPr lang="en-US" baseline="0" dirty="0" smtClean="0"/>
              <a:t> is not synchronized</a:t>
            </a:r>
          </a:p>
          <a:p>
            <a:r>
              <a:rPr lang="en-US" dirty="0" smtClean="0"/>
              <a:t>Can</a:t>
            </a:r>
            <a:r>
              <a:rPr lang="en-US" baseline="0" dirty="0" smtClean="0"/>
              <a:t> this fail if not synchronized?</a:t>
            </a:r>
          </a:p>
          <a:p>
            <a:endParaRPr lang="en-US" dirty="0" smtClean="0"/>
          </a:p>
          <a:p>
            <a:r>
              <a:rPr lang="en-US" dirty="0" smtClean="0"/>
              <a:t>Give example of failure/problem if the outer local==null is not there at all.</a:t>
            </a:r>
          </a:p>
          <a:p>
            <a:r>
              <a:rPr lang="en-US" dirty="0" smtClean="0"/>
              <a:t>Give example</a:t>
            </a:r>
            <a:r>
              <a:rPr lang="en-US" baseline="0" dirty="0" smtClean="0"/>
              <a:t> of failure if inner lock is </a:t>
            </a:r>
            <a:r>
              <a:rPr lang="en-US" baseline="0" smtClean="0"/>
              <a:t>not there.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22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;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Most Content: Dr. Hornick</a:t>
            </a:r>
          </a:p>
          <a:p>
            <a:pPr>
              <a:defRPr/>
            </a:pPr>
            <a:r>
              <a:rPr lang="en-US" altLang="en-US" dirty="0" smtClean="0"/>
              <a:t>Some Content and Most Errors: Dr. Yoder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Slide design: Dr. Mark L. Hornick</a:t>
            </a:r>
          </a:p>
          <a:p>
            <a:pPr>
              <a:defRPr/>
            </a:pPr>
            <a:r>
              <a:rPr lang="en-US" altLang="en-US" smtClean="0"/>
              <a:t>Content: Dr. Hornick</a:t>
            </a:r>
          </a:p>
          <a:p>
            <a:pPr>
              <a:defRPr/>
            </a:pPr>
            <a:r>
              <a:rPr lang="en-US" altLang="en-US" smtClean="0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the Secondary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</a:p>
          <a:p>
            <a:pPr>
              <a:defRPr/>
            </a:pPr>
            <a:r>
              <a:rPr lang="en-US" altLang="en-US" dirty="0" smtClean="0"/>
              <a:t>Slide Design: Dr. Hornick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jls-17.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java/util/concurrent/ConcurrentHashMap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8/docs/api/java/util/concurrent/ConcurrentSkipListMap.html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jls-17.4.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eshing.com/20130702/the-happens-before-rel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eshing.com/20130702/the-happens-before-rel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jls-17.4.5" TargetMode="External"/><Relationship Id="rId2" Type="http://schemas.openxmlformats.org/officeDocument/2006/relationships/hyperlink" Target="http://docs.oracle.com/javase/specs/jls/se7/html/jls-17.html#jls-17.4.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specs/jls/se7/html/jls-17.html#jls-17.4.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Quiz not yet graded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Final report requirements posted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More on Multithreading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Happens-Before in Java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SE3910</a:t>
            </a:r>
            <a:br>
              <a:rPr lang="en-US" kern="0" dirty="0" smtClean="0"/>
            </a:br>
            <a:r>
              <a:rPr lang="en-US" kern="0" dirty="0" smtClean="0"/>
              <a:t>Week 9, Class 1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double-locked Singleton (Review)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if(</a:t>
            </a:r>
            <a:r>
              <a:rPr lang="en-US" dirty="0" err="1" smtClean="0"/>
              <a:t>theInstance</a:t>
            </a:r>
            <a:r>
              <a:rPr lang="en-US" dirty="0" smtClean="0"/>
              <a:t> == null) {</a:t>
            </a:r>
          </a:p>
          <a:p>
            <a:pPr marL="0" indent="0">
              <a:buNone/>
            </a:pPr>
            <a:r>
              <a:rPr lang="en-US" dirty="0" smtClean="0"/>
              <a:t>   synchronized(</a:t>
            </a:r>
            <a:r>
              <a:rPr lang="en-US" dirty="0" err="1" smtClean="0"/>
              <a:t>MySingleton.class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 smtClean="0"/>
              <a:t>      if(</a:t>
            </a:r>
            <a:r>
              <a:rPr lang="en-US" dirty="0" err="1" smtClean="0"/>
              <a:t>theInstance</a:t>
            </a:r>
            <a:r>
              <a:rPr lang="en-US" dirty="0" smtClean="0"/>
              <a:t> == null){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theInstance</a:t>
            </a:r>
            <a:r>
              <a:rPr lang="en-US" dirty="0" smtClean="0"/>
              <a:t> = new </a:t>
            </a:r>
            <a:r>
              <a:rPr lang="en-US" dirty="0" err="1" smtClean="0"/>
              <a:t>MySingleton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 smtClean="0"/>
              <a:t>      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theInstance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Slide design: Dr. Mark L. Hornick</a:t>
            </a:r>
          </a:p>
          <a:p>
            <a:pPr>
              <a:defRPr/>
            </a:pPr>
            <a:r>
              <a:rPr lang="en-US" altLang="en-US" smtClean="0"/>
              <a:t>Content: Dr. Hornick</a:t>
            </a:r>
          </a:p>
          <a:p>
            <a:pPr>
              <a:defRPr/>
            </a:pPr>
            <a:r>
              <a:rPr lang="en-US" altLang="en-US" smtClean="0"/>
              <a:t>Errors: 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965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faster double-locked Singleton (new!!!)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/>
              <a:t>MySingleton</a:t>
            </a:r>
            <a:r>
              <a:rPr lang="en-US" sz="2800" dirty="0" smtClean="0"/>
              <a:t> local = </a:t>
            </a:r>
            <a:r>
              <a:rPr lang="en-US" sz="2800" dirty="0" err="1" smtClean="0"/>
              <a:t>theInstance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 smtClean="0"/>
              <a:t>if(local == null) {</a:t>
            </a:r>
          </a:p>
          <a:p>
            <a:pPr marL="0" indent="0">
              <a:buNone/>
            </a:pPr>
            <a:r>
              <a:rPr lang="en-US" sz="2800" dirty="0" smtClean="0"/>
              <a:t>   synchronized(</a:t>
            </a:r>
            <a:r>
              <a:rPr lang="en-US" sz="2800" dirty="0" err="1" smtClean="0"/>
              <a:t>MySingleton.class</a:t>
            </a:r>
            <a:r>
              <a:rPr lang="en-US" sz="2800" dirty="0" smtClean="0"/>
              <a:t>) {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local = </a:t>
            </a:r>
            <a:r>
              <a:rPr lang="en-US" sz="2800" dirty="0" err="1" smtClean="0"/>
              <a:t>theInstance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 smtClean="0"/>
              <a:t>      if(local == null) {</a:t>
            </a:r>
          </a:p>
          <a:p>
            <a:pPr marL="0" indent="0">
              <a:buNone/>
            </a:pPr>
            <a:r>
              <a:rPr lang="en-US" sz="2800" dirty="0" smtClean="0"/>
              <a:t>         local = </a:t>
            </a:r>
            <a:r>
              <a:rPr lang="en-US" sz="2800" dirty="0" err="1" smtClean="0"/>
              <a:t>theInstance</a:t>
            </a:r>
            <a:r>
              <a:rPr lang="en-US" sz="2800" dirty="0" smtClean="0"/>
              <a:t> = new </a:t>
            </a:r>
            <a:r>
              <a:rPr lang="en-US" sz="2800" dirty="0" err="1" smtClean="0"/>
              <a:t>MySingleton</a:t>
            </a:r>
            <a:r>
              <a:rPr lang="en-US" sz="2800" dirty="0" smtClean="0"/>
              <a:t>();</a:t>
            </a:r>
          </a:p>
          <a:p>
            <a:pPr marL="0" indent="0">
              <a:buNone/>
            </a:pPr>
            <a:r>
              <a:rPr lang="en-US" sz="2800" dirty="0" smtClean="0"/>
              <a:t>      }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}</a:t>
            </a:r>
          </a:p>
          <a:p>
            <a:pPr marL="0" indent="0">
              <a:buNone/>
            </a:pPr>
            <a:r>
              <a:rPr lang="en-US" sz="2800" dirty="0" smtClean="0"/>
              <a:t>}</a:t>
            </a:r>
          </a:p>
          <a:p>
            <a:pPr marL="0" indent="0">
              <a:buNone/>
            </a:pPr>
            <a:r>
              <a:rPr lang="en-US" sz="2800" dirty="0"/>
              <a:t>r</a:t>
            </a:r>
            <a:r>
              <a:rPr lang="en-US" sz="2800" dirty="0" smtClean="0"/>
              <a:t>eturn local;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Slide design: Dr. Mark L. Hornick</a:t>
            </a:r>
          </a:p>
          <a:p>
            <a:pPr>
              <a:defRPr/>
            </a:pPr>
            <a:r>
              <a:rPr lang="en-US" altLang="en-US" smtClean="0"/>
              <a:t>Content: Dr. Hornick</a:t>
            </a:r>
          </a:p>
          <a:p>
            <a:pPr>
              <a:defRPr/>
            </a:pPr>
            <a:r>
              <a:rPr lang="en-US" altLang="en-US" smtClean="0"/>
              <a:t>Errors: 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333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public void a() 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(“x”);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(“y”);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public void </a:t>
            </a:r>
            <a:r>
              <a:rPr lang="en-US" sz="2400" dirty="0" smtClean="0"/>
              <a:t>b() </a:t>
            </a: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(“x”);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(“y”);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Prove the following code is(</a:t>
            </a:r>
            <a:r>
              <a:rPr lang="en-US" kern="0" dirty="0" err="1" smtClean="0"/>
              <a:t>n’t</a:t>
            </a:r>
            <a:r>
              <a:rPr lang="en-US" kern="0" dirty="0" smtClean="0"/>
              <a:t>) free of data races: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676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public void a() 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x = 5;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(“x”);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public void a() {</a:t>
            </a:r>
          </a:p>
          <a:p>
            <a:pPr marL="0" indent="0">
              <a:buNone/>
            </a:pPr>
            <a:r>
              <a:rPr lang="en-US" dirty="0"/>
              <a:t>   x = 5;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 smtClean="0"/>
              <a:t>System.out.println</a:t>
            </a:r>
            <a:r>
              <a:rPr lang="en-US" dirty="0"/>
              <a:t>(“x”);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Prove the following code is(</a:t>
            </a:r>
            <a:r>
              <a:rPr lang="en-US" kern="0" dirty="0" err="1" smtClean="0"/>
              <a:t>n’t</a:t>
            </a:r>
            <a:r>
              <a:rPr lang="en-US" kern="0" dirty="0" smtClean="0"/>
              <a:t>) free of data races: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420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public void a() {</a:t>
            </a:r>
          </a:p>
          <a:p>
            <a:pPr marL="0" indent="0">
              <a:buNone/>
            </a:pPr>
            <a:r>
              <a:rPr lang="en-US" sz="2400" dirty="0" smtClean="0"/>
              <a:t>  synchronized {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x = 5;</a:t>
            </a:r>
          </a:p>
          <a:p>
            <a:pPr marL="0" indent="0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(“x”);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}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Prove the following code is(</a:t>
            </a:r>
            <a:r>
              <a:rPr lang="en-US" kern="0" dirty="0" err="1" smtClean="0"/>
              <a:t>n’t</a:t>
            </a:r>
            <a:r>
              <a:rPr lang="en-US" kern="0" dirty="0" smtClean="0"/>
              <a:t>) free of data races: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076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3200"/>
            <a:ext cx="784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if(</a:t>
            </a:r>
            <a:r>
              <a:rPr lang="en-US" sz="2400" dirty="0" err="1" smtClean="0"/>
              <a:t>theLogger</a:t>
            </a:r>
            <a:r>
              <a:rPr lang="en-US" sz="2400" dirty="0" smtClean="0"/>
              <a:t>==</a:t>
            </a:r>
            <a:r>
              <a:rPr lang="en-US" sz="2400" dirty="0"/>
              <a:t>null){	</a:t>
            </a:r>
          </a:p>
          <a:p>
            <a:pPr marL="0" indent="0">
              <a:buNone/>
            </a:pPr>
            <a:r>
              <a:rPr lang="en-US" sz="2400" dirty="0"/>
              <a:t>  synchronized </a:t>
            </a:r>
            <a:r>
              <a:rPr lang="en-US" sz="2400" dirty="0" smtClean="0"/>
              <a:t>(</a:t>
            </a:r>
            <a:r>
              <a:rPr lang="en-US" sz="2400" dirty="0" err="1" smtClean="0"/>
              <a:t>EventLogger.class</a:t>
            </a:r>
            <a:r>
              <a:rPr lang="en-US" sz="2400" dirty="0" smtClean="0"/>
              <a:t>){ 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if(</a:t>
            </a:r>
            <a:r>
              <a:rPr lang="en-US" sz="2400" dirty="0" err="1" smtClean="0"/>
              <a:t>theLogger</a:t>
            </a:r>
            <a:r>
              <a:rPr lang="en-US" sz="2400" dirty="0" smtClean="0"/>
              <a:t> </a:t>
            </a:r>
            <a:r>
              <a:rPr lang="en-US" sz="2400" dirty="0"/>
              <a:t>== null</a:t>
            </a:r>
            <a:r>
              <a:rPr lang="en-US" sz="2400" dirty="0" smtClean="0"/>
              <a:t>){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err="1" smtClean="0"/>
              <a:t>theLogger</a:t>
            </a:r>
            <a:r>
              <a:rPr lang="en-US" sz="2400" dirty="0" smtClean="0"/>
              <a:t> = new </a:t>
            </a:r>
            <a:r>
              <a:rPr lang="en-US" sz="2400" dirty="0" err="1"/>
              <a:t>EventLogger</a:t>
            </a:r>
            <a:r>
              <a:rPr lang="en-US" sz="2400" dirty="0"/>
              <a:t>(path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}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}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i="1" kern="0" dirty="0" smtClean="0"/>
              <a:t>Write</a:t>
            </a:r>
            <a:r>
              <a:rPr lang="en-US" kern="0" dirty="0" smtClean="0"/>
              <a:t> whether this code contains any data races. </a:t>
            </a:r>
            <a:r>
              <a:rPr lang="en-US" b="1" i="1" kern="0" dirty="0" smtClean="0"/>
              <a:t>Explain</a:t>
            </a:r>
            <a:r>
              <a:rPr lang="en-US" kern="0" dirty="0" smtClean="0"/>
              <a:t> your answer. Assume loggers is </a:t>
            </a:r>
            <a:r>
              <a:rPr lang="en-US" b="1" kern="0" dirty="0" smtClean="0"/>
              <a:t>not</a:t>
            </a:r>
            <a:r>
              <a:rPr lang="en-US" kern="0" dirty="0" smtClean="0"/>
              <a:t> volatile.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5882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3200"/>
            <a:ext cx="784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if(</a:t>
            </a:r>
            <a:r>
              <a:rPr lang="en-US" sz="2400" dirty="0" err="1" smtClean="0"/>
              <a:t>theLogger</a:t>
            </a:r>
            <a:r>
              <a:rPr lang="en-US" sz="2400" dirty="0" smtClean="0"/>
              <a:t>==</a:t>
            </a:r>
            <a:r>
              <a:rPr lang="en-US" sz="2400" dirty="0"/>
              <a:t>null){	</a:t>
            </a:r>
          </a:p>
          <a:p>
            <a:pPr marL="0" indent="0">
              <a:buNone/>
            </a:pPr>
            <a:r>
              <a:rPr lang="en-US" sz="2400" dirty="0"/>
              <a:t>  synchronized </a:t>
            </a:r>
            <a:r>
              <a:rPr lang="en-US" sz="2400" dirty="0" smtClean="0"/>
              <a:t>(</a:t>
            </a:r>
            <a:r>
              <a:rPr lang="en-US" sz="2400" dirty="0" err="1" smtClean="0"/>
              <a:t>EventLogger.class</a:t>
            </a:r>
            <a:r>
              <a:rPr lang="en-US" sz="2400" dirty="0" smtClean="0"/>
              <a:t>){ 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if(</a:t>
            </a:r>
            <a:r>
              <a:rPr lang="en-US" sz="2400" dirty="0" err="1" smtClean="0"/>
              <a:t>theLogger</a:t>
            </a:r>
            <a:r>
              <a:rPr lang="en-US" sz="2400" dirty="0" smtClean="0"/>
              <a:t> </a:t>
            </a:r>
            <a:r>
              <a:rPr lang="en-US" sz="2400" dirty="0"/>
              <a:t>== null</a:t>
            </a:r>
            <a:r>
              <a:rPr lang="en-US" sz="2400" dirty="0" smtClean="0"/>
              <a:t>){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err="1" smtClean="0"/>
              <a:t>theLogger</a:t>
            </a:r>
            <a:r>
              <a:rPr lang="en-US" sz="2400" dirty="0" smtClean="0"/>
              <a:t> = new </a:t>
            </a:r>
            <a:r>
              <a:rPr lang="en-US" sz="2400" dirty="0" err="1"/>
              <a:t>EventLogger</a:t>
            </a:r>
            <a:r>
              <a:rPr lang="en-US" sz="2400" dirty="0"/>
              <a:t>(path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}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}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i="1" kern="0" dirty="0" smtClean="0"/>
              <a:t>Write</a:t>
            </a:r>
            <a:r>
              <a:rPr lang="en-US" kern="0" dirty="0" smtClean="0"/>
              <a:t> whether this code contains any data races. </a:t>
            </a:r>
            <a:r>
              <a:rPr lang="en-US" b="1" i="1" kern="0" dirty="0" smtClean="0"/>
              <a:t>Explain</a:t>
            </a:r>
            <a:r>
              <a:rPr lang="en-US" kern="0" dirty="0" smtClean="0"/>
              <a:t> your answer. Assume loggers is volatile.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2313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3200"/>
            <a:ext cx="784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if(</a:t>
            </a:r>
            <a:r>
              <a:rPr lang="en-US" sz="2400" dirty="0" err="1"/>
              <a:t>loggers.get</a:t>
            </a:r>
            <a:r>
              <a:rPr lang="en-US" sz="2400" dirty="0"/>
              <a:t>(path)==null){	</a:t>
            </a:r>
          </a:p>
          <a:p>
            <a:pPr marL="0" indent="0">
              <a:buNone/>
            </a:pPr>
            <a:r>
              <a:rPr lang="en-US" sz="2400" dirty="0"/>
              <a:t>  synchronized (loggers){  </a:t>
            </a:r>
          </a:p>
          <a:p>
            <a:pPr marL="0" indent="0">
              <a:buNone/>
            </a:pPr>
            <a:r>
              <a:rPr lang="en-US" sz="2400" dirty="0"/>
              <a:t>    if(</a:t>
            </a:r>
            <a:r>
              <a:rPr lang="en-US" sz="2400" dirty="0" err="1"/>
              <a:t>loggers.get</a:t>
            </a:r>
            <a:r>
              <a:rPr lang="en-US" sz="2400" dirty="0"/>
              <a:t>(path) == null</a:t>
            </a:r>
            <a:r>
              <a:rPr lang="en-US" sz="2400" dirty="0" smtClean="0"/>
              <a:t>){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Logger </a:t>
            </a:r>
            <a:r>
              <a:rPr lang="en-US" sz="2400" dirty="0" err="1" smtClean="0"/>
              <a:t>logger</a:t>
            </a:r>
            <a:r>
              <a:rPr lang="en-US" sz="2400" dirty="0" smtClean="0"/>
              <a:t> = new </a:t>
            </a:r>
            <a:r>
              <a:rPr lang="en-US" sz="2400" dirty="0" err="1"/>
              <a:t>EventLogger</a:t>
            </a:r>
            <a:r>
              <a:rPr lang="en-US" sz="2400" dirty="0"/>
              <a:t>(path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err="1" smtClean="0"/>
              <a:t>loggers.put</a:t>
            </a:r>
            <a:r>
              <a:rPr lang="en-US" sz="2400" dirty="0" smtClean="0"/>
              <a:t>(path, logger);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}</a:t>
            </a:r>
          </a:p>
          <a:p>
            <a:pPr marL="0" indent="0">
              <a:buNone/>
            </a:pPr>
            <a:r>
              <a:rPr lang="en-US" sz="2400" dirty="0"/>
              <a:t>  }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i="1" kern="0" dirty="0" smtClean="0"/>
              <a:t>Write</a:t>
            </a:r>
            <a:r>
              <a:rPr lang="en-US" kern="0" dirty="0" smtClean="0"/>
              <a:t> whether this code contains any data races. </a:t>
            </a:r>
            <a:r>
              <a:rPr lang="en-US" b="1" i="1" kern="0" dirty="0" smtClean="0"/>
              <a:t>Explain</a:t>
            </a:r>
            <a:r>
              <a:rPr lang="en-US" kern="0" dirty="0" smtClean="0"/>
              <a:t> your answer. Assume loggers is </a:t>
            </a:r>
            <a:r>
              <a:rPr lang="en-US" b="1" kern="0" dirty="0" smtClean="0"/>
              <a:t>not</a:t>
            </a:r>
            <a:r>
              <a:rPr lang="en-US" kern="0" dirty="0" smtClean="0"/>
              <a:t> thread safe.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258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3200"/>
            <a:ext cx="784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if(</a:t>
            </a:r>
            <a:r>
              <a:rPr lang="en-US" sz="2400" dirty="0" err="1"/>
              <a:t>loggers.get</a:t>
            </a:r>
            <a:r>
              <a:rPr lang="en-US" sz="2400" dirty="0"/>
              <a:t>(path)==null){	</a:t>
            </a:r>
          </a:p>
          <a:p>
            <a:pPr marL="0" indent="0">
              <a:buNone/>
            </a:pPr>
            <a:r>
              <a:rPr lang="en-US" sz="2400" dirty="0"/>
              <a:t>  synchronized (loggers){  </a:t>
            </a:r>
          </a:p>
          <a:p>
            <a:pPr marL="0" indent="0">
              <a:buNone/>
            </a:pPr>
            <a:r>
              <a:rPr lang="en-US" sz="2400" dirty="0"/>
              <a:t>    if(</a:t>
            </a:r>
            <a:r>
              <a:rPr lang="en-US" sz="2400" dirty="0" err="1"/>
              <a:t>loggers.get</a:t>
            </a:r>
            <a:r>
              <a:rPr lang="en-US" sz="2400" dirty="0"/>
              <a:t>(path) == null</a:t>
            </a:r>
            <a:r>
              <a:rPr lang="en-US" sz="2400" dirty="0" smtClean="0"/>
              <a:t>){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Logger </a:t>
            </a:r>
            <a:r>
              <a:rPr lang="en-US" sz="2400" dirty="0" err="1" smtClean="0"/>
              <a:t>logger</a:t>
            </a:r>
            <a:r>
              <a:rPr lang="en-US" sz="2400" dirty="0" smtClean="0"/>
              <a:t> = new </a:t>
            </a:r>
            <a:r>
              <a:rPr lang="en-US" sz="2400" dirty="0" err="1"/>
              <a:t>EventLogger</a:t>
            </a:r>
            <a:r>
              <a:rPr lang="en-US" sz="2400" dirty="0"/>
              <a:t>(path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err="1" smtClean="0"/>
              <a:t>loggers.put</a:t>
            </a:r>
            <a:r>
              <a:rPr lang="en-US" sz="2400" dirty="0" smtClean="0"/>
              <a:t>(path, logger);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}</a:t>
            </a:r>
          </a:p>
          <a:p>
            <a:pPr marL="0" indent="0">
              <a:buNone/>
            </a:pPr>
            <a:r>
              <a:rPr lang="en-US" sz="2400" dirty="0"/>
              <a:t>  }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i="1" kern="0" dirty="0" smtClean="0"/>
              <a:t>Write</a:t>
            </a:r>
            <a:r>
              <a:rPr lang="en-US" kern="0" dirty="0" smtClean="0"/>
              <a:t> whether this code contains any data races. </a:t>
            </a:r>
            <a:r>
              <a:rPr lang="en-US" b="1" i="1" kern="0" dirty="0" smtClean="0"/>
              <a:t>Explain</a:t>
            </a:r>
            <a:r>
              <a:rPr lang="en-US" kern="0" dirty="0" smtClean="0"/>
              <a:t> your answer. Assume loggers is thread safe.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275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Volatile caveat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writes to </a:t>
            </a:r>
            <a:r>
              <a:rPr lang="en-US" b="1" dirty="0" smtClean="0"/>
              <a:t>references</a:t>
            </a:r>
            <a:r>
              <a:rPr lang="en-US" dirty="0" smtClean="0"/>
              <a:t> are protected by volatile, writes to </a:t>
            </a:r>
            <a:r>
              <a:rPr lang="en-US" b="1" dirty="0" smtClean="0"/>
              <a:t>objects</a:t>
            </a:r>
            <a:r>
              <a:rPr lang="en-US" dirty="0" smtClean="0"/>
              <a:t> are not.</a:t>
            </a:r>
          </a:p>
          <a:p>
            <a:pPr lvl="1"/>
            <a:r>
              <a:rPr lang="en-US" dirty="0" smtClean="0"/>
              <a:t>If you want a volatile object, you have to declare all its fields volatile (not recommended)</a:t>
            </a:r>
          </a:p>
          <a:p>
            <a:pPr lvl="1"/>
            <a:r>
              <a:rPr lang="en-US" dirty="0" smtClean="0"/>
              <a:t>Even then…</a:t>
            </a:r>
          </a:p>
          <a:p>
            <a:pPr lvl="2"/>
            <a:r>
              <a:rPr lang="en-US" dirty="0" smtClean="0"/>
              <a:t>You can’t do this for objects in the standard library</a:t>
            </a:r>
          </a:p>
          <a:p>
            <a:pPr lvl="2"/>
            <a:r>
              <a:rPr lang="en-US" dirty="0" smtClean="0"/>
              <a:t>Your class may still have parts that need to be atomic but are not </a:t>
            </a:r>
          </a:p>
          <a:p>
            <a:r>
              <a:rPr lang="en-US" dirty="0" smtClean="0"/>
              <a:t>If you are calling a method that is not designed to be used without synchronization, you should synchronize around it.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88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a “Memory Model” (updated)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The Java programming language memory model works by examining each </a:t>
            </a:r>
            <a:r>
              <a:rPr lang="en-US" b="1" dirty="0"/>
              <a:t>read</a:t>
            </a:r>
            <a:r>
              <a:rPr lang="en-US" dirty="0"/>
              <a:t> in an execution trace and checking that the </a:t>
            </a:r>
            <a:r>
              <a:rPr lang="en-US" b="1" dirty="0"/>
              <a:t>write</a:t>
            </a:r>
            <a:r>
              <a:rPr lang="en-US" dirty="0"/>
              <a:t> observed by that read is valid according to certain rules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docs.oracle.com/javase/specs/jls/se7/html/jls-17.html#jls-17.4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00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7543800" cy="1295400"/>
          </a:xfrm>
        </p:spPr>
        <p:txBody>
          <a:bodyPr/>
          <a:lstStyle/>
          <a:p>
            <a:r>
              <a:rPr lang="en-US" dirty="0" smtClean="0"/>
              <a:t>Exercise: </a:t>
            </a:r>
            <a:r>
              <a:rPr lang="en-US" b="0" i="1" dirty="0" smtClean="0"/>
              <a:t>Determine</a:t>
            </a:r>
            <a:r>
              <a:rPr lang="en-US" dirty="0" smtClean="0"/>
              <a:t> if this implementation of the double-locked Singleton is correct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b="0" i="1" dirty="0" smtClean="0"/>
              <a:t>Explain. (See next slide)</a:t>
            </a:r>
            <a:endParaRPr lang="en-US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if(</a:t>
            </a:r>
            <a:r>
              <a:rPr lang="en-US" dirty="0" err="1" smtClean="0"/>
              <a:t>loggers.get</a:t>
            </a:r>
            <a:r>
              <a:rPr lang="en-US" dirty="0" smtClean="0"/>
              <a:t>(</a:t>
            </a:r>
            <a:r>
              <a:rPr lang="en-US" dirty="0"/>
              <a:t>p</a:t>
            </a:r>
            <a:r>
              <a:rPr lang="en-US" dirty="0" smtClean="0"/>
              <a:t>ath)==</a:t>
            </a:r>
            <a:r>
              <a:rPr lang="en-US" dirty="0"/>
              <a:t>null</a:t>
            </a:r>
            <a:r>
              <a:rPr lang="en-US" dirty="0" smtClean="0"/>
              <a:t>){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synchronized </a:t>
            </a:r>
            <a:r>
              <a:rPr lang="en-US" dirty="0"/>
              <a:t>(loggers){  </a:t>
            </a:r>
          </a:p>
          <a:p>
            <a:pPr marL="0" indent="0">
              <a:buNone/>
            </a:pPr>
            <a:r>
              <a:rPr lang="en-US" dirty="0" smtClean="0"/>
              <a:t>    if(</a:t>
            </a:r>
            <a:r>
              <a:rPr lang="en-US" dirty="0" err="1" smtClean="0"/>
              <a:t>loggers.get</a:t>
            </a:r>
            <a:r>
              <a:rPr lang="en-US" dirty="0" smtClean="0"/>
              <a:t>(path) </a:t>
            </a:r>
            <a:r>
              <a:rPr lang="en-US" dirty="0"/>
              <a:t>== null</a:t>
            </a:r>
            <a:r>
              <a:rPr lang="en-US" dirty="0" smtClean="0"/>
              <a:t>){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EventLogger</a:t>
            </a:r>
            <a:r>
              <a:rPr lang="en-US" dirty="0" smtClean="0"/>
              <a:t> </a:t>
            </a:r>
            <a:r>
              <a:rPr lang="en-US" dirty="0"/>
              <a:t>n = new </a:t>
            </a:r>
            <a:r>
              <a:rPr lang="en-US" dirty="0" err="1" smtClean="0"/>
              <a:t>EventLogger</a:t>
            </a:r>
            <a:r>
              <a:rPr lang="en-US" dirty="0" smtClean="0"/>
              <a:t>(path);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52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Loggers is a map.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dirty="0" smtClean="0"/>
              <a:t>this map is not </a:t>
            </a:r>
            <a:r>
              <a:rPr lang="en-US" dirty="0"/>
              <a:t>designed to be used from multiple threads, and we run this program, it isn’t safe.  </a:t>
            </a:r>
            <a:r>
              <a:rPr lang="en-US" b="1" i="1" dirty="0"/>
              <a:t>Explain</a:t>
            </a:r>
            <a:r>
              <a:rPr lang="en-US" dirty="0"/>
              <a:t> what might go wrong.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10515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if(</a:t>
            </a:r>
            <a:r>
              <a:rPr lang="en-US" dirty="0" err="1"/>
              <a:t>loggers.get</a:t>
            </a:r>
            <a:r>
              <a:rPr lang="en-US" dirty="0"/>
              <a:t>(path)==null){	</a:t>
            </a:r>
          </a:p>
          <a:p>
            <a:pPr marL="0" indent="0">
              <a:buNone/>
            </a:pPr>
            <a:r>
              <a:rPr lang="en-US" dirty="0"/>
              <a:t>  synchronized (loggers){  </a:t>
            </a:r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loggers.get</a:t>
            </a:r>
            <a:r>
              <a:rPr lang="en-US" dirty="0"/>
              <a:t>(path) == null){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EventLogger</a:t>
            </a:r>
            <a:r>
              <a:rPr lang="en-US" dirty="0"/>
              <a:t> n = new </a:t>
            </a:r>
            <a:r>
              <a:rPr lang="en-US" dirty="0" err="1"/>
              <a:t>EventLogger</a:t>
            </a:r>
            <a:r>
              <a:rPr lang="en-US" dirty="0"/>
              <a:t>(path);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753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alternative: </a:t>
            </a:r>
            <a:r>
              <a:rPr lang="en-US" dirty="0" err="1" smtClean="0"/>
              <a:t>java.util.concurrent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Clr>
                <a:schemeClr val="tx2"/>
              </a:buClr>
              <a:buNone/>
            </a:pPr>
            <a:r>
              <a:rPr lang="en-US" dirty="0" smtClean="0"/>
              <a:t>Lock-free multi-threaded data structures:</a:t>
            </a:r>
            <a:endParaRPr lang="en-US" dirty="0" smtClean="0">
              <a:hlinkClick r:id="rId3"/>
            </a:endParaRPr>
          </a:p>
          <a:p>
            <a:r>
              <a:rPr lang="en-US" dirty="0" err="1" smtClean="0">
                <a:hlinkClick r:id="rId3"/>
              </a:rPr>
              <a:t>ConcurrentHashMap</a:t>
            </a:r>
            <a:endParaRPr lang="en-US" dirty="0" smtClean="0"/>
          </a:p>
          <a:p>
            <a:pPr lvl="1"/>
            <a:r>
              <a:rPr lang="en-US" dirty="0" smtClean="0"/>
              <a:t>Like </a:t>
            </a:r>
            <a:r>
              <a:rPr lang="en-US" dirty="0" err="1" smtClean="0"/>
              <a:t>HashMap</a:t>
            </a:r>
            <a:r>
              <a:rPr lang="en-US" dirty="0" smtClean="0"/>
              <a:t>, only “concurrent”</a:t>
            </a:r>
          </a:p>
          <a:p>
            <a:r>
              <a:rPr lang="en-US" dirty="0" err="1" smtClean="0">
                <a:hlinkClick r:id="rId4"/>
              </a:rPr>
              <a:t>ConcurrentSkipListMap</a:t>
            </a:r>
            <a:endParaRPr lang="en-US" dirty="0" smtClean="0"/>
          </a:p>
          <a:p>
            <a:pPr lvl="1"/>
            <a:r>
              <a:rPr lang="en-US" dirty="0" smtClean="0"/>
              <a:t>Like </a:t>
            </a:r>
            <a:r>
              <a:rPr lang="en-US" dirty="0" err="1" smtClean="0"/>
              <a:t>TreeMap</a:t>
            </a:r>
            <a:r>
              <a:rPr lang="en-US" dirty="0" smtClean="0"/>
              <a:t>, only “concurrent”</a:t>
            </a:r>
          </a:p>
          <a:p>
            <a:pPr lvl="1"/>
            <a:r>
              <a:rPr lang="en-US" dirty="0" smtClean="0"/>
              <a:t>Discussed in Dean &amp; Dean </a:t>
            </a:r>
          </a:p>
          <a:p>
            <a:pPr lvl="2"/>
            <a:r>
              <a:rPr lang="en-US" dirty="0" smtClean="0"/>
              <a:t>SE1011 book </a:t>
            </a:r>
          </a:p>
          <a:p>
            <a:pPr lvl="2"/>
            <a:r>
              <a:rPr lang="en-US" dirty="0" smtClean="0"/>
              <a:t>recommended by a student for studying data structures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030-746E-42FD-8304-843EE9D9D8A3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18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set of operations that happen all at once; they cannot be interrupted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if(</a:t>
            </a:r>
            <a:r>
              <a:rPr lang="en-US" dirty="0" err="1"/>
              <a:t>theInstance</a:t>
            </a:r>
            <a:r>
              <a:rPr lang="en-US" dirty="0"/>
              <a:t> == null)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theInstance</a:t>
            </a:r>
            <a:r>
              <a:rPr lang="en-US" dirty="0"/>
              <a:t> = new </a:t>
            </a:r>
            <a:r>
              <a:rPr lang="en-US" dirty="0" err="1"/>
              <a:t>MySingleton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Example: Should be atomic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21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Wait for the slides, or follow this link to answer both questions at once:</a:t>
            </a:r>
          </a:p>
          <a:p>
            <a:r>
              <a:rPr lang="en-US" dirty="0" smtClean="0"/>
              <a:t>http</a:t>
            </a:r>
            <a:r>
              <a:rPr lang="en-US" dirty="0"/>
              <a:t>://bit.ly/1Mow5a3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2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7594600" cy="5842000"/>
          </a:xfrm>
          <a:prstGeom prst="rect">
            <a:avLst/>
          </a:prstGeom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94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78714"/>
            <a:ext cx="7670800" cy="5689600"/>
          </a:xfrm>
          <a:prstGeom prst="rect">
            <a:avLst/>
          </a:prstGeom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507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EBB: Derek Malloy, </a:t>
            </a:r>
            <a:r>
              <a:rPr lang="en-US" i="1" dirty="0" smtClean="0"/>
              <a:t>Exploring </a:t>
            </a:r>
            <a:r>
              <a:rPr lang="en-US" i="1" dirty="0" err="1" smtClean="0"/>
              <a:t>Beaglebone</a:t>
            </a:r>
            <a:r>
              <a:rPr lang="en-US" i="1" dirty="0" smtClean="0"/>
              <a:t>,</a:t>
            </a:r>
            <a:r>
              <a:rPr lang="en-US" dirty="0" smtClean="0"/>
              <a:t> Wiley, 2015</a:t>
            </a:r>
          </a:p>
          <a:p>
            <a:pPr marL="0" indent="0">
              <a:buNone/>
            </a:pPr>
            <a:r>
              <a:rPr lang="en-US" dirty="0" smtClean="0"/>
              <a:t>RTS: </a:t>
            </a:r>
            <a:r>
              <a:rPr lang="en-US" dirty="0" err="1" smtClean="0"/>
              <a:t>Laplante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Ovaska</a:t>
            </a:r>
            <a:r>
              <a:rPr lang="en-US" dirty="0" smtClean="0"/>
              <a:t>, </a:t>
            </a:r>
            <a:r>
              <a:rPr lang="en-US" i="1" dirty="0" smtClean="0"/>
              <a:t>Real-Time </a:t>
            </a:r>
            <a:r>
              <a:rPr lang="en-US" i="1" dirty="0"/>
              <a:t>Systems Design and Analysis</a:t>
            </a:r>
            <a:r>
              <a:rPr lang="en-US" dirty="0"/>
              <a:t> </a:t>
            </a:r>
            <a:r>
              <a:rPr lang="en-US" dirty="0" smtClean="0"/>
              <a:t>by, </a:t>
            </a:r>
            <a:r>
              <a:rPr lang="en-US" dirty="0"/>
              <a:t>Fourth Edition, Wiley, </a:t>
            </a:r>
            <a:r>
              <a:rPr lang="en-US" dirty="0" smtClean="0"/>
              <a:t>2012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87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Someday soon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Late next week?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Real-Time </a:t>
            </a:r>
            <a:r>
              <a:rPr lang="en-US" dirty="0">
                <a:sym typeface="Wingdings" panose="05000000000000000000" pitchFamily="2" charset="2"/>
              </a:rPr>
              <a:t>Operating Systems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What is a RTOS?  How does it relate to the rest?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OS roles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Interrupts and the OS</a:t>
            </a:r>
          </a:p>
          <a:p>
            <a:pPr lvl="2"/>
            <a:r>
              <a:rPr lang="en-US" dirty="0"/>
              <a:t>Definitions, Flowchart, Timing diagram</a:t>
            </a:r>
          </a:p>
          <a:p>
            <a:pPr lvl="2"/>
            <a:r>
              <a:rPr lang="en-US" dirty="0"/>
              <a:t>Detailed steps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Scheduling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Task states &amp; pre-runtime vs runtime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89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err="1" smtClean="0"/>
              <a:t>Wiki:</a:t>
            </a:r>
            <a:r>
              <a:rPr lang="en-US" dirty="0" err="1"/>
              <a:t>Process</a:t>
            </a:r>
            <a:r>
              <a:rPr lang="en-US" dirty="0"/>
              <a:t> (computing</a:t>
            </a:r>
            <a:r>
              <a:rPr lang="en-US" dirty="0" smtClean="0"/>
              <a:t>)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See also </a:t>
            </a:r>
            <a:r>
              <a:rPr lang="en-US" altLang="en-US" dirty="0" err="1" smtClean="0"/>
              <a:t>Laplante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 err="1"/>
              <a:t>Ovaske</a:t>
            </a:r>
            <a:r>
              <a:rPr lang="en-US" altLang="en-US" dirty="0"/>
              <a:t> 4E p. 97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5791200" cy="419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6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Happens-Before (review)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If one action </a:t>
            </a:r>
            <a:r>
              <a:rPr lang="en-US" i="1" dirty="0"/>
              <a:t>happens-before</a:t>
            </a:r>
            <a:r>
              <a:rPr lang="en-US" dirty="0"/>
              <a:t> another, then the first is visible to and ordered before the second</a:t>
            </a:r>
            <a:r>
              <a:rPr lang="en-US" dirty="0" smtClean="0"/>
              <a:t>.”</a:t>
            </a:r>
          </a:p>
          <a:p>
            <a:r>
              <a:rPr lang="en-US" i="1" dirty="0"/>
              <a:t>“Happens-Before</a:t>
            </a:r>
            <a:r>
              <a:rPr lang="en-US" dirty="0"/>
              <a:t> Does Not Imply Happening Before</a:t>
            </a:r>
            <a:r>
              <a:rPr lang="en-US" dirty="0" smtClean="0"/>
              <a:t>”</a:t>
            </a:r>
          </a:p>
          <a:p>
            <a:r>
              <a:rPr lang="en-US" dirty="0"/>
              <a:t>“Happening Before Does Not Imply </a:t>
            </a:r>
            <a:r>
              <a:rPr lang="en-US" i="1" dirty="0"/>
              <a:t>Happens-Before”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docs.oracle.com/javase/specs/jls/se7/html/jls-17.html#jls-17.4.1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http://preshing.com/20130702/the-happens-before-relation/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Yoder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“Happening </a:t>
            </a:r>
            <a:r>
              <a:rPr lang="en-US" dirty="0"/>
              <a:t>Before Does Not Imply </a:t>
            </a:r>
            <a:r>
              <a:rPr lang="en-US" i="1" dirty="0" smtClean="0"/>
              <a:t>Happens-Before”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7244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publishMessage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answer = 42;                     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isReady</a:t>
            </a:r>
            <a:r>
              <a:rPr lang="en-US" dirty="0"/>
              <a:t> = </a:t>
            </a:r>
            <a:r>
              <a:rPr lang="en-US" dirty="0" smtClean="0"/>
              <a:t>true;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consumeMessage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isReady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i="1" dirty="0" err="1" smtClean="0"/>
              <a:t>sout</a:t>
            </a:r>
            <a:r>
              <a:rPr lang="en-US" i="1" dirty="0" smtClean="0"/>
              <a:t>(</a:t>
            </a:r>
            <a:r>
              <a:rPr lang="en-US" dirty="0" smtClean="0"/>
              <a:t>answer);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http://preshing.com/20130702/the-happens-before-relation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Exercise: </a:t>
            </a:r>
          </a:p>
          <a:p>
            <a:pPr marL="0" indent="0">
              <a:buNone/>
            </a:pPr>
            <a:r>
              <a:rPr lang="en-US" dirty="0" smtClean="0"/>
              <a:t>How might this code execute to print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dirty="0" smtClean="0"/>
              <a:t> instead of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42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(You may use reordering and/or caching in your solution)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42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i="1" dirty="0" smtClean="0"/>
              <a:t>happens-before</a:t>
            </a:r>
            <a:r>
              <a:rPr lang="en-US" dirty="0" smtClean="0"/>
              <a:t> relationships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Every action in a thread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Exit synch. section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Write to volatile field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Any action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http://docs.oracle.com/javase/8/docs/api/java/util/concurrent/package-summary.html#MemoryVisibility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actions later in </a:t>
            </a:r>
            <a:r>
              <a:rPr lang="en-US" sz="2400" b="1" dirty="0" smtClean="0"/>
              <a:t>program order</a:t>
            </a:r>
            <a:r>
              <a:rPr lang="en-US" sz="2400" dirty="0" smtClean="0"/>
              <a:t> in </a:t>
            </a:r>
            <a:r>
              <a:rPr lang="en-US" sz="2400" b="1" dirty="0" smtClean="0"/>
              <a:t>same thread</a:t>
            </a:r>
          </a:p>
          <a:p>
            <a:r>
              <a:rPr lang="en-US" sz="2400" dirty="0" smtClean="0"/>
              <a:t>Enter </a:t>
            </a:r>
            <a:r>
              <a:rPr lang="en-US" sz="2400" b="1" dirty="0" smtClean="0"/>
              <a:t>synch. section</a:t>
            </a:r>
            <a:r>
              <a:rPr lang="en-US" sz="2400" dirty="0" smtClean="0"/>
              <a:t> locked on same object (</a:t>
            </a:r>
            <a:r>
              <a:rPr lang="en-US" sz="2400" b="1" dirty="0" smtClean="0"/>
              <a:t>later in time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Read of volatile field (</a:t>
            </a:r>
            <a:r>
              <a:rPr lang="en-US" sz="2400" b="1" dirty="0" smtClean="0"/>
              <a:t>later in time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Any action which happens before an action which … happens before this action </a:t>
            </a:r>
            <a:r>
              <a:rPr lang="en-US" sz="2400" b="1" dirty="0" smtClean="0"/>
              <a:t>(chaining)</a:t>
            </a:r>
            <a:endParaRPr lang="en-US" sz="2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030-746E-42FD-8304-843EE9D9D8A3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91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“Two accesses to (reads of or writes to) the same variable are said to be </a:t>
            </a:r>
            <a:r>
              <a:rPr lang="en-US" i="1" dirty="0"/>
              <a:t>conflicting</a:t>
            </a:r>
            <a:r>
              <a:rPr lang="en-US" dirty="0"/>
              <a:t> if at least one of the accesses is a write</a:t>
            </a:r>
            <a:r>
              <a:rPr lang="en-US" dirty="0" smtClean="0"/>
              <a:t>.” </a:t>
            </a:r>
            <a:r>
              <a:rPr lang="en-US" dirty="0"/>
              <a:t>(</a:t>
            </a:r>
            <a:r>
              <a:rPr lang="en-US" dirty="0">
                <a:hlinkClick r:id="rId2" tooltip="17.4.1. Shared Variables"/>
              </a:rPr>
              <a:t>§17.4.1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“When a program contains two conflicting accesses that are not ordered by a happens-before relationship, it is said to contain a </a:t>
            </a:r>
            <a:r>
              <a:rPr lang="en-US" i="1" dirty="0"/>
              <a:t>data race</a:t>
            </a:r>
            <a:r>
              <a:rPr lang="en-US" dirty="0"/>
              <a:t>.” (</a:t>
            </a:r>
            <a:r>
              <a:rPr lang="en-US" dirty="0">
                <a:hlinkClick r:id="rId3" tooltip="17.4.1. Shared Variables"/>
              </a:rPr>
              <a:t>§17.4.5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72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Data-race free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program has no data races, then we can treat that program as if it behaved according to our simple “switch-back-and-forth-between-threads” model</a:t>
            </a:r>
          </a:p>
          <a:p>
            <a:r>
              <a:rPr lang="en-US" dirty="0" smtClean="0"/>
              <a:t>This is nice, but there can still be problems</a:t>
            </a:r>
          </a:p>
          <a:p>
            <a:pPr lvl="1"/>
            <a:r>
              <a:rPr lang="en-US" dirty="0" smtClean="0"/>
              <a:t>E.g. single-locked singleton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24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program… (review)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synchronized(</a:t>
            </a:r>
            <a:r>
              <a:rPr lang="en-US" dirty="0" err="1" smtClean="0"/>
              <a:t>MySingleton.class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 smtClean="0"/>
              <a:t>   if(</a:t>
            </a:r>
            <a:r>
              <a:rPr lang="en-US" dirty="0" err="1" smtClean="0"/>
              <a:t>theInstance</a:t>
            </a:r>
            <a:r>
              <a:rPr lang="en-US" dirty="0" smtClean="0"/>
              <a:t> </a:t>
            </a:r>
            <a:r>
              <a:rPr lang="en-US" dirty="0"/>
              <a:t>== null) 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theInstance</a:t>
            </a:r>
            <a:r>
              <a:rPr lang="en-US" dirty="0" smtClean="0"/>
              <a:t> == new </a:t>
            </a:r>
            <a:r>
              <a:rPr lang="en-US" dirty="0" err="1" smtClean="0"/>
              <a:t>MySingleton</a:t>
            </a:r>
            <a:r>
              <a:rPr lang="en-US" dirty="0" smtClean="0"/>
              <a:t>(…);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program WILL work correctly.  Just has a lock that we want to avoid.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005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Data-race free program with problems… (review)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if(</a:t>
            </a:r>
            <a:r>
              <a:rPr lang="en-US" dirty="0" err="1" smtClean="0"/>
              <a:t>theInstance</a:t>
            </a:r>
            <a:r>
              <a:rPr lang="en-US" dirty="0" smtClean="0"/>
              <a:t> == null)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synchronized(</a:t>
            </a:r>
            <a:r>
              <a:rPr lang="en-US" dirty="0" err="1" smtClean="0"/>
              <a:t>MySingleton.class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theInstance</a:t>
            </a:r>
            <a:r>
              <a:rPr lang="en-US" dirty="0" smtClean="0"/>
              <a:t> == new </a:t>
            </a:r>
            <a:r>
              <a:rPr lang="en-US" dirty="0" err="1" smtClean="0"/>
              <a:t>MySingleton</a:t>
            </a:r>
            <a:r>
              <a:rPr lang="en-US" dirty="0" smtClean="0"/>
              <a:t>(…);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There is a data rate here, but not one according to the Java Language Spec definition of a data race.</a:t>
            </a:r>
          </a:p>
          <a:p>
            <a:pPr marL="0" indent="0">
              <a:buNone/>
            </a:pPr>
            <a:r>
              <a:rPr lang="en-US" dirty="0" smtClean="0"/>
              <a:t>The spec. does discuss this sort of problem </a:t>
            </a:r>
            <a:r>
              <a:rPr lang="en-US" dirty="0"/>
              <a:t> (</a:t>
            </a:r>
            <a:r>
              <a:rPr lang="en-US" dirty="0">
                <a:hlinkClick r:id="rId2" tooltip="17.4.3. Programs and Program Order"/>
              </a:rPr>
              <a:t>§17.4.3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862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fdab587c-bd02-47e1-93a1-02e543c8eb63"/>
  <p:tag name="__PE_ORIG_SIZE" val="46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16303360-ca4f-4fd7-a64e-8cc79dfd5fa6"/>
  <p:tag name="__PE_ORIG_SIZE" val="44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36407</TotalTime>
  <Words>1632</Words>
  <Application>Microsoft Office PowerPoint</Application>
  <PresentationFormat>On-screen Show (4:3)</PresentationFormat>
  <Paragraphs>480</Paragraphs>
  <Slides>29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2_Network</vt:lpstr>
      <vt:lpstr>    SE3910 Week 9, Class 1</vt:lpstr>
      <vt:lpstr>We need a “Memory Model” (updated)</vt:lpstr>
      <vt:lpstr>Happens-Before (review)</vt:lpstr>
      <vt:lpstr>“Happening Before Does Not Imply Happens-Before”</vt:lpstr>
      <vt:lpstr>Some happens-before relationships</vt:lpstr>
      <vt:lpstr>Some definitions</vt:lpstr>
      <vt:lpstr>Data-race free programs</vt:lpstr>
      <vt:lpstr>Slow program… (review)</vt:lpstr>
      <vt:lpstr>Data-race free program with problems… (review)</vt:lpstr>
      <vt:lpstr>The double-locked Singleton (Review)</vt:lpstr>
      <vt:lpstr>The faster double-locked Singleton (new!!!)</vt:lpstr>
      <vt:lpstr>Ex.</vt:lpstr>
      <vt:lpstr>Ex.</vt:lpstr>
      <vt:lpstr>Ex.</vt:lpstr>
      <vt:lpstr>Ex.</vt:lpstr>
      <vt:lpstr>Ex.</vt:lpstr>
      <vt:lpstr>Ex.</vt:lpstr>
      <vt:lpstr>Ex.</vt:lpstr>
      <vt:lpstr>Volatile caveat</vt:lpstr>
      <vt:lpstr>Exercise: Determine if this implementation of the double-locked Singleton is correct. Explain. (See next slide)</vt:lpstr>
      <vt:lpstr>Exercise</vt:lpstr>
      <vt:lpstr>An alternative: java.util.concurrent</vt:lpstr>
      <vt:lpstr>Atomic</vt:lpstr>
      <vt:lpstr>Muddiest Point</vt:lpstr>
      <vt:lpstr>PowerPoint Presentation</vt:lpstr>
      <vt:lpstr>PowerPoint Presentation</vt:lpstr>
      <vt:lpstr>References</vt:lpstr>
      <vt:lpstr>Someday soon</vt:lpstr>
      <vt:lpstr>Task States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Administrator</cp:lastModifiedBy>
  <cp:revision>1505</cp:revision>
  <cp:lastPrinted>2015-05-04T19:59:53Z</cp:lastPrinted>
  <dcterms:created xsi:type="dcterms:W3CDTF">1999-09-06T21:32:20Z</dcterms:created>
  <dcterms:modified xsi:type="dcterms:W3CDTF">2015-05-14T17:16:07Z</dcterms:modified>
</cp:coreProperties>
</file>