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20" r:id="rId2"/>
    <p:sldId id="340" r:id="rId3"/>
    <p:sldId id="337" r:id="rId4"/>
    <p:sldId id="327" r:id="rId5"/>
    <p:sldId id="331" r:id="rId6"/>
    <p:sldId id="341" r:id="rId7"/>
    <p:sldId id="344" r:id="rId8"/>
    <p:sldId id="342" r:id="rId9"/>
    <p:sldId id="345" r:id="rId1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59533" autoAdjust="0"/>
  </p:normalViewPr>
  <p:slideViewPr>
    <p:cSldViewPr>
      <p:cViewPr varScale="1">
        <p:scale>
          <a:sx n="51" d="100"/>
          <a:sy n="51" d="100"/>
        </p:scale>
        <p:origin x="-220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11 March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03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67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14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04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38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64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41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19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ooglestory.com/glat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xkcd.com/356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lectronics.stackexchange.com/questions/19103/how-much-voltage-is-dangerous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hyperlink" Target="http://paperclip.rcs.ac.uk/index.php/Basic_Electrical_Theory" TargetMode="External"/><Relationship Id="rId4" Type="http://schemas.openxmlformats.org/officeDocument/2006/relationships/hyperlink" Target="http://www.electronics-tutorials.ws/resistor/res_7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SE3910</a:t>
            </a:r>
            <a:br>
              <a:rPr lang="en-US" dirty="0" smtClean="0"/>
            </a:br>
            <a:r>
              <a:rPr lang="en-US" dirty="0" smtClean="0"/>
              <a:t>Week 1,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Circuits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Wiring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Originally from: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www.thegooglestory.com/glat.html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http://xkcd.com/356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3074" name="Picture 2" descr="Nerd Snip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3999"/>
            <a:ext cx="8153400" cy="408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64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10972800" cy="441166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One source: http</a:t>
            </a:r>
            <a:r>
              <a:rPr lang="en-US" dirty="0"/>
              <a:t>://www.sengpielaudio.com/calculator-ohmslaw.htm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026" name="Picture 2" descr="Electricity expla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40" y="1371600"/>
            <a:ext cx="4714875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5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Voltage &amp; 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voltage across the resistor?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52500" y="2819400"/>
            <a:ext cx="1905000" cy="2209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Power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Supply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715000" y="2804160"/>
            <a:ext cx="1143000" cy="2209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Resistor</a:t>
            </a:r>
          </a:p>
        </p:txBody>
      </p:sp>
      <p:sp>
        <p:nvSpPr>
          <p:cNvPr id="10" name="Freeform 9"/>
          <p:cNvSpPr/>
          <p:nvPr/>
        </p:nvSpPr>
        <p:spPr bwMode="auto">
          <a:xfrm>
            <a:off x="1920240" y="2453640"/>
            <a:ext cx="4328160" cy="365760"/>
          </a:xfrm>
          <a:custGeom>
            <a:avLst/>
            <a:gdLst>
              <a:gd name="connsiteX0" fmla="*/ 0 w 6492240"/>
              <a:gd name="connsiteY0" fmla="*/ 381000 h 1310640"/>
              <a:gd name="connsiteX1" fmla="*/ 0 w 6492240"/>
              <a:gd name="connsiteY1" fmla="*/ 15240 h 1310640"/>
              <a:gd name="connsiteX2" fmla="*/ 4328160 w 6492240"/>
              <a:gd name="connsiteY2" fmla="*/ 15240 h 1310640"/>
              <a:gd name="connsiteX3" fmla="*/ 4328160 w 6492240"/>
              <a:gd name="connsiteY3" fmla="*/ 381000 h 1310640"/>
              <a:gd name="connsiteX4" fmla="*/ 6492240 w 6492240"/>
              <a:gd name="connsiteY4" fmla="*/ 1310640 h 1310640"/>
              <a:gd name="connsiteX5" fmla="*/ 5958840 w 6492240"/>
              <a:gd name="connsiteY5" fmla="*/ 0 h 1310640"/>
              <a:gd name="connsiteX0" fmla="*/ 0 w 6492240"/>
              <a:gd name="connsiteY0" fmla="*/ 365760 h 1295400"/>
              <a:gd name="connsiteX1" fmla="*/ 0 w 6492240"/>
              <a:gd name="connsiteY1" fmla="*/ 0 h 1295400"/>
              <a:gd name="connsiteX2" fmla="*/ 4328160 w 6492240"/>
              <a:gd name="connsiteY2" fmla="*/ 0 h 1295400"/>
              <a:gd name="connsiteX3" fmla="*/ 4328160 w 6492240"/>
              <a:gd name="connsiteY3" fmla="*/ 365760 h 1295400"/>
              <a:gd name="connsiteX4" fmla="*/ 6492240 w 6492240"/>
              <a:gd name="connsiteY4" fmla="*/ 1295400 h 1295400"/>
              <a:gd name="connsiteX0" fmla="*/ 0 w 4328160"/>
              <a:gd name="connsiteY0" fmla="*/ 365760 h 365760"/>
              <a:gd name="connsiteX1" fmla="*/ 0 w 4328160"/>
              <a:gd name="connsiteY1" fmla="*/ 0 h 365760"/>
              <a:gd name="connsiteX2" fmla="*/ 4328160 w 4328160"/>
              <a:gd name="connsiteY2" fmla="*/ 0 h 365760"/>
              <a:gd name="connsiteX3" fmla="*/ 4328160 w 4328160"/>
              <a:gd name="connsiteY3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8160" h="365760">
                <a:moveTo>
                  <a:pt x="0" y="365760"/>
                </a:moveTo>
                <a:lnTo>
                  <a:pt x="0" y="0"/>
                </a:lnTo>
                <a:lnTo>
                  <a:pt x="4328160" y="0"/>
                </a:lnTo>
                <a:lnTo>
                  <a:pt x="4328160" y="36576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 flipV="1">
            <a:off x="1920240" y="5013960"/>
            <a:ext cx="4328160" cy="381000"/>
          </a:xfrm>
          <a:custGeom>
            <a:avLst/>
            <a:gdLst>
              <a:gd name="connsiteX0" fmla="*/ 0 w 6492240"/>
              <a:gd name="connsiteY0" fmla="*/ 381000 h 1310640"/>
              <a:gd name="connsiteX1" fmla="*/ 0 w 6492240"/>
              <a:gd name="connsiteY1" fmla="*/ 15240 h 1310640"/>
              <a:gd name="connsiteX2" fmla="*/ 4328160 w 6492240"/>
              <a:gd name="connsiteY2" fmla="*/ 15240 h 1310640"/>
              <a:gd name="connsiteX3" fmla="*/ 4328160 w 6492240"/>
              <a:gd name="connsiteY3" fmla="*/ 381000 h 1310640"/>
              <a:gd name="connsiteX4" fmla="*/ 6492240 w 6492240"/>
              <a:gd name="connsiteY4" fmla="*/ 1310640 h 1310640"/>
              <a:gd name="connsiteX5" fmla="*/ 5958840 w 6492240"/>
              <a:gd name="connsiteY5" fmla="*/ 0 h 1310640"/>
              <a:gd name="connsiteX0" fmla="*/ 0 w 6492240"/>
              <a:gd name="connsiteY0" fmla="*/ 365760 h 1295400"/>
              <a:gd name="connsiteX1" fmla="*/ 0 w 6492240"/>
              <a:gd name="connsiteY1" fmla="*/ 0 h 1295400"/>
              <a:gd name="connsiteX2" fmla="*/ 4328160 w 6492240"/>
              <a:gd name="connsiteY2" fmla="*/ 0 h 1295400"/>
              <a:gd name="connsiteX3" fmla="*/ 4328160 w 6492240"/>
              <a:gd name="connsiteY3" fmla="*/ 365760 h 1295400"/>
              <a:gd name="connsiteX4" fmla="*/ 6492240 w 6492240"/>
              <a:gd name="connsiteY4" fmla="*/ 1295400 h 1295400"/>
              <a:gd name="connsiteX0" fmla="*/ 0 w 4328160"/>
              <a:gd name="connsiteY0" fmla="*/ 365760 h 365760"/>
              <a:gd name="connsiteX1" fmla="*/ 0 w 4328160"/>
              <a:gd name="connsiteY1" fmla="*/ 0 h 365760"/>
              <a:gd name="connsiteX2" fmla="*/ 4328160 w 4328160"/>
              <a:gd name="connsiteY2" fmla="*/ 0 h 365760"/>
              <a:gd name="connsiteX3" fmla="*/ 4328160 w 4328160"/>
              <a:gd name="connsiteY3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8160" h="365760">
                <a:moveTo>
                  <a:pt x="0" y="365760"/>
                </a:moveTo>
                <a:lnTo>
                  <a:pt x="0" y="0"/>
                </a:lnTo>
                <a:lnTo>
                  <a:pt x="4328160" y="0"/>
                </a:lnTo>
                <a:lnTo>
                  <a:pt x="4328160" y="36576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2417" y="226897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+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87140" y="219203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+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44054" y="5027414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432024" y="5073134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-1" y="3468469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5V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3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Resistance &amp;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 According to this </a:t>
            </a:r>
            <a:r>
              <a:rPr lang="en-US" dirty="0" smtClean="0">
                <a:hlinkClick r:id="rId3"/>
              </a:rPr>
              <a:t>answer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20mA is (possibly) enough to </a:t>
            </a:r>
            <a:r>
              <a:rPr lang="en-US" dirty="0" smtClean="0"/>
              <a:t>fibrillate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your heart.  Supposing your internal</a:t>
            </a:r>
          </a:p>
          <a:p>
            <a:pPr marL="0" indent="0">
              <a:buNone/>
            </a:pPr>
            <a:r>
              <a:rPr lang="en-US" dirty="0" smtClean="0"/>
              <a:t>resistance is 100 </a:t>
            </a:r>
            <a:r>
              <a:rPr lang="el-GR" dirty="0" smtClean="0"/>
              <a:t>Ω</a:t>
            </a:r>
            <a:r>
              <a:rPr lang="en-US" dirty="0" smtClean="0"/>
              <a:t>, what voltage is </a:t>
            </a:r>
          </a:p>
          <a:p>
            <a:pPr marL="0" indent="0">
              <a:buNone/>
            </a:pPr>
            <a:r>
              <a:rPr lang="en-US" dirty="0" smtClean="0"/>
              <a:t>needed?</a:t>
            </a:r>
          </a:p>
          <a:p>
            <a:pPr marL="0" indent="0">
              <a:buNone/>
            </a:pPr>
            <a:r>
              <a:rPr lang="en-US" dirty="0" smtClean="0"/>
              <a:t>Image sources: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www.electronics-tutorials.ws/resistor/res_7.html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paperclip.rcs.ac.uk/index.php/Basic_Electrical_Theory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1026" name="Picture 2" descr="resistor power triang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447800"/>
            <a:ext cx="183832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sistor power triang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447800"/>
            <a:ext cx="183832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paperclip.rcs.ac.uk/images/7/7f/Virtriangl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0"/>
            <a:ext cx="181927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08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Open switch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Compute all currents &amp; voltages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4098" name="Picture 2" descr="D:\MyDocs\Downloads\se3910c1-3-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2508566"/>
            <a:ext cx="3812279" cy="236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28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Closed switch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Compute all currents &amp; voltages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3944001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76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Charging a battery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30mA desired through V</a:t>
            </a:r>
            <a:r>
              <a:rPr lang="en-US" baseline="-25000" dirty="0" smtClean="0"/>
              <a:t>L</a:t>
            </a:r>
            <a:r>
              <a:rPr lang="en-US" dirty="0" smtClean="0"/>
              <a:t> (charging), what should R be?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6" name="Picture 3" descr="D:\MyDocs\Downloads\se3910c1-3-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43200"/>
            <a:ext cx="4038600" cy="363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85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4: Powering an 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30mA desired through L1 what should R be? (Voltage drop across L1 is 2 V, regardless of current)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6" name="Picture 3" descr="D:\MyDocs\Downloads\se3910c1-3-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43200"/>
            <a:ext cx="4038600" cy="363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8"/>
          <a:stretch/>
        </p:blipFill>
        <p:spPr bwMode="auto">
          <a:xfrm>
            <a:off x="1924986" y="2743200"/>
            <a:ext cx="4716615" cy="38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4001749" y="5375848"/>
            <a:ext cx="14478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2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33751</TotalTime>
  <Words>311</Words>
  <Application>Microsoft Office PowerPoint</Application>
  <PresentationFormat>On-screen Show (4:3)</PresentationFormat>
  <Paragraphs>147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2_Network</vt:lpstr>
      <vt:lpstr>    SE3910 Week 1, Class 3</vt:lpstr>
      <vt:lpstr>Warning…</vt:lpstr>
      <vt:lpstr>Cartoon</vt:lpstr>
      <vt:lpstr>Review: Voltage &amp; Current</vt:lpstr>
      <vt:lpstr>Review: Resistance &amp; Power</vt:lpstr>
      <vt:lpstr>Example 1: Open switch</vt:lpstr>
      <vt:lpstr>Example 2: Closed switch</vt:lpstr>
      <vt:lpstr>Example 3: Charging a battery</vt:lpstr>
      <vt:lpstr>Example 4: Powering an LED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1225</cp:revision>
  <cp:lastPrinted>2016-03-11T19:47:32Z</cp:lastPrinted>
  <dcterms:created xsi:type="dcterms:W3CDTF">1999-09-06T21:32:20Z</dcterms:created>
  <dcterms:modified xsi:type="dcterms:W3CDTF">2016-03-12T18:00:16Z</dcterms:modified>
</cp:coreProperties>
</file>